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sldIdLst>
    <p:sldId id="257" r:id="rId2"/>
    <p:sldId id="310" r:id="rId3"/>
    <p:sldId id="311" r:id="rId4"/>
    <p:sldId id="312" r:id="rId5"/>
    <p:sldId id="315" r:id="rId6"/>
    <p:sldId id="313" r:id="rId7"/>
    <p:sldId id="317" r:id="rId8"/>
    <p:sldId id="318" r:id="rId9"/>
    <p:sldId id="314" r:id="rId10"/>
    <p:sldId id="319" r:id="rId11"/>
    <p:sldId id="316" r:id="rId12"/>
    <p:sldId id="320" r:id="rId13"/>
    <p:sldId id="321" r:id="rId14"/>
    <p:sldId id="322" r:id="rId15"/>
    <p:sldId id="323" r:id="rId16"/>
    <p:sldId id="324" r:id="rId17"/>
    <p:sldId id="325" r:id="rId18"/>
    <p:sldId id="326" r:id="rId19"/>
    <p:sldId id="327" r:id="rId20"/>
    <p:sldId id="328" r:id="rId21"/>
    <p:sldId id="329" r:id="rId22"/>
    <p:sldId id="331" r:id="rId23"/>
    <p:sldId id="332" r:id="rId24"/>
    <p:sldId id="333" r:id="rId25"/>
    <p:sldId id="334" r:id="rId26"/>
    <p:sldId id="339" r:id="rId27"/>
    <p:sldId id="338" r:id="rId28"/>
    <p:sldId id="336" r:id="rId29"/>
    <p:sldId id="337" r:id="rId30"/>
    <p:sldId id="341" r:id="rId31"/>
    <p:sldId id="340" r:id="rId32"/>
    <p:sldId id="309" r:id="rId33"/>
  </p:sldIdLst>
  <p:sldSz cx="9144000" cy="6858000" type="screen4x3"/>
  <p:notesSz cx="7099300" cy="102346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09" autoAdjust="0"/>
    <p:restoredTop sz="96661" autoAdjust="0"/>
  </p:normalViewPr>
  <p:slideViewPr>
    <p:cSldViewPr showGuides="1">
      <p:cViewPr>
        <p:scale>
          <a:sx n="100" d="100"/>
          <a:sy n="100" d="100"/>
        </p:scale>
        <p:origin x="-1140" y="-318"/>
      </p:cViewPr>
      <p:guideLst>
        <p:guide orient="horz" pos="482"/>
        <p:guide pos="4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0" d="100"/>
          <a:sy n="60" d="100"/>
        </p:scale>
        <p:origin x="-2538"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511731"/>
          </a:xfrm>
          <a:prstGeom prst="rect">
            <a:avLst/>
          </a:prstGeom>
        </p:spPr>
        <p:txBody>
          <a:bodyPr vert="horz" lIns="99038" tIns="49520" rIns="99038" bIns="49520" rtlCol="0"/>
          <a:lstStyle>
            <a:lvl1pPr algn="l">
              <a:defRPr sz="1300"/>
            </a:lvl1pPr>
          </a:lstStyle>
          <a:p>
            <a:endParaRPr lang="cs-CZ"/>
          </a:p>
        </p:txBody>
      </p:sp>
      <p:sp>
        <p:nvSpPr>
          <p:cNvPr id="3" name="Date Placeholder 2"/>
          <p:cNvSpPr>
            <a:spLocks noGrp="1"/>
          </p:cNvSpPr>
          <p:nvPr>
            <p:ph type="dt" idx="1"/>
          </p:nvPr>
        </p:nvSpPr>
        <p:spPr>
          <a:xfrm>
            <a:off x="4021294" y="1"/>
            <a:ext cx="3076363" cy="511731"/>
          </a:xfrm>
          <a:prstGeom prst="rect">
            <a:avLst/>
          </a:prstGeom>
        </p:spPr>
        <p:txBody>
          <a:bodyPr vert="horz" lIns="99038" tIns="49520" rIns="99038" bIns="49520" rtlCol="0"/>
          <a:lstStyle>
            <a:lvl1pPr algn="r">
              <a:defRPr sz="1300"/>
            </a:lvl1pPr>
          </a:lstStyle>
          <a:p>
            <a:fld id="{CDBF6E1F-EF6A-429F-B30B-78BD7817E581}" type="datetimeFigureOut">
              <a:rPr lang="cs-CZ" smtClean="0"/>
              <a:pPr/>
              <a:t>21.9.2012</a:t>
            </a:fld>
            <a:endParaRPr lang="cs-CZ"/>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8" tIns="49520" rIns="99038" bIns="49520" rtlCol="0" anchor="ctr"/>
          <a:lstStyle/>
          <a:p>
            <a:endParaRPr lang="cs-CZ"/>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38" tIns="49520" rIns="99038" bIns="495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9721107"/>
            <a:ext cx="3076363" cy="511731"/>
          </a:xfrm>
          <a:prstGeom prst="rect">
            <a:avLst/>
          </a:prstGeom>
        </p:spPr>
        <p:txBody>
          <a:bodyPr vert="horz" lIns="99038" tIns="49520" rIns="99038" bIns="49520" rtlCol="0" anchor="b"/>
          <a:lstStyle>
            <a:lvl1pPr algn="l">
              <a:defRPr sz="1300"/>
            </a:lvl1pPr>
          </a:lstStyle>
          <a:p>
            <a:endParaRPr lang="cs-CZ"/>
          </a:p>
        </p:txBody>
      </p:sp>
      <p:sp>
        <p:nvSpPr>
          <p:cNvPr id="7" name="Slide Number Placeholder 6"/>
          <p:cNvSpPr>
            <a:spLocks noGrp="1"/>
          </p:cNvSpPr>
          <p:nvPr>
            <p:ph type="sldNum" sz="quarter" idx="5"/>
          </p:nvPr>
        </p:nvSpPr>
        <p:spPr>
          <a:xfrm>
            <a:off x="4021294" y="9721107"/>
            <a:ext cx="3076363" cy="511731"/>
          </a:xfrm>
          <a:prstGeom prst="rect">
            <a:avLst/>
          </a:prstGeom>
        </p:spPr>
        <p:txBody>
          <a:bodyPr vert="horz" lIns="99038" tIns="49520" rIns="99038" bIns="49520" rtlCol="0" anchor="b"/>
          <a:lstStyle>
            <a:lvl1pPr algn="r">
              <a:defRPr sz="1300"/>
            </a:lvl1pPr>
          </a:lstStyle>
          <a:p>
            <a:fld id="{E9AB39D6-1FC5-4AAA-B0E2-D19029641081}" type="slidenum">
              <a:rPr lang="cs-CZ" smtClean="0"/>
              <a:pPr/>
              <a:t>‹#›</a:t>
            </a:fld>
            <a:endParaRPr lang="cs-CZ"/>
          </a:p>
        </p:txBody>
      </p:sp>
    </p:spTree>
    <p:extLst>
      <p:ext uri="{BB962C8B-B14F-4D97-AF65-F5344CB8AC3E}">
        <p14:creationId xmlns:p14="http://schemas.microsoft.com/office/powerpoint/2010/main" val="356120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25</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27</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28</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30</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31</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32</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cs-CZ"/>
          </a:p>
        </p:txBody>
      </p:sp>
      <p:sp>
        <p:nvSpPr>
          <p:cNvPr id="4" name="Slide Number Placeholder 3"/>
          <p:cNvSpPr>
            <a:spLocks noGrp="1"/>
          </p:cNvSpPr>
          <p:nvPr>
            <p:ph type="sldNum" sz="quarter" idx="10"/>
          </p:nvPr>
        </p:nvSpPr>
        <p:spPr/>
        <p:txBody>
          <a:bodyPr/>
          <a:lstStyle/>
          <a:p>
            <a:fld id="{E9AB39D6-1FC5-4AAA-B0E2-D19029641081}" type="slidenum">
              <a:rPr lang="cs-CZ" smtClean="0"/>
              <a:pPr/>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07B06B3C-EC43-462F-8511-08A895F1FD40}" type="datetime1">
              <a:rPr lang="cs-CZ" smtClean="0"/>
              <a:pPr/>
              <a:t>21.9.2012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F18DD4D4-A8E3-4FCF-AC3E-7567330FAEA9}" type="datetime1">
              <a:rPr lang="cs-CZ" smtClean="0"/>
              <a:pPr/>
              <a:t>21.9.2012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B4745E93-8A6A-4BE9-AB1B-12DB771241C6}" type="datetime1">
              <a:rPr lang="cs-CZ" smtClean="0"/>
              <a:pPr/>
              <a:t>21.9.2012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B0482B6B-3C28-4F02-B1C9-8569555C95CF}" type="datetime1">
              <a:rPr lang="cs-CZ" smtClean="0"/>
              <a:pPr/>
              <a:t>21.9.2012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B405F-82F6-4943-9A96-BDFFFA405AA0}" type="datetime1">
              <a:rPr lang="cs-CZ" smtClean="0"/>
              <a:pPr/>
              <a:t>21.9.2012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CB962A8B-6ECE-4BC6-A33F-0DBADE85C861}" type="datetime1">
              <a:rPr lang="cs-CZ" smtClean="0"/>
              <a:pPr/>
              <a:t>21.9.2012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5C06374D-59A0-46BA-898D-BE927D15E474}" type="datetime1">
              <a:rPr lang="cs-CZ" smtClean="0"/>
              <a:pPr/>
              <a:t>21.9.2012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E2941613-3A1D-4955-956A-FD09C943EDC1}" type="datetime1">
              <a:rPr lang="cs-CZ" smtClean="0"/>
              <a:pPr/>
              <a:t>21.9.2012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B0FC5-BB3A-4A36-AD0F-049DE1400558}" type="datetime1">
              <a:rPr lang="cs-CZ" smtClean="0"/>
              <a:pPr/>
              <a:t>21.9.2012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8FE04-E16A-41B2-875D-7BF63426197F}" type="datetime1">
              <a:rPr lang="cs-CZ" smtClean="0"/>
              <a:pPr/>
              <a:t>21.9.2012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1EB08-7495-4CE8-8ECE-C77C2D07B476}" type="datetime1">
              <a:rPr lang="cs-CZ" smtClean="0"/>
              <a:pPr/>
              <a:t>21.9.2012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7C5EE-3FDF-4CBE-8A81-40FCD7650D36}"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08EDB-5EEF-43A4-A87A-347ED96D2112}" type="datetime1">
              <a:rPr lang="cs-CZ" smtClean="0"/>
              <a:pPr/>
              <a:t>21.9.2012</a:t>
            </a:fld>
            <a:endParaRPr lang="cs-CZ"/>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7C5EE-3FDF-4CBE-8A81-40FCD7650D36}"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in.stroner@fsv.cvut.c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o.fsv.cvut.cz/~stroner/" TargetMode="External"/><Relationship Id="rId4" Type="http://schemas.openxmlformats.org/officeDocument/2006/relationships/hyperlink" Target="http://k154.fsv.cvut.cz/vyuka/geodezie/gd3.ph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bodovapole.cuzk.cz/"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tm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48" y="571480"/>
            <a:ext cx="7715304" cy="523220"/>
          </a:xfrm>
          <a:prstGeom prst="rect">
            <a:avLst/>
          </a:prstGeom>
          <a:noFill/>
        </p:spPr>
        <p:txBody>
          <a:bodyPr wrap="square" rtlCol="0">
            <a:spAutoFit/>
          </a:bodyPr>
          <a:lstStyle/>
          <a:p>
            <a:pPr algn="ctr"/>
            <a:r>
              <a:rPr lang="cs-CZ" sz="2800" b="1" dirty="0"/>
              <a:t>Geodézie </a:t>
            </a:r>
            <a:r>
              <a:rPr lang="cs-CZ" sz="2800" b="1" dirty="0" smtClean="0"/>
              <a:t>3 (154GD3)</a:t>
            </a:r>
          </a:p>
        </p:txBody>
      </p:sp>
      <p:sp>
        <p:nvSpPr>
          <p:cNvPr id="5" name="Rectangle 4"/>
          <p:cNvSpPr/>
          <p:nvPr/>
        </p:nvSpPr>
        <p:spPr>
          <a:xfrm>
            <a:off x="714350" y="1412776"/>
            <a:ext cx="8106124" cy="2646878"/>
          </a:xfrm>
          <a:prstGeom prst="rect">
            <a:avLst/>
          </a:prstGeom>
        </p:spPr>
        <p:txBody>
          <a:bodyPr wrap="square">
            <a:spAutoFit/>
          </a:bodyPr>
          <a:lstStyle/>
          <a:p>
            <a:pPr marL="268288" indent="-268288"/>
            <a:r>
              <a:rPr lang="cs-CZ" sz="2000" b="1" dirty="0"/>
              <a:t>Přednášející</a:t>
            </a:r>
            <a:r>
              <a:rPr lang="cs-CZ" sz="2000" b="1" dirty="0" smtClean="0"/>
              <a:t>:</a:t>
            </a:r>
            <a:r>
              <a:rPr lang="cs-CZ" sz="2400" dirty="0" smtClean="0"/>
              <a:t>	doc</a:t>
            </a:r>
            <a:r>
              <a:rPr lang="cs-CZ" sz="2400" dirty="0"/>
              <a:t>. Ing. </a:t>
            </a:r>
            <a:r>
              <a:rPr lang="cs-CZ" sz="2400" dirty="0" smtClean="0"/>
              <a:t>Martin </a:t>
            </a:r>
            <a:r>
              <a:rPr lang="cs-CZ" sz="2400" dirty="0"/>
              <a:t>Štroner, Ph.D</a:t>
            </a:r>
            <a:r>
              <a:rPr lang="cs-CZ" sz="2400" dirty="0" smtClean="0"/>
              <a:t>. </a:t>
            </a:r>
          </a:p>
          <a:p>
            <a:pPr marL="268288" indent="-268288"/>
            <a:endParaRPr lang="cs-CZ" sz="2400" dirty="0" smtClean="0"/>
          </a:p>
          <a:p>
            <a:pPr marL="268288" indent="-268288"/>
            <a:r>
              <a:rPr lang="cs-CZ" sz="2000" b="1" dirty="0" smtClean="0"/>
              <a:t>Místnost:</a:t>
            </a:r>
            <a:r>
              <a:rPr lang="cs-CZ" sz="2400" dirty="0" smtClean="0"/>
              <a:t>	B912</a:t>
            </a:r>
            <a:endParaRPr lang="cs-CZ" sz="2400" dirty="0"/>
          </a:p>
          <a:p>
            <a:pPr marL="268288" indent="-268288"/>
            <a:r>
              <a:rPr lang="cs-CZ" sz="2000" b="1" dirty="0" smtClean="0"/>
              <a:t>Email:</a:t>
            </a:r>
            <a:r>
              <a:rPr lang="cs-CZ" sz="2400" dirty="0" smtClean="0"/>
              <a:t>		</a:t>
            </a:r>
            <a:r>
              <a:rPr lang="cs-CZ" sz="2400" dirty="0" smtClean="0">
                <a:hlinkClick r:id="rId3"/>
              </a:rPr>
              <a:t>martin.stroner@fsv.cvut.cz</a:t>
            </a:r>
            <a:r>
              <a:rPr lang="cs-CZ" sz="2400" dirty="0" smtClean="0"/>
              <a:t> </a:t>
            </a:r>
          </a:p>
          <a:p>
            <a:pPr marL="268288" indent="-268288"/>
            <a:r>
              <a:rPr lang="cs-CZ" sz="2000" b="1" dirty="0" smtClean="0"/>
              <a:t>www 1:</a:t>
            </a:r>
            <a:r>
              <a:rPr lang="cs-CZ" sz="2400" dirty="0" smtClean="0"/>
              <a:t> 		</a:t>
            </a:r>
            <a:r>
              <a:rPr lang="cs-CZ" sz="2400" dirty="0" smtClean="0">
                <a:hlinkClick r:id="rId4"/>
              </a:rPr>
              <a:t>http</a:t>
            </a:r>
            <a:r>
              <a:rPr lang="cs-CZ" sz="2400" dirty="0">
                <a:hlinkClick r:id="rId4"/>
              </a:rPr>
              <a:t>://</a:t>
            </a:r>
            <a:r>
              <a:rPr lang="cs-CZ" sz="2400" dirty="0" smtClean="0">
                <a:hlinkClick r:id="rId4"/>
              </a:rPr>
              <a:t>k154.fsv.cvut.cz/vyuka/geodezie/gd3.php</a:t>
            </a:r>
            <a:r>
              <a:rPr lang="cs-CZ" sz="2400" dirty="0" smtClean="0"/>
              <a:t> </a:t>
            </a:r>
          </a:p>
          <a:p>
            <a:pPr marL="268288" indent="-268288"/>
            <a:r>
              <a:rPr lang="cs-CZ" sz="2000" b="1" dirty="0" smtClean="0"/>
              <a:t>www 2:</a:t>
            </a:r>
            <a:r>
              <a:rPr lang="cs-CZ" sz="2400" dirty="0"/>
              <a:t>		</a:t>
            </a:r>
            <a:r>
              <a:rPr lang="cs-CZ" sz="2400" dirty="0">
                <a:hlinkClick r:id="rId5"/>
              </a:rPr>
              <a:t>http://sgeo.fsv.cvut.cz/~stroner</a:t>
            </a:r>
            <a:r>
              <a:rPr lang="cs-CZ" sz="2400" dirty="0" smtClean="0">
                <a:hlinkClick r:id="rId5"/>
              </a:rPr>
              <a:t>/</a:t>
            </a:r>
            <a:r>
              <a:rPr lang="cs-CZ" sz="2400" dirty="0" smtClean="0"/>
              <a:t> </a:t>
            </a:r>
          </a:p>
          <a:p>
            <a:pPr marL="268288" indent="-268288"/>
            <a:endParaRPr lang="cs-CZ" sz="1100" dirty="0" smtClean="0"/>
          </a:p>
          <a:p>
            <a:pPr marL="268288" indent="-268288"/>
            <a:r>
              <a:rPr lang="cs-CZ" sz="1100" dirty="0" smtClean="0"/>
              <a:t> </a:t>
            </a:r>
          </a:p>
        </p:txBody>
      </p:sp>
      <p:sp>
        <p:nvSpPr>
          <p:cNvPr id="6" name="Rectangle 5"/>
          <p:cNvSpPr/>
          <p:nvPr/>
        </p:nvSpPr>
        <p:spPr>
          <a:xfrm>
            <a:off x="617847" y="4084779"/>
            <a:ext cx="7858180" cy="2600712"/>
          </a:xfrm>
          <a:prstGeom prst="rect">
            <a:avLst/>
          </a:prstGeom>
        </p:spPr>
        <p:txBody>
          <a:bodyPr wrap="square">
            <a:spAutoFit/>
          </a:bodyPr>
          <a:lstStyle/>
          <a:p>
            <a:pPr marL="179388" indent="-179388"/>
            <a:r>
              <a:rPr lang="cs-CZ" sz="2000" b="1" dirty="0" smtClean="0"/>
              <a:t>Doporučená literatura</a:t>
            </a:r>
          </a:p>
          <a:p>
            <a:pPr marL="179388" indent="-179388"/>
            <a:r>
              <a:rPr lang="cs-CZ" sz="300" dirty="0" smtClean="0"/>
              <a:t> </a:t>
            </a:r>
            <a:endParaRPr lang="cs-CZ" sz="700" dirty="0" smtClean="0"/>
          </a:p>
          <a:p>
            <a:pPr marL="179388" indent="-179388"/>
            <a:endParaRPr lang="cs-CZ" sz="1400" dirty="0" smtClean="0"/>
          </a:p>
          <a:p>
            <a:pPr marL="361950" indent="-361950"/>
            <a:r>
              <a:rPr lang="cs-CZ" dirty="0" smtClean="0"/>
              <a:t>[1] 	Blažek</a:t>
            </a:r>
            <a:r>
              <a:rPr lang="cs-CZ" dirty="0"/>
              <a:t>, R. – Skořepa, Z.: Geodézie 3 (Výškopis). Skriptum ČVUT, Praha, 2009.</a:t>
            </a:r>
            <a:endParaRPr lang="cs-CZ" dirty="0" smtClean="0"/>
          </a:p>
          <a:p>
            <a:pPr marL="361950" indent="-361950"/>
            <a:r>
              <a:rPr lang="cs-CZ" dirty="0" smtClean="0"/>
              <a:t>[2] 	</a:t>
            </a:r>
            <a:r>
              <a:rPr lang="cs-CZ" dirty="0" err="1" smtClean="0"/>
              <a:t>Vykutil</a:t>
            </a:r>
            <a:r>
              <a:rPr lang="cs-CZ" dirty="0" smtClean="0"/>
              <a:t>, J.: Vyšší geodézie. Kartografie, Praha, 1982.	</a:t>
            </a:r>
          </a:p>
          <a:p>
            <a:pPr marL="361950" indent="-361950"/>
            <a:r>
              <a:rPr lang="cs-CZ" dirty="0" smtClean="0"/>
              <a:t>[3] 	Zákon č. 200/1994 Sb. (O zeměměřictví …).	</a:t>
            </a:r>
          </a:p>
          <a:p>
            <a:pPr marL="361950" indent="-361950"/>
            <a:r>
              <a:rPr lang="cs-CZ" dirty="0" smtClean="0"/>
              <a:t>[4] 	Vyhláška č. 31/1995 Sb. (prováděcí k zákonu 200/1994 Sb.).	</a:t>
            </a:r>
          </a:p>
          <a:p>
            <a:pPr marL="361950" indent="-361950"/>
            <a:r>
              <a:rPr lang="cs-CZ" dirty="0" smtClean="0"/>
              <a:t>[5] 	Nařízení vlády č. 430/2006 Sb. (geodetické referenční systémy</a:t>
            </a:r>
            <a:r>
              <a:rPr lang="cs-CZ" dirty="0"/>
              <a:t>). </a:t>
            </a:r>
            <a:endParaRPr lang="cs-CZ" dirty="0" smtClean="0"/>
          </a:p>
          <a:p>
            <a:pPr marL="361950" indent="-361950"/>
            <a:r>
              <a:rPr lang="cs-CZ" dirty="0" smtClean="0"/>
              <a:t>[6]</a:t>
            </a:r>
            <a:r>
              <a:rPr lang="cs-CZ" dirty="0"/>
              <a:t> </a:t>
            </a:r>
            <a:r>
              <a:rPr lang="cs-CZ" dirty="0" smtClean="0"/>
              <a:t>	Metodický návod pro práce v základním výškovém bodovém poli. Zeměměřický úřad, Praha 2003. </a:t>
            </a:r>
          </a:p>
        </p:txBody>
      </p:sp>
      <p:sp>
        <p:nvSpPr>
          <p:cNvPr id="7" name="Slide Number Placeholder 6"/>
          <p:cNvSpPr>
            <a:spLocks noGrp="1"/>
          </p:cNvSpPr>
          <p:nvPr>
            <p:ph type="sldNum" sz="quarter" idx="12"/>
          </p:nvPr>
        </p:nvSpPr>
        <p:spPr/>
        <p:txBody>
          <a:bodyPr/>
          <a:lstStyle/>
          <a:p>
            <a:fld id="{5587C5EE-3FDF-4CBE-8A81-40FCD7650D36}" type="slidenum">
              <a:rPr lang="cs-CZ" smtClean="0"/>
              <a:pPr/>
              <a:t>1</a:t>
            </a:fld>
            <a:endParaRPr lang="cs-CZ"/>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10</a:t>
            </a:fld>
            <a:endParaRPr lang="cs-CZ"/>
          </a:p>
        </p:txBody>
      </p:sp>
      <p:sp>
        <p:nvSpPr>
          <p:cNvPr id="8" name="TextBox 3"/>
          <p:cNvSpPr txBox="1"/>
          <p:nvPr/>
        </p:nvSpPr>
        <p:spPr>
          <a:xfrm>
            <a:off x="662873" y="765175"/>
            <a:ext cx="7775576" cy="3447098"/>
          </a:xfrm>
          <a:prstGeom prst="rect">
            <a:avLst/>
          </a:prstGeom>
          <a:noFill/>
        </p:spPr>
        <p:txBody>
          <a:bodyPr wrap="square" rtlCol="0">
            <a:spAutoFit/>
          </a:bodyPr>
          <a:lstStyle/>
          <a:p>
            <a:pPr lvl="0"/>
            <a:r>
              <a:rPr lang="cs-CZ" sz="2000" b="1" dirty="0" smtClean="0"/>
              <a:t>3. Určování výšek na geoidu.</a:t>
            </a:r>
          </a:p>
          <a:p>
            <a:pPr lvl="0"/>
            <a:endParaRPr lang="cs-CZ" dirty="0"/>
          </a:p>
          <a:p>
            <a:pPr lvl="0"/>
            <a:r>
              <a:rPr lang="cs-CZ" dirty="0" smtClean="0"/>
              <a:t>Geoid je nepravidelná (matematicky nevyjádřitelná) tzv. „hladinová plocha“. Jednoduchá představa – ustálená hladina světových moří za předpokladu neexistence atmosférických dějů, oceánských proudů, různého složení a tedy hustoty vody, apod., procházející zvoleným bodem (obvykle „nula“ vodočtu). Pro zajímavost: rozdíly výšek z různých vodočtů: Terst – Amsterodam = 0,2 m; Terst – </a:t>
            </a:r>
            <a:r>
              <a:rPr lang="cs-CZ" dirty="0" err="1" smtClean="0"/>
              <a:t>Kronštadt</a:t>
            </a:r>
            <a:r>
              <a:rPr lang="cs-CZ" dirty="0" smtClean="0"/>
              <a:t> = 0,4 m).</a:t>
            </a:r>
          </a:p>
          <a:p>
            <a:pPr lvl="0"/>
            <a:endParaRPr lang="cs-CZ" dirty="0"/>
          </a:p>
          <a:p>
            <a:pPr lvl="0"/>
            <a:r>
              <a:rPr lang="cs-CZ" dirty="0" smtClean="0"/>
              <a:t>Hladinová plocha – plocha spojující body se stejným tíhovým potenciálem W, vektory tíhového zrychlení jsou na ni kolmé. W</a:t>
            </a:r>
            <a:r>
              <a:rPr lang="cs-CZ" baseline="-25000" dirty="0" smtClean="0"/>
              <a:t>0</a:t>
            </a:r>
            <a:r>
              <a:rPr lang="cs-CZ" dirty="0" smtClean="0"/>
              <a:t> = konst., volí se tak, aby procházelo zvoleným bodem.</a:t>
            </a:r>
          </a:p>
        </p:txBody>
      </p:sp>
      <p:sp>
        <p:nvSpPr>
          <p:cNvPr id="2" name="Obdélník 1"/>
          <p:cNvSpPr/>
          <p:nvPr/>
        </p:nvSpPr>
        <p:spPr>
          <a:xfrm>
            <a:off x="7524328" y="4593031"/>
            <a:ext cx="1440160" cy="1200329"/>
          </a:xfrm>
          <a:prstGeom prst="rect">
            <a:avLst/>
          </a:prstGeom>
        </p:spPr>
        <p:txBody>
          <a:bodyPr wrap="square">
            <a:spAutoFit/>
          </a:bodyPr>
          <a:lstStyle/>
          <a:p>
            <a:r>
              <a:rPr lang="cs-CZ" dirty="0"/>
              <a:t>(1) oceán</a:t>
            </a:r>
            <a:br>
              <a:rPr lang="cs-CZ" dirty="0"/>
            </a:br>
            <a:r>
              <a:rPr lang="cs-CZ" dirty="0"/>
              <a:t>(2) </a:t>
            </a:r>
            <a:r>
              <a:rPr lang="cs-CZ" dirty="0" smtClean="0"/>
              <a:t>elipsoid</a:t>
            </a:r>
            <a:r>
              <a:rPr lang="cs-CZ" dirty="0"/>
              <a:t/>
            </a:r>
            <a:br>
              <a:rPr lang="cs-CZ" dirty="0"/>
            </a:br>
            <a:r>
              <a:rPr lang="cs-CZ" dirty="0"/>
              <a:t>(4) kontinent</a:t>
            </a:r>
            <a:br>
              <a:rPr lang="cs-CZ" dirty="0"/>
            </a:br>
            <a:r>
              <a:rPr lang="cs-CZ" dirty="0"/>
              <a:t>(5) geoid</a:t>
            </a: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77" y="4221088"/>
            <a:ext cx="686853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175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11</a:t>
            </a:fld>
            <a:endParaRPr lang="cs-CZ"/>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263" y="2348881"/>
            <a:ext cx="6393236" cy="442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3"/>
          <p:cNvSpPr txBox="1"/>
          <p:nvPr/>
        </p:nvSpPr>
        <p:spPr>
          <a:xfrm>
            <a:off x="662875" y="765177"/>
            <a:ext cx="7941575" cy="1546577"/>
          </a:xfrm>
          <a:prstGeom prst="rect">
            <a:avLst/>
          </a:prstGeom>
          <a:noFill/>
        </p:spPr>
        <p:txBody>
          <a:bodyPr wrap="square" rtlCol="0">
            <a:spAutoFit/>
          </a:bodyPr>
          <a:lstStyle/>
          <a:p>
            <a:pPr lvl="0"/>
            <a:r>
              <a:rPr lang="cs-CZ" sz="2000" b="1" dirty="0" smtClean="0"/>
              <a:t>3. Určování výšek na geoidu.</a:t>
            </a:r>
          </a:p>
          <a:p>
            <a:pPr lvl="0"/>
            <a:endParaRPr lang="cs-CZ" dirty="0"/>
          </a:p>
          <a:p>
            <a:pPr lvl="0"/>
            <a:r>
              <a:rPr lang="cs-CZ" dirty="0" smtClean="0"/>
              <a:t>Geoid se popisuje pomocí speciálních matematických (kulových) funkcí, vytvářejí se mapy obsahující jednotlivé určené „body“ geoidu. Popisuje se jako nepravidelná plocha (jako např. Zemský povrch), kde je známo, že „přesně“ to nikdy nelze.</a:t>
            </a:r>
          </a:p>
        </p:txBody>
      </p:sp>
    </p:spTree>
    <p:extLst>
      <p:ext uri="{BB962C8B-B14F-4D97-AF65-F5344CB8AC3E}">
        <p14:creationId xmlns:p14="http://schemas.microsoft.com/office/powerpoint/2010/main" val="3807506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2. </a:t>
            </a:r>
            <a:r>
              <a:rPr lang="cs-CZ" sz="2800" b="1" dirty="0"/>
              <a:t>Tíhový potenciál, hladinové </a:t>
            </a:r>
            <a:r>
              <a:rPr lang="cs-CZ" sz="2800" b="1" dirty="0" smtClean="0"/>
              <a:t>plochy.</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12</a:t>
            </a:fld>
            <a:endParaRPr lang="cs-CZ"/>
          </a:p>
        </p:txBody>
      </p:sp>
      <mc:AlternateContent xmlns:mc="http://schemas.openxmlformats.org/markup-compatibility/2006" xmlns:a14="http://schemas.microsoft.com/office/drawing/2010/main">
        <mc:Choice Requires="a14">
          <p:sp>
            <p:nvSpPr>
              <p:cNvPr id="9" name="TextBox 3"/>
              <p:cNvSpPr txBox="1"/>
              <p:nvPr/>
            </p:nvSpPr>
            <p:spPr>
              <a:xfrm>
                <a:off x="662875" y="765175"/>
                <a:ext cx="7941575" cy="4337278"/>
              </a:xfrm>
              <a:prstGeom prst="rect">
                <a:avLst/>
              </a:prstGeom>
              <a:noFill/>
            </p:spPr>
            <p:txBody>
              <a:bodyPr wrap="square" rtlCol="0">
                <a:spAutoFit/>
              </a:bodyPr>
              <a:lstStyle/>
              <a:p>
                <a:pPr lvl="0"/>
                <a:r>
                  <a:rPr lang="cs-CZ" sz="2000" b="1" dirty="0" smtClean="0"/>
                  <a:t>1. Tíhový potenciál.</a:t>
                </a:r>
              </a:p>
              <a:p>
                <a:pPr lvl="0"/>
                <a:endParaRPr lang="cs-CZ" dirty="0" smtClean="0"/>
              </a:p>
              <a:p>
                <a:pPr lvl="0"/>
                <a:r>
                  <a:rPr lang="cs-CZ" sz="1400" dirty="0" smtClean="0"/>
                  <a:t>(Přibližné vysvětlení pro homogenní tíhové pole)</a:t>
                </a:r>
                <a:endParaRPr lang="cs-CZ" sz="1400" dirty="0"/>
              </a:p>
              <a:p>
                <a:pPr lvl="0"/>
                <a:r>
                  <a:rPr lang="cs-CZ" dirty="0" smtClean="0"/>
                  <a:t>Tíhový potenciál </a:t>
                </a:r>
                <a14:m>
                  <m:oMath xmlns:m="http://schemas.openxmlformats.org/officeDocument/2006/math">
                    <m:r>
                      <a:rPr lang="cs-CZ" b="0" i="1" smtClean="0">
                        <a:latin typeface="Cambria Math"/>
                      </a:rPr>
                      <m:t>𝑊</m:t>
                    </m:r>
                  </m:oMath>
                </a14:m>
                <a:r>
                  <a:rPr lang="cs-CZ" dirty="0" smtClean="0"/>
                  <a:t> je potenciální tíhová energie </a:t>
                </a:r>
                <a14:m>
                  <m:oMath xmlns:m="http://schemas.openxmlformats.org/officeDocument/2006/math">
                    <m:sSub>
                      <m:sSubPr>
                        <m:ctrlPr>
                          <a:rPr lang="cs-CZ" b="0" i="1" smtClean="0">
                            <a:latin typeface="Cambria Math"/>
                          </a:rPr>
                        </m:ctrlPr>
                      </m:sSubPr>
                      <m:e>
                        <m:r>
                          <a:rPr lang="cs-CZ" b="0" i="1" smtClean="0">
                            <a:latin typeface="Cambria Math"/>
                          </a:rPr>
                          <m:t>𝐸</m:t>
                        </m:r>
                      </m:e>
                      <m:sub>
                        <m:r>
                          <a:rPr lang="cs-CZ" b="0" i="1" smtClean="0">
                            <a:latin typeface="Cambria Math"/>
                          </a:rPr>
                          <m:t>𝑝</m:t>
                        </m:r>
                      </m:sub>
                    </m:sSub>
                    <m:r>
                      <a:rPr lang="cs-CZ" b="0" i="0" smtClean="0">
                        <a:latin typeface="Cambria Math"/>
                      </a:rPr>
                      <m:t>=</m:t>
                    </m:r>
                    <m:r>
                      <a:rPr lang="cs-CZ" b="0" i="1" smtClean="0">
                        <a:latin typeface="Cambria Math"/>
                      </a:rPr>
                      <m:t>𝑚</m:t>
                    </m:r>
                    <m:r>
                      <a:rPr lang="cs-CZ" b="0" i="1" smtClean="0">
                        <a:latin typeface="Cambria Math"/>
                        <a:ea typeface="Cambria Math"/>
                      </a:rPr>
                      <m:t>∙</m:t>
                    </m:r>
                    <m:r>
                      <a:rPr lang="cs-CZ" b="0" i="1" smtClean="0">
                        <a:latin typeface="Cambria Math"/>
                        <a:ea typeface="Cambria Math"/>
                      </a:rPr>
                      <m:t>𝑔</m:t>
                    </m:r>
                    <m:r>
                      <a:rPr lang="cs-CZ" b="0" i="1" smtClean="0">
                        <a:latin typeface="Cambria Math"/>
                        <a:ea typeface="Cambria Math"/>
                      </a:rPr>
                      <m:t>∙</m:t>
                    </m:r>
                    <m:r>
                      <a:rPr lang="cs-CZ" b="0" i="1" smtClean="0">
                        <a:latin typeface="Cambria Math"/>
                        <a:ea typeface="Cambria Math"/>
                      </a:rPr>
                      <m:t>h</m:t>
                    </m:r>
                  </m:oMath>
                </a14:m>
                <a:r>
                  <a:rPr lang="cs-CZ" dirty="0" smtClean="0"/>
                  <a:t> vztažená k jednotkové hmotnosti, tedy </a:t>
                </a:r>
                <a14:m>
                  <m:oMath xmlns:m="http://schemas.openxmlformats.org/officeDocument/2006/math">
                    <m:r>
                      <a:rPr lang="cs-CZ" b="0" i="1" smtClean="0">
                        <a:latin typeface="Cambria Math"/>
                      </a:rPr>
                      <m:t>𝑊</m:t>
                    </m:r>
                    <m:r>
                      <a:rPr lang="cs-CZ" b="0" i="1" smtClean="0">
                        <a:latin typeface="Cambria Math"/>
                      </a:rPr>
                      <m:t>=</m:t>
                    </m:r>
                    <m:r>
                      <a:rPr lang="cs-CZ" b="0" i="1" smtClean="0">
                        <a:latin typeface="Cambria Math"/>
                      </a:rPr>
                      <m:t>𝑔</m:t>
                    </m:r>
                    <m:r>
                      <a:rPr lang="cs-CZ" b="0" i="1" smtClean="0">
                        <a:latin typeface="Cambria Math"/>
                        <a:ea typeface="Cambria Math"/>
                      </a:rPr>
                      <m:t>∙</m:t>
                    </m:r>
                    <m:r>
                      <a:rPr lang="cs-CZ" b="0" i="1" smtClean="0">
                        <a:latin typeface="Cambria Math"/>
                        <a:ea typeface="Cambria Math"/>
                      </a:rPr>
                      <m:t>h</m:t>
                    </m:r>
                  </m:oMath>
                </a14:m>
                <a:r>
                  <a:rPr lang="cs-CZ" dirty="0" smtClean="0"/>
                  <a:t> .</a:t>
                </a:r>
              </a:p>
              <a:p>
                <a:pPr lvl="0"/>
                <a:endParaRPr lang="cs-CZ" dirty="0"/>
              </a:p>
              <a:p>
                <a:pPr lvl="0"/>
                <a:r>
                  <a:rPr lang="cs-CZ" dirty="0" smtClean="0"/>
                  <a:t>Protože tíhové pole není homogenní (rozložení hmot, vzdálenosti apod.), platí:</a:t>
                </a:r>
              </a:p>
              <a:p>
                <a:pPr lvl="0"/>
                <a:endParaRPr lang="cs-CZ" dirty="0" smtClean="0"/>
              </a:p>
              <a:p>
                <a:pPr lvl="0"/>
                <a:r>
                  <a:rPr lang="cs-CZ" b="0" dirty="0" smtClean="0"/>
                  <a:t>	</a:t>
                </a:r>
                <a14:m>
                  <m:oMath xmlns:m="http://schemas.openxmlformats.org/officeDocument/2006/math">
                    <m:r>
                      <a:rPr lang="cs-CZ" b="0" i="1" smtClean="0">
                        <a:latin typeface="Cambria Math"/>
                      </a:rPr>
                      <m:t>𝑑</m:t>
                    </m:r>
                    <m:r>
                      <a:rPr lang="cs-CZ" i="1">
                        <a:latin typeface="Cambria Math"/>
                      </a:rPr>
                      <m:t>𝑊</m:t>
                    </m:r>
                    <m:r>
                      <a:rPr lang="cs-CZ" i="1">
                        <a:latin typeface="Cambria Math"/>
                      </a:rPr>
                      <m:t>=−</m:t>
                    </m:r>
                    <m:r>
                      <a:rPr lang="cs-CZ" i="1">
                        <a:latin typeface="Cambria Math"/>
                      </a:rPr>
                      <m:t>𝑔</m:t>
                    </m:r>
                    <m:r>
                      <a:rPr lang="cs-CZ" i="1">
                        <a:latin typeface="Cambria Math"/>
                        <a:ea typeface="Cambria Math"/>
                      </a:rPr>
                      <m:t>∙</m:t>
                    </m:r>
                    <m:r>
                      <a:rPr lang="cs-CZ" b="0" i="1" smtClean="0">
                        <a:latin typeface="Cambria Math"/>
                        <a:ea typeface="Cambria Math"/>
                      </a:rPr>
                      <m:t>𝑑</m:t>
                    </m:r>
                    <m:r>
                      <a:rPr lang="cs-CZ" i="1">
                        <a:latin typeface="Cambria Math"/>
                        <a:ea typeface="Cambria Math"/>
                      </a:rPr>
                      <m:t>h</m:t>
                    </m:r>
                  </m:oMath>
                </a14:m>
                <a:r>
                  <a:rPr lang="cs-CZ" dirty="0" smtClean="0"/>
                  <a:t>,	 </a:t>
                </a:r>
                <a14:m>
                  <m:oMath xmlns:m="http://schemas.openxmlformats.org/officeDocument/2006/math">
                    <m:r>
                      <a:rPr lang="cs-CZ" b="0" i="1" smtClean="0">
                        <a:latin typeface="Cambria Math"/>
                      </a:rPr>
                      <m:t>𝑊</m:t>
                    </m:r>
                    <m:r>
                      <a:rPr lang="cs-CZ" b="0" i="1" smtClean="0">
                        <a:latin typeface="Cambria Math"/>
                      </a:rPr>
                      <m:t>=</m:t>
                    </m:r>
                    <m:nary>
                      <m:naryPr>
                        <m:ctrlPr>
                          <a:rPr lang="cs-CZ" b="0" i="1" smtClean="0">
                            <a:latin typeface="Cambria Math"/>
                          </a:rPr>
                        </m:ctrlPr>
                      </m:naryPr>
                      <m:sub>
                        <m:r>
                          <m:rPr>
                            <m:brk m:alnAt="23"/>
                          </m:rPr>
                          <a:rPr lang="cs-CZ" b="0" i="1" smtClean="0">
                            <a:latin typeface="Cambria Math"/>
                          </a:rPr>
                          <m:t>0</m:t>
                        </m:r>
                      </m:sub>
                      <m:sup>
                        <m:r>
                          <a:rPr lang="cs-CZ" b="0" i="1" smtClean="0">
                            <a:latin typeface="Cambria Math"/>
                          </a:rPr>
                          <m:t>𝐻</m:t>
                        </m:r>
                      </m:sup>
                      <m:e>
                        <m:r>
                          <a:rPr lang="cs-CZ" b="0" i="1" smtClean="0">
                            <a:latin typeface="Cambria Math"/>
                          </a:rPr>
                          <m:t>−</m:t>
                        </m:r>
                        <m:r>
                          <a:rPr lang="cs-CZ" b="0" i="1" smtClean="0">
                            <a:latin typeface="Cambria Math"/>
                          </a:rPr>
                          <m:t>𝑔</m:t>
                        </m:r>
                        <m:r>
                          <a:rPr lang="cs-CZ" b="0" i="1" smtClean="0">
                            <a:latin typeface="Cambria Math"/>
                            <a:ea typeface="Cambria Math"/>
                          </a:rPr>
                          <m:t>∙</m:t>
                        </m:r>
                        <m:r>
                          <a:rPr lang="cs-CZ" b="0" i="1" smtClean="0">
                            <a:latin typeface="Cambria Math"/>
                            <a:ea typeface="Cambria Math"/>
                          </a:rPr>
                          <m:t>𝑑h</m:t>
                        </m:r>
                      </m:e>
                    </m:nary>
                  </m:oMath>
                </a14:m>
                <a:r>
                  <a:rPr lang="cs-CZ" dirty="0" smtClean="0"/>
                  <a:t>.</a:t>
                </a:r>
              </a:p>
              <a:p>
                <a:pPr lvl="0"/>
                <a:endParaRPr lang="cs-CZ" dirty="0"/>
              </a:p>
              <a:p>
                <a:pPr lvl="0"/>
                <a:r>
                  <a:rPr lang="cs-CZ" dirty="0" smtClean="0"/>
                  <a:t>Z výkladu nevyplývá metrický rozměr výšek, který je ale pro běžnou potřebu nutný.</a:t>
                </a:r>
              </a:p>
              <a:p>
                <a:pPr lvl="0"/>
                <a:r>
                  <a:rPr lang="cs-CZ" dirty="0" smtClean="0"/>
                  <a:t>Jsou známy různé druhy výšek, které uvedené informace využívají různým způsobem. Pro správnou práci geodeta je nutné znát, jaký druh výšek je v daném výškovém sytému použit a jaké opravy se při přesných </a:t>
                </a:r>
                <a:r>
                  <a:rPr lang="cs-CZ" dirty="0" err="1" smtClean="0"/>
                  <a:t>pracech</a:t>
                </a:r>
                <a:r>
                  <a:rPr lang="cs-CZ" dirty="0" smtClean="0"/>
                  <a:t> na větší vzdálenosti musí zavádět.</a:t>
                </a:r>
              </a:p>
            </p:txBody>
          </p:sp>
        </mc:Choice>
        <mc:Fallback xmlns="">
          <p:sp>
            <p:nvSpPr>
              <p:cNvPr id="9" name="TextBox 3"/>
              <p:cNvSpPr txBox="1">
                <a:spLocks noRot="1" noChangeAspect="1" noMove="1" noResize="1" noEditPoints="1" noAdjustHandles="1" noChangeArrowheads="1" noChangeShapeType="1" noTextEdit="1"/>
              </p:cNvSpPr>
              <p:nvPr/>
            </p:nvSpPr>
            <p:spPr>
              <a:xfrm>
                <a:off x="662872" y="765175"/>
                <a:ext cx="7941575" cy="4340547"/>
              </a:xfrm>
              <a:prstGeom prst="rect">
                <a:avLst/>
              </a:prstGeom>
              <a:blipFill rotWithShape="1">
                <a:blip r:embed="rId3"/>
                <a:stretch>
                  <a:fillRect l="-845" t="-702" b="-1264"/>
                </a:stretch>
              </a:blipFill>
            </p:spPr>
            <p:txBody>
              <a:bodyPr/>
              <a:lstStyle/>
              <a:p>
                <a:r>
                  <a:rPr lang="cs-CZ">
                    <a:noFill/>
                  </a:rPr>
                  <a:t> </a:t>
                </a:r>
              </a:p>
            </p:txBody>
          </p:sp>
        </mc:Fallback>
      </mc:AlternateContent>
    </p:spTree>
    <p:extLst>
      <p:ext uri="{BB962C8B-B14F-4D97-AF65-F5344CB8AC3E}">
        <p14:creationId xmlns:p14="http://schemas.microsoft.com/office/powerpoint/2010/main" val="173434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13</a:t>
            </a:fld>
            <a:endParaRPr lang="cs-CZ"/>
          </a:p>
        </p:txBody>
      </p:sp>
      <p:sp>
        <p:nvSpPr>
          <p:cNvPr id="9" name="TextBox 3"/>
          <p:cNvSpPr txBox="1"/>
          <p:nvPr/>
        </p:nvSpPr>
        <p:spPr>
          <a:xfrm>
            <a:off x="662875" y="765175"/>
            <a:ext cx="7941575" cy="400110"/>
          </a:xfrm>
          <a:prstGeom prst="rect">
            <a:avLst/>
          </a:prstGeom>
          <a:noFill/>
        </p:spPr>
        <p:txBody>
          <a:bodyPr wrap="square" rtlCol="0">
            <a:spAutoFit/>
          </a:bodyPr>
          <a:lstStyle/>
          <a:p>
            <a:r>
              <a:rPr lang="cs-CZ" sz="2000" b="1" dirty="0" smtClean="0"/>
              <a:t>2. Tíhová síla.</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3" y="2276872"/>
            <a:ext cx="5417831" cy="375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3" y="2636914"/>
            <a:ext cx="2948947" cy="184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2. </a:t>
            </a:r>
            <a:r>
              <a:rPr lang="cs-CZ" sz="2800" b="1" dirty="0"/>
              <a:t>Tíhový potenciál, hladinové </a:t>
            </a:r>
            <a:r>
              <a:rPr lang="cs-CZ" sz="2800" b="1" dirty="0" smtClean="0"/>
              <a:t>plochy.</a:t>
            </a:r>
            <a:endParaRPr lang="cs-CZ" sz="2800" b="1" dirty="0"/>
          </a:p>
        </p:txBody>
      </p:sp>
    </p:spTree>
    <p:extLst>
      <p:ext uri="{BB962C8B-B14F-4D97-AF65-F5344CB8AC3E}">
        <p14:creationId xmlns:p14="http://schemas.microsoft.com/office/powerpoint/2010/main" val="1424855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14</a:t>
            </a:fld>
            <a:endParaRPr lang="cs-CZ"/>
          </a:p>
        </p:txBody>
      </p:sp>
      <mc:AlternateContent xmlns:mc="http://schemas.openxmlformats.org/markup-compatibility/2006" xmlns:a14="http://schemas.microsoft.com/office/drawing/2010/main">
        <mc:Choice Requires="a14">
          <p:sp>
            <p:nvSpPr>
              <p:cNvPr id="9" name="TextBox 3"/>
              <p:cNvSpPr txBox="1"/>
              <p:nvPr/>
            </p:nvSpPr>
            <p:spPr>
              <a:xfrm>
                <a:off x="662875" y="765177"/>
                <a:ext cx="7941575" cy="5386090"/>
              </a:xfrm>
              <a:prstGeom prst="rect">
                <a:avLst/>
              </a:prstGeom>
              <a:noFill/>
            </p:spPr>
            <p:txBody>
              <a:bodyPr wrap="square" rtlCol="0">
                <a:spAutoFit/>
              </a:bodyPr>
              <a:lstStyle/>
              <a:p>
                <a:pPr lvl="0"/>
                <a:r>
                  <a:rPr lang="cs-CZ" sz="2000" b="1" dirty="0" smtClean="0"/>
                  <a:t>3. Hladinové plochy.</a:t>
                </a:r>
              </a:p>
              <a:p>
                <a:pPr lvl="0"/>
                <a:endParaRPr lang="cs-CZ" dirty="0"/>
              </a:p>
              <a:p>
                <a:pPr lvl="0"/>
                <a:r>
                  <a:rPr lang="cs-CZ" dirty="0" smtClean="0"/>
                  <a:t>Hladinová plocha - prostorová plocha spojující body se stejným tíhovým potenciálem W = konst.</a:t>
                </a:r>
              </a:p>
              <a:p>
                <a:pPr lvl="0"/>
                <a:endParaRPr lang="cs-CZ" dirty="0"/>
              </a:p>
              <a:p>
                <a:pPr lvl="0"/>
                <a:r>
                  <a:rPr lang="cs-CZ" dirty="0" smtClean="0"/>
                  <a:t>Těchto ploch je nekonečně mnoho, podle toho, kolik se zvolí W. Počátek je tedy nutné zvolit, tj. žádná výšková soustava není ve skutečnosti absolutní.</a:t>
                </a:r>
              </a:p>
              <a:p>
                <a:pPr lvl="0"/>
                <a:endParaRPr lang="cs-CZ" dirty="0"/>
              </a:p>
              <a:p>
                <a:pPr lvl="0"/>
                <a:r>
                  <a:rPr lang="cs-CZ" dirty="0" smtClean="0"/>
                  <a:t>Hladinové plochy se nemají konstantní vzdálenost, vzhledem k rozdílnému </a:t>
                </a:r>
                <a14:m>
                  <m:oMath xmlns:m="http://schemas.openxmlformats.org/officeDocument/2006/math">
                    <m:r>
                      <a:rPr lang="cs-CZ" i="1" dirty="0" smtClean="0">
                        <a:latin typeface="Cambria Math"/>
                      </a:rPr>
                      <m:t>𝑔</m:t>
                    </m:r>
                  </m:oMath>
                </a14:m>
                <a:r>
                  <a:rPr lang="cs-CZ" dirty="0" smtClean="0"/>
                  <a:t> odpovídá na rovníku vzdálenost hladinových ploch </a:t>
                </a:r>
                <a14:m>
                  <m:oMath xmlns:m="http://schemas.openxmlformats.org/officeDocument/2006/math">
                    <m:r>
                      <a:rPr lang="cs-CZ" i="1">
                        <a:latin typeface="Cambria Math"/>
                      </a:rPr>
                      <m:t>𝑑h</m:t>
                    </m:r>
                    <m:r>
                      <a:rPr lang="cs-CZ" i="1">
                        <a:latin typeface="Cambria Math"/>
                      </a:rPr>
                      <m:t>=100 </m:t>
                    </m:r>
                    <m:r>
                      <a:rPr lang="cs-CZ" i="1">
                        <a:latin typeface="Cambria Math"/>
                      </a:rPr>
                      <m:t>𝑚</m:t>
                    </m:r>
                  </m:oMath>
                </a14:m>
                <a:r>
                  <a:rPr lang="cs-CZ" dirty="0" smtClean="0"/>
                  <a:t> vzdálenosti  </a:t>
                </a:r>
                <a14:m>
                  <m:oMath xmlns:m="http://schemas.openxmlformats.org/officeDocument/2006/math">
                    <m:r>
                      <a:rPr lang="cs-CZ" b="0" i="1" smtClean="0">
                        <a:latin typeface="Cambria Math"/>
                      </a:rPr>
                      <m:t>𝑑h</m:t>
                    </m:r>
                    <m:r>
                      <a:rPr lang="cs-CZ" b="0" i="1" smtClean="0">
                        <a:latin typeface="Cambria Math"/>
                      </a:rPr>
                      <m:t>=99,473 </m:t>
                    </m:r>
                    <m:r>
                      <a:rPr lang="cs-CZ" b="0" i="1" smtClean="0">
                        <a:latin typeface="Cambria Math"/>
                      </a:rPr>
                      <m:t>𝑚</m:t>
                    </m:r>
                  </m:oMath>
                </a14:m>
                <a:r>
                  <a:rPr lang="cs-CZ" dirty="0" smtClean="0"/>
                  <a:t> na pólu. Vyplývá z tvaru a rotace Země.</a:t>
                </a:r>
              </a:p>
              <a:p>
                <a:pPr lvl="0"/>
                <a:endParaRPr lang="cs-CZ" dirty="0"/>
              </a:p>
              <a:p>
                <a:pPr lvl="0"/>
                <a:r>
                  <a:rPr lang="cs-CZ" dirty="0" smtClean="0"/>
                  <a:t>Tvar hladinových ploch zásadně ovlivňuje geodetická měření, neboť směr „svisle“ nebo „vodorovně“ (urovnání pomocí olovnice nebo libely) je dán místní tížnicí, což je obecná křivka vždy kolmá na hladinovou plochu, kterou protíná.</a:t>
                </a:r>
              </a:p>
              <a:p>
                <a:pPr lvl="0"/>
                <a:endParaRPr lang="cs-CZ" dirty="0"/>
              </a:p>
              <a:p>
                <a:pPr lvl="0"/>
                <a:r>
                  <a:rPr lang="cs-CZ" dirty="0" smtClean="0"/>
                  <a:t>Pokud se při určování výšek toto nezohlední, vzhledem k různým místním tížnicím a zejména jejich obecnému sbíhání ve směru rovník – pól bude výsledek měření závislý na trase měření.</a:t>
                </a:r>
              </a:p>
            </p:txBody>
          </p:sp>
        </mc:Choice>
        <mc:Fallback xmlns="">
          <p:sp>
            <p:nvSpPr>
              <p:cNvPr id="9" name="TextBox 3"/>
              <p:cNvSpPr txBox="1">
                <a:spLocks noRot="1" noChangeAspect="1" noMove="1" noResize="1" noEditPoints="1" noAdjustHandles="1" noChangeArrowheads="1" noChangeShapeType="1" noTextEdit="1"/>
              </p:cNvSpPr>
              <p:nvPr/>
            </p:nvSpPr>
            <p:spPr>
              <a:xfrm>
                <a:off x="662872" y="765175"/>
                <a:ext cx="7941575" cy="5386090"/>
              </a:xfrm>
              <a:prstGeom prst="rect">
                <a:avLst/>
              </a:prstGeom>
              <a:blipFill rotWithShape="1">
                <a:blip r:embed="rId3"/>
                <a:stretch>
                  <a:fillRect l="-845" t="-566" r="-691" b="-906"/>
                </a:stretch>
              </a:blipFill>
            </p:spPr>
            <p:txBody>
              <a:bodyPr/>
              <a:lstStyle/>
              <a:p>
                <a:r>
                  <a:rPr lang="cs-CZ">
                    <a:noFill/>
                  </a:rPr>
                  <a:t> </a:t>
                </a:r>
              </a:p>
            </p:txBody>
          </p:sp>
        </mc:Fallback>
      </mc:AlternateContent>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2. </a:t>
            </a:r>
            <a:r>
              <a:rPr lang="cs-CZ" sz="2800" b="1" dirty="0"/>
              <a:t>Tíhový potenciál, hladinové </a:t>
            </a:r>
            <a:r>
              <a:rPr lang="cs-CZ" sz="2800" b="1" dirty="0" smtClean="0"/>
              <a:t>plochy.</a:t>
            </a:r>
            <a:endParaRPr lang="cs-CZ" sz="2800" b="1" dirty="0"/>
          </a:p>
        </p:txBody>
      </p:sp>
    </p:spTree>
    <p:extLst>
      <p:ext uri="{BB962C8B-B14F-4D97-AF65-F5344CB8AC3E}">
        <p14:creationId xmlns:p14="http://schemas.microsoft.com/office/powerpoint/2010/main" val="1060712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15</a:t>
            </a:fld>
            <a:endParaRPr lang="cs-CZ"/>
          </a:p>
        </p:txBody>
      </p:sp>
      <p:sp>
        <p:nvSpPr>
          <p:cNvPr id="9" name="TextBox 3"/>
          <p:cNvSpPr txBox="1"/>
          <p:nvPr/>
        </p:nvSpPr>
        <p:spPr>
          <a:xfrm>
            <a:off x="662875" y="765177"/>
            <a:ext cx="7941575" cy="954107"/>
          </a:xfrm>
          <a:prstGeom prst="rect">
            <a:avLst/>
          </a:prstGeom>
          <a:noFill/>
        </p:spPr>
        <p:txBody>
          <a:bodyPr wrap="square" rtlCol="0">
            <a:spAutoFit/>
          </a:bodyPr>
          <a:lstStyle/>
          <a:p>
            <a:pPr lvl="0"/>
            <a:r>
              <a:rPr lang="cs-CZ" sz="2000" b="1" dirty="0" smtClean="0"/>
              <a:t>1. </a:t>
            </a:r>
            <a:r>
              <a:rPr lang="cs-CZ" sz="2000" b="1" dirty="0" err="1" smtClean="0"/>
              <a:t>Geopotenciální</a:t>
            </a:r>
            <a:r>
              <a:rPr lang="cs-CZ" sz="2000" b="1" dirty="0" smtClean="0"/>
              <a:t> kóty.</a:t>
            </a:r>
          </a:p>
          <a:p>
            <a:pPr lvl="0"/>
            <a:endParaRPr lang="cs-CZ" dirty="0"/>
          </a:p>
          <a:p>
            <a:pPr lvl="0"/>
            <a:r>
              <a:rPr lang="cs-CZ" dirty="0" smtClean="0"/>
              <a:t>.</a:t>
            </a:r>
          </a:p>
        </p:txBody>
      </p:sp>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3. Druhy výšek.</a:t>
            </a:r>
            <a:endParaRPr lang="cs-CZ" sz="2800" b="1" dirty="0"/>
          </a:p>
        </p:txBody>
      </p:sp>
      <p:pic>
        <p:nvPicPr>
          <p:cNvPr id="8195" name="Picture 3"/>
          <p:cNvPicPr>
            <a:picLocks noChangeAspect="1" noChangeArrowheads="1"/>
          </p:cNvPicPr>
          <p:nvPr/>
        </p:nvPicPr>
        <p:blipFill>
          <a:blip r:embed="rId3" cstate="print">
            <a:biLevel thresh="7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white">
          <a:xfrm>
            <a:off x="1326955" y="1242230"/>
            <a:ext cx="6613412" cy="482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030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16</a:t>
            </a:fld>
            <a:endParaRPr lang="cs-CZ"/>
          </a:p>
        </p:txBody>
      </p:sp>
      <mc:AlternateContent xmlns:mc="http://schemas.openxmlformats.org/markup-compatibility/2006" xmlns:a14="http://schemas.microsoft.com/office/drawing/2010/main">
        <mc:Choice Requires="a14">
          <p:sp>
            <p:nvSpPr>
              <p:cNvPr id="9" name="TextBox 3"/>
              <p:cNvSpPr txBox="1"/>
              <p:nvPr/>
            </p:nvSpPr>
            <p:spPr>
              <a:xfrm>
                <a:off x="662875" y="765175"/>
                <a:ext cx="7941575" cy="1261884"/>
              </a:xfrm>
              <a:prstGeom prst="rect">
                <a:avLst/>
              </a:prstGeom>
              <a:noFill/>
            </p:spPr>
            <p:txBody>
              <a:bodyPr wrap="square" rtlCol="0">
                <a:spAutoFit/>
              </a:bodyPr>
              <a:lstStyle/>
              <a:p>
                <a:pPr lvl="0"/>
                <a:r>
                  <a:rPr lang="cs-CZ" sz="2000" b="1" dirty="0" smtClean="0"/>
                  <a:t>2. Pravé </a:t>
                </a:r>
                <a:r>
                  <a:rPr lang="cs-CZ" sz="2000" b="1" dirty="0" err="1" smtClean="0"/>
                  <a:t>ortometrické</a:t>
                </a:r>
                <a:r>
                  <a:rPr lang="cs-CZ" sz="2000" b="1" dirty="0" smtClean="0"/>
                  <a:t> výšky.</a:t>
                </a:r>
              </a:p>
              <a:p>
                <a:pPr lvl="0"/>
                <a:endParaRPr lang="cs-CZ" sz="2000" b="1" dirty="0"/>
              </a:p>
              <a:p>
                <a:pPr lvl="0"/>
                <a:r>
                  <a:rPr lang="cs-CZ" dirty="0" smtClean="0"/>
                  <a:t>Délka tížnice od geoidu k určovanému bodu. </a:t>
                </a:r>
                <a14:m>
                  <m:oMath xmlns:m="http://schemas.openxmlformats.org/officeDocument/2006/math">
                    <m:sSubSup>
                      <m:sSubSupPr>
                        <m:ctrlPr>
                          <a:rPr lang="en-US" b="0" i="1" smtClean="0">
                            <a:latin typeface="Cambria Math"/>
                          </a:rPr>
                        </m:ctrlPr>
                      </m:sSubSupPr>
                      <m:e>
                        <m:r>
                          <a:rPr lang="cs-CZ" b="0" i="1" smtClean="0">
                            <a:latin typeface="Cambria Math"/>
                          </a:rPr>
                          <m:t>𝑔</m:t>
                        </m:r>
                      </m:e>
                      <m:sub>
                        <m:r>
                          <a:rPr lang="cs-CZ" b="0" i="1" smtClean="0">
                            <a:latin typeface="Cambria Math"/>
                          </a:rPr>
                          <m:t>𝑚</m:t>
                        </m:r>
                      </m:sub>
                      <m:sup>
                        <m:r>
                          <a:rPr lang="cs-CZ" b="0" i="1" smtClean="0">
                            <a:latin typeface="Cambria Math"/>
                          </a:rPr>
                          <m:t>𝐵</m:t>
                        </m:r>
                      </m:sup>
                    </m:sSubSup>
                  </m:oMath>
                </a14:m>
                <a:r>
                  <a:rPr lang="cs-CZ" dirty="0" smtClean="0"/>
                  <a:t> je střední hodnota tíže podél tížnice, nelze (uvnitř) měřit, tento druh výšek je obtížně aplikovatelný.</a:t>
                </a:r>
              </a:p>
            </p:txBody>
          </p:sp>
        </mc:Choice>
        <mc:Fallback xmlns="">
          <p:sp>
            <p:nvSpPr>
              <p:cNvPr id="9" name="TextBox 3"/>
              <p:cNvSpPr txBox="1">
                <a:spLocks noRot="1" noChangeAspect="1" noMove="1" noResize="1" noEditPoints="1" noAdjustHandles="1" noChangeArrowheads="1" noChangeShapeType="1" noTextEdit="1"/>
              </p:cNvSpPr>
              <p:nvPr/>
            </p:nvSpPr>
            <p:spPr>
              <a:xfrm>
                <a:off x="662872" y="765175"/>
                <a:ext cx="7941575" cy="1261884"/>
              </a:xfrm>
              <a:prstGeom prst="rect">
                <a:avLst/>
              </a:prstGeom>
              <a:blipFill rotWithShape="1">
                <a:blip r:embed="rId3"/>
                <a:stretch>
                  <a:fillRect l="-845" t="-2415" b="-6763"/>
                </a:stretch>
              </a:blipFill>
            </p:spPr>
            <p:txBody>
              <a:bodyPr/>
              <a:lstStyle/>
              <a:p>
                <a:r>
                  <a:rPr lang="cs-CZ">
                    <a:noFill/>
                  </a:rPr>
                  <a:t> </a:t>
                </a:r>
              </a:p>
            </p:txBody>
          </p:sp>
        </mc:Fallback>
      </mc:AlternateContent>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3. Druhy výšek.</a:t>
            </a:r>
            <a:endParaRPr lang="cs-CZ" sz="2800"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718806"/>
            <a:ext cx="5579456" cy="399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2564906"/>
            <a:ext cx="2645712" cy="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05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17</a:t>
            </a:fld>
            <a:endParaRPr lang="cs-CZ"/>
          </a:p>
        </p:txBody>
      </p:sp>
      <mc:AlternateContent xmlns:mc="http://schemas.openxmlformats.org/markup-compatibility/2006" xmlns:a14="http://schemas.microsoft.com/office/drawing/2010/main">
        <mc:Choice Requires="a14">
          <p:sp>
            <p:nvSpPr>
              <p:cNvPr id="9" name="TextBox 3"/>
              <p:cNvSpPr txBox="1"/>
              <p:nvPr/>
            </p:nvSpPr>
            <p:spPr>
              <a:xfrm>
                <a:off x="662875" y="765175"/>
                <a:ext cx="7941575" cy="2646878"/>
              </a:xfrm>
              <a:prstGeom prst="rect">
                <a:avLst/>
              </a:prstGeom>
              <a:noFill/>
            </p:spPr>
            <p:txBody>
              <a:bodyPr wrap="square" rtlCol="0">
                <a:spAutoFit/>
              </a:bodyPr>
              <a:lstStyle/>
              <a:p>
                <a:pPr lvl="0"/>
                <a:r>
                  <a:rPr lang="cs-CZ" sz="2000" b="1" dirty="0" smtClean="0"/>
                  <a:t>3. Normální </a:t>
                </a:r>
                <a:r>
                  <a:rPr lang="cs-CZ" sz="2000" b="1" dirty="0" err="1" smtClean="0"/>
                  <a:t>ortometrické</a:t>
                </a:r>
                <a:r>
                  <a:rPr lang="cs-CZ" sz="2000" b="1" dirty="0" smtClean="0"/>
                  <a:t> výšky.</a:t>
                </a:r>
              </a:p>
              <a:p>
                <a:pPr lvl="0"/>
                <a:endParaRPr lang="cs-CZ" sz="2000" b="1" dirty="0"/>
              </a:p>
              <a:p>
                <a:pPr lvl="0"/>
                <a:r>
                  <a:rPr lang="cs-CZ" dirty="0" smtClean="0"/>
                  <a:t>Měření tíhového zrychlení byl v době budování mnohých výškových sítí problém, proto vznikly normální </a:t>
                </a:r>
                <a:r>
                  <a:rPr lang="cs-CZ" dirty="0" err="1" smtClean="0"/>
                  <a:t>ortometrické</a:t>
                </a:r>
                <a:r>
                  <a:rPr lang="cs-CZ" dirty="0" smtClean="0"/>
                  <a:t> výšky, kde se místo měřeného tíhového zrychlení používá normální tíhové zrychlení </a:t>
                </a:r>
                <a14:m>
                  <m:oMath xmlns:m="http://schemas.openxmlformats.org/officeDocument/2006/math">
                    <m:r>
                      <a:rPr lang="cs-CZ" i="1" smtClean="0">
                        <a:latin typeface="Cambria Math"/>
                        <a:ea typeface="Cambria Math"/>
                      </a:rPr>
                      <m:t>𝛾</m:t>
                    </m:r>
                  </m:oMath>
                </a14:m>
                <a:r>
                  <a:rPr lang="cs-CZ" dirty="0" smtClean="0"/>
                  <a:t>, které se vypočítá na základě přibližného modelu Země z přibližné nadmořské výšky a zeměpisné šířky.</a:t>
                </a:r>
              </a:p>
              <a:p>
                <a:pPr lvl="0"/>
                <a:endParaRPr lang="cs-CZ" dirty="0"/>
              </a:p>
              <a:p>
                <a:pPr lvl="0"/>
                <a:r>
                  <a:rPr lang="cs-CZ" dirty="0" smtClean="0"/>
                  <a:t>Tento druh výšek byl využíván v Jadranském systému, použitelném v některých částech ČR do roku 2000.</a:t>
                </a:r>
              </a:p>
            </p:txBody>
          </p:sp>
        </mc:Choice>
        <mc:Fallback xmlns="">
          <p:sp>
            <p:nvSpPr>
              <p:cNvPr id="9" name="TextBox 3"/>
              <p:cNvSpPr txBox="1">
                <a:spLocks noRot="1" noChangeAspect="1" noMove="1" noResize="1" noEditPoints="1" noAdjustHandles="1" noChangeArrowheads="1" noChangeShapeType="1" noTextEdit="1"/>
              </p:cNvSpPr>
              <p:nvPr/>
            </p:nvSpPr>
            <p:spPr>
              <a:xfrm>
                <a:off x="662872" y="765175"/>
                <a:ext cx="7941575" cy="2646878"/>
              </a:xfrm>
              <a:prstGeom prst="rect">
                <a:avLst/>
              </a:prstGeom>
              <a:blipFill rotWithShape="1">
                <a:blip r:embed="rId3"/>
                <a:stretch>
                  <a:fillRect l="-845" t="-1152" b="-2765"/>
                </a:stretch>
              </a:blipFill>
            </p:spPr>
            <p:txBody>
              <a:bodyPr/>
              <a:lstStyle/>
              <a:p>
                <a:r>
                  <a:rPr lang="cs-CZ">
                    <a:noFill/>
                  </a:rPr>
                  <a:t> </a:t>
                </a:r>
              </a:p>
            </p:txBody>
          </p:sp>
        </mc:Fallback>
      </mc:AlternateContent>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3. Druhy výšek.</a:t>
            </a:r>
            <a:endParaRPr lang="cs-CZ" sz="2800" b="1" dirty="0"/>
          </a:p>
        </p:txBody>
      </p:sp>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05" y="3682819"/>
            <a:ext cx="2731273" cy="9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101" y="4834947"/>
            <a:ext cx="2879435" cy="62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4912" y="4887837"/>
            <a:ext cx="3316749" cy="51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929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18</a:t>
            </a:fld>
            <a:endParaRPr lang="cs-CZ"/>
          </a:p>
        </p:txBody>
      </p:sp>
      <p:sp>
        <p:nvSpPr>
          <p:cNvPr id="9" name="TextBox 3"/>
          <p:cNvSpPr txBox="1"/>
          <p:nvPr/>
        </p:nvSpPr>
        <p:spPr>
          <a:xfrm>
            <a:off x="662875" y="765175"/>
            <a:ext cx="7941575" cy="400110"/>
          </a:xfrm>
          <a:prstGeom prst="rect">
            <a:avLst/>
          </a:prstGeom>
          <a:noFill/>
        </p:spPr>
        <p:txBody>
          <a:bodyPr wrap="square" rtlCol="0">
            <a:spAutoFit/>
          </a:bodyPr>
          <a:lstStyle/>
          <a:p>
            <a:pPr lvl="0"/>
            <a:r>
              <a:rPr lang="cs-CZ" sz="2000" b="1" dirty="0" smtClean="0"/>
              <a:t>4. Normální (</a:t>
            </a:r>
            <a:r>
              <a:rPr lang="cs-CZ" sz="2000" b="1" dirty="0" err="1" smtClean="0"/>
              <a:t>Moloděnského</a:t>
            </a:r>
            <a:r>
              <a:rPr lang="cs-CZ" sz="2000" b="1" dirty="0" smtClean="0"/>
              <a:t>) výšky.</a:t>
            </a:r>
          </a:p>
        </p:txBody>
      </p:sp>
      <p:sp>
        <p:nvSpPr>
          <p:cNvPr id="8"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3. Druhy výšek.</a:t>
            </a:r>
            <a:endParaRPr lang="cs-CZ" sz="2800" b="1"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390045"/>
            <a:ext cx="2202789"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4" y="2231407"/>
            <a:ext cx="6103735" cy="47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046228"/>
            <a:ext cx="6412712" cy="38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Obdélník 1"/>
              <p:cNvSpPr/>
              <p:nvPr/>
            </p:nvSpPr>
            <p:spPr>
              <a:xfrm>
                <a:off x="684215" y="4077074"/>
                <a:ext cx="7775575" cy="1200329"/>
              </a:xfrm>
              <a:prstGeom prst="rect">
                <a:avLst/>
              </a:prstGeom>
            </p:spPr>
            <p:txBody>
              <a:bodyPr wrap="square">
                <a:spAutoFit/>
              </a:bodyPr>
              <a:lstStyle/>
              <a:p>
                <a:pPr lvl="0"/>
                <a:r>
                  <a:rPr lang="cs-CZ" dirty="0" smtClean="0"/>
                  <a:t>Normální výšky jsou vhodné jak pro vědecké, tak pro technické účely, určují se z měření geodetických a gravimetrických. Vztažnou plochou je tzv. „</a:t>
                </a:r>
                <a:r>
                  <a:rPr lang="cs-CZ" dirty="0" err="1" smtClean="0"/>
                  <a:t>kvazigeoid</a:t>
                </a:r>
                <a:r>
                  <a:rPr lang="cs-CZ" dirty="0" smtClean="0"/>
                  <a:t>“ (mix </a:t>
                </a:r>
                <a14:m>
                  <m:oMath xmlns:m="http://schemas.openxmlformats.org/officeDocument/2006/math">
                    <m:r>
                      <a:rPr lang="cs-CZ" i="1" dirty="0" smtClean="0">
                        <a:latin typeface="Cambria Math"/>
                      </a:rPr>
                      <m:t>𝑔</m:t>
                    </m:r>
                  </m:oMath>
                </a14:m>
                <a:r>
                  <a:rPr lang="cs-CZ" dirty="0" smtClean="0"/>
                  <a:t> a </a:t>
                </a:r>
                <a14:m>
                  <m:oMath xmlns:m="http://schemas.openxmlformats.org/officeDocument/2006/math">
                    <m:r>
                      <a:rPr lang="cs-CZ" i="1" smtClean="0">
                        <a:latin typeface="Cambria Math"/>
                        <a:ea typeface="Cambria Math"/>
                      </a:rPr>
                      <m:t>𝛾</m:t>
                    </m:r>
                  </m:oMath>
                </a14:m>
                <a:r>
                  <a:rPr lang="cs-CZ" dirty="0" smtClean="0"/>
                  <a:t>), tento typ výšek je použit v současně používaném výškovém systému Balt po vyrovnání (</a:t>
                </a:r>
                <a:r>
                  <a:rPr lang="cs-CZ" dirty="0" err="1" smtClean="0"/>
                  <a:t>Bpv</a:t>
                </a:r>
                <a:r>
                  <a:rPr lang="cs-CZ" dirty="0" smtClean="0"/>
                  <a:t>).</a:t>
                </a:r>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684213" y="4077072"/>
                <a:ext cx="7775575" cy="1200329"/>
              </a:xfrm>
              <a:prstGeom prst="rect">
                <a:avLst/>
              </a:prstGeom>
              <a:blipFill rotWithShape="1">
                <a:blip r:embed="rId6"/>
                <a:stretch>
                  <a:fillRect l="-627" t="-2538" b="-7107"/>
                </a:stretch>
              </a:blipFill>
            </p:spPr>
            <p:txBody>
              <a:bodyPr/>
              <a:lstStyle/>
              <a:p>
                <a:r>
                  <a:rPr lang="cs-CZ">
                    <a:noFill/>
                  </a:rPr>
                  <a:t> </a:t>
                </a:r>
              </a:p>
            </p:txBody>
          </p:sp>
        </mc:Fallback>
      </mc:AlternateContent>
    </p:spTree>
    <p:extLst>
      <p:ext uri="{BB962C8B-B14F-4D97-AF65-F5344CB8AC3E}">
        <p14:creationId xmlns:p14="http://schemas.microsoft.com/office/powerpoint/2010/main" val="1676306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19</a:t>
            </a:fld>
            <a:endParaRPr lang="cs-CZ"/>
          </a:p>
        </p:txBody>
      </p:sp>
      <p:sp>
        <p:nvSpPr>
          <p:cNvPr id="9" name="TextBox 3"/>
          <p:cNvSpPr txBox="1"/>
          <p:nvPr/>
        </p:nvSpPr>
        <p:spPr>
          <a:xfrm>
            <a:off x="662875" y="1165285"/>
            <a:ext cx="7941575" cy="2862322"/>
          </a:xfrm>
          <a:prstGeom prst="rect">
            <a:avLst/>
          </a:prstGeom>
          <a:noFill/>
        </p:spPr>
        <p:txBody>
          <a:bodyPr wrap="square" rtlCol="0">
            <a:spAutoFit/>
          </a:bodyPr>
          <a:lstStyle/>
          <a:p>
            <a:pPr marL="457200" lvl="0" indent="-457200">
              <a:buAutoNum type="arabicPeriod"/>
            </a:pPr>
            <a:r>
              <a:rPr lang="cs-CZ" sz="2000" b="1" dirty="0" smtClean="0"/>
              <a:t>Geometrická nivelace.</a:t>
            </a:r>
          </a:p>
          <a:p>
            <a:pPr marL="457200" lvl="0" indent="-457200">
              <a:buAutoNum type="arabicPeriod"/>
            </a:pPr>
            <a:endParaRPr lang="cs-CZ" sz="2000" b="1" dirty="0" smtClean="0"/>
          </a:p>
          <a:p>
            <a:pPr marL="457200" lvl="0" indent="-457200">
              <a:buAutoNum type="arabicPeriod"/>
            </a:pPr>
            <a:r>
              <a:rPr lang="cs-CZ" sz="2000" b="1" dirty="0" smtClean="0"/>
              <a:t>Trigonometrická metoda.</a:t>
            </a:r>
          </a:p>
          <a:p>
            <a:pPr marL="457200" lvl="0" indent="-457200">
              <a:buAutoNum type="arabicPeriod"/>
            </a:pPr>
            <a:endParaRPr lang="cs-CZ" sz="2000" b="1" dirty="0"/>
          </a:p>
          <a:p>
            <a:pPr marL="457200" indent="-457200">
              <a:buFontTx/>
              <a:buAutoNum type="arabicPeriod"/>
            </a:pPr>
            <a:r>
              <a:rPr lang="cs-CZ" sz="2000" b="1" dirty="0"/>
              <a:t>Hydrostatická nivelace.</a:t>
            </a:r>
          </a:p>
          <a:p>
            <a:pPr marL="457200" lvl="0" indent="-457200">
              <a:buAutoNum type="arabicPeriod"/>
            </a:pPr>
            <a:endParaRPr lang="cs-CZ" sz="2000" b="1" dirty="0" smtClean="0"/>
          </a:p>
          <a:p>
            <a:pPr marL="457200" lvl="0" indent="-457200">
              <a:buAutoNum type="arabicPeriod"/>
            </a:pPr>
            <a:r>
              <a:rPr lang="cs-CZ" sz="2000" b="1" dirty="0" smtClean="0"/>
              <a:t>Barometrická metoda.</a:t>
            </a:r>
          </a:p>
          <a:p>
            <a:pPr marL="457200" lvl="0" indent="-457200">
              <a:buAutoNum type="arabicPeriod"/>
            </a:pPr>
            <a:endParaRPr lang="cs-CZ" sz="2000" b="1" dirty="0" smtClean="0"/>
          </a:p>
          <a:p>
            <a:pPr marL="457200" lvl="0" indent="-457200">
              <a:buAutoNum type="arabicPeriod"/>
            </a:pPr>
            <a:r>
              <a:rPr lang="cs-CZ" sz="2000" b="1" dirty="0" smtClean="0"/>
              <a:t>Metoda GNSS.</a:t>
            </a:r>
          </a:p>
        </p:txBody>
      </p:sp>
      <p:sp>
        <p:nvSpPr>
          <p:cNvPr id="8" name="TextBox 3"/>
          <p:cNvSpPr txBox="1"/>
          <p:nvPr/>
        </p:nvSpPr>
        <p:spPr>
          <a:xfrm>
            <a:off x="684217" y="229555"/>
            <a:ext cx="7775575" cy="523220"/>
          </a:xfrm>
          <a:prstGeom prst="rect">
            <a:avLst/>
          </a:prstGeom>
          <a:noFill/>
        </p:spPr>
        <p:txBody>
          <a:bodyPr wrap="square" rtlCol="0">
            <a:spAutoFit/>
          </a:bodyPr>
          <a:lstStyle/>
          <a:p>
            <a:pPr algn="ctr"/>
            <a:r>
              <a:rPr lang="cs-CZ" sz="2800" b="1" dirty="0" smtClean="0"/>
              <a:t>4. </a:t>
            </a:r>
            <a:r>
              <a:rPr lang="cs-CZ" sz="2800" b="1" dirty="0"/>
              <a:t>Přehled základních metod určování výšek</a:t>
            </a:r>
            <a:r>
              <a:rPr lang="cs-CZ" sz="2800" b="1" dirty="0" smtClean="0"/>
              <a:t>.</a:t>
            </a:r>
            <a:endParaRPr lang="cs-CZ" sz="2800" b="1" dirty="0"/>
          </a:p>
        </p:txBody>
      </p:sp>
    </p:spTree>
    <p:extLst>
      <p:ext uri="{BB962C8B-B14F-4D97-AF65-F5344CB8AC3E}">
        <p14:creationId xmlns:p14="http://schemas.microsoft.com/office/powerpoint/2010/main" val="1408293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5" y="571480"/>
            <a:ext cx="7775575" cy="523220"/>
          </a:xfrm>
          <a:prstGeom prst="rect">
            <a:avLst/>
          </a:prstGeom>
          <a:noFill/>
        </p:spPr>
        <p:txBody>
          <a:bodyPr wrap="square" rtlCol="0">
            <a:spAutoFit/>
          </a:bodyPr>
          <a:lstStyle/>
          <a:p>
            <a:pPr algn="ctr"/>
            <a:r>
              <a:rPr lang="cs-CZ" sz="2800" b="1" dirty="0"/>
              <a:t>Geodézie </a:t>
            </a:r>
            <a:r>
              <a:rPr lang="cs-CZ" sz="2800" b="1" dirty="0" smtClean="0"/>
              <a:t>3 (</a:t>
            </a:r>
            <a:r>
              <a:rPr lang="cs-CZ" sz="2800" b="1" dirty="0" smtClean="0"/>
              <a:t>154GD3</a:t>
            </a:r>
            <a:r>
              <a:rPr lang="cs-CZ" sz="2800" b="1" dirty="0" smtClean="0"/>
              <a:t>)</a:t>
            </a:r>
          </a:p>
        </p:txBody>
      </p:sp>
      <p:sp>
        <p:nvSpPr>
          <p:cNvPr id="7" name="Slide Number Placeholder 6"/>
          <p:cNvSpPr>
            <a:spLocks noGrp="1"/>
          </p:cNvSpPr>
          <p:nvPr>
            <p:ph type="sldNum" sz="quarter" idx="12"/>
          </p:nvPr>
        </p:nvSpPr>
        <p:spPr/>
        <p:txBody>
          <a:bodyPr/>
          <a:lstStyle/>
          <a:p>
            <a:fld id="{5587C5EE-3FDF-4CBE-8A81-40FCD7650D36}" type="slidenum">
              <a:rPr lang="cs-CZ" smtClean="0"/>
              <a:pPr/>
              <a:t>2</a:t>
            </a:fld>
            <a:endParaRPr lang="cs-CZ"/>
          </a:p>
        </p:txBody>
      </p:sp>
      <p:sp>
        <p:nvSpPr>
          <p:cNvPr id="8" name="TextBox 3"/>
          <p:cNvSpPr txBox="1"/>
          <p:nvPr/>
        </p:nvSpPr>
        <p:spPr>
          <a:xfrm>
            <a:off x="684213" y="1484785"/>
            <a:ext cx="7775576" cy="3508653"/>
          </a:xfrm>
          <a:prstGeom prst="rect">
            <a:avLst/>
          </a:prstGeom>
          <a:noFill/>
        </p:spPr>
        <p:txBody>
          <a:bodyPr wrap="square" rtlCol="0">
            <a:spAutoFit/>
          </a:bodyPr>
          <a:lstStyle/>
          <a:p>
            <a:r>
              <a:rPr lang="cs-CZ" sz="2400" b="1" dirty="0" smtClean="0"/>
              <a:t>Témata </a:t>
            </a:r>
            <a:r>
              <a:rPr lang="cs-CZ" sz="2400" b="1" dirty="0"/>
              <a:t>přednášek</a:t>
            </a:r>
            <a:endParaRPr lang="cs-CZ" sz="2400" dirty="0"/>
          </a:p>
          <a:p>
            <a:pPr lvl="0"/>
            <a:endParaRPr lang="cs-CZ" dirty="0" smtClean="0"/>
          </a:p>
          <a:p>
            <a:pPr lvl="0"/>
            <a:r>
              <a:rPr lang="cs-CZ" sz="2000" dirty="0" smtClean="0"/>
              <a:t>1. Úvod </a:t>
            </a:r>
            <a:r>
              <a:rPr lang="cs-CZ" sz="2000" dirty="0"/>
              <a:t>do problematiky výškových měření</a:t>
            </a:r>
            <a:r>
              <a:rPr lang="cs-CZ" sz="2000" dirty="0" smtClean="0"/>
              <a:t>. Výškové systémy.</a:t>
            </a:r>
          </a:p>
          <a:p>
            <a:r>
              <a:rPr lang="cs-CZ" sz="2000" dirty="0" smtClean="0"/>
              <a:t>2. Nivelace.</a:t>
            </a:r>
            <a:r>
              <a:rPr lang="cs-CZ" sz="2000" dirty="0"/>
              <a:t> </a:t>
            </a:r>
            <a:r>
              <a:rPr lang="cs-CZ" sz="2000" dirty="0" smtClean="0"/>
              <a:t>Chyby </a:t>
            </a:r>
            <a:r>
              <a:rPr lang="cs-CZ" sz="2000" dirty="0"/>
              <a:t>a přesnost nivelačních prací, mezní odchylky. </a:t>
            </a:r>
            <a:endParaRPr lang="cs-CZ" sz="2000" dirty="0" smtClean="0"/>
          </a:p>
          <a:p>
            <a:r>
              <a:rPr lang="cs-CZ" sz="2000" dirty="0" smtClean="0"/>
              <a:t>3. Barometrické měření výšek. Hydrostatická nivelace.</a:t>
            </a:r>
            <a:endParaRPr lang="cs-CZ" sz="2000" dirty="0"/>
          </a:p>
          <a:p>
            <a:pPr lvl="0"/>
            <a:r>
              <a:rPr lang="cs-CZ" sz="2000" dirty="0" smtClean="0"/>
              <a:t>4. Trigonometrické </a:t>
            </a:r>
            <a:r>
              <a:rPr lang="cs-CZ" sz="2000" dirty="0"/>
              <a:t>určování výškových rozdílů (TUVR</a:t>
            </a:r>
            <a:r>
              <a:rPr lang="cs-CZ" sz="2000" dirty="0" smtClean="0"/>
              <a:t>).</a:t>
            </a:r>
            <a:endParaRPr lang="cs-CZ" sz="2000" dirty="0"/>
          </a:p>
          <a:p>
            <a:pPr lvl="0"/>
            <a:r>
              <a:rPr lang="cs-CZ" sz="2000" dirty="0" smtClean="0"/>
              <a:t>5. Stručná </a:t>
            </a:r>
            <a:r>
              <a:rPr lang="cs-CZ" sz="2000" dirty="0"/>
              <a:t>teorie refrakce.</a:t>
            </a:r>
          </a:p>
          <a:p>
            <a:pPr lvl="0"/>
            <a:r>
              <a:rPr lang="cs-CZ" sz="2000" dirty="0" smtClean="0"/>
              <a:t>6. Úpravy měřených veličin před výpočty. </a:t>
            </a:r>
            <a:endParaRPr lang="cs-CZ" sz="2000" dirty="0"/>
          </a:p>
          <a:p>
            <a:pPr lvl="0"/>
            <a:r>
              <a:rPr lang="cs-CZ" sz="2000" dirty="0" smtClean="0"/>
              <a:t>7. Terénní </a:t>
            </a:r>
            <a:r>
              <a:rPr lang="cs-CZ" sz="2000" dirty="0"/>
              <a:t>reliéf a jeho znázorňování. </a:t>
            </a:r>
            <a:endParaRPr lang="cs-CZ" sz="2000" dirty="0" smtClean="0"/>
          </a:p>
          <a:p>
            <a:pPr lvl="0"/>
            <a:r>
              <a:rPr lang="cs-CZ" sz="2000" dirty="0" smtClean="0"/>
              <a:t>8. </a:t>
            </a:r>
            <a:r>
              <a:rPr lang="cs-CZ" sz="2000" dirty="0"/>
              <a:t>Podrobné měření výškopisné. </a:t>
            </a:r>
            <a:r>
              <a:rPr lang="cs-CZ" sz="2000" dirty="0" smtClean="0"/>
              <a:t>Tachymetrie. </a:t>
            </a:r>
          </a:p>
          <a:p>
            <a:pPr lvl="0"/>
            <a:r>
              <a:rPr lang="cs-CZ" sz="2000" dirty="0" smtClean="0"/>
              <a:t>9. Jednoduché </a:t>
            </a:r>
            <a:r>
              <a:rPr lang="cs-CZ" sz="2000" dirty="0"/>
              <a:t>výškové vytyčovací </a:t>
            </a:r>
            <a:r>
              <a:rPr lang="cs-CZ" sz="2000" dirty="0" smtClean="0"/>
              <a:t>úlohy. </a:t>
            </a:r>
            <a:endParaRPr lang="cs-CZ" sz="2000" dirty="0"/>
          </a:p>
        </p:txBody>
      </p:sp>
    </p:spTree>
    <p:extLst>
      <p:ext uri="{BB962C8B-B14F-4D97-AF65-F5344CB8AC3E}">
        <p14:creationId xmlns:p14="http://schemas.microsoft.com/office/powerpoint/2010/main" val="159823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20</a:t>
            </a:fld>
            <a:endParaRPr lang="cs-CZ"/>
          </a:p>
        </p:txBody>
      </p:sp>
      <p:sp>
        <p:nvSpPr>
          <p:cNvPr id="9" name="TextBox 3"/>
          <p:cNvSpPr txBox="1"/>
          <p:nvPr/>
        </p:nvSpPr>
        <p:spPr>
          <a:xfrm>
            <a:off x="662875" y="765177"/>
            <a:ext cx="7941575" cy="2616101"/>
          </a:xfrm>
          <a:prstGeom prst="rect">
            <a:avLst/>
          </a:prstGeom>
          <a:noFill/>
        </p:spPr>
        <p:txBody>
          <a:bodyPr wrap="square" rtlCol="0">
            <a:spAutoFit/>
          </a:bodyPr>
          <a:lstStyle/>
          <a:p>
            <a:pPr lvl="0"/>
            <a:r>
              <a:rPr lang="cs-CZ" sz="2000" b="1" dirty="0" smtClean="0"/>
              <a:t>1. Před rokem 1918.</a:t>
            </a:r>
          </a:p>
          <a:p>
            <a:pPr lvl="0"/>
            <a:endParaRPr lang="cs-CZ" dirty="0"/>
          </a:p>
          <a:p>
            <a:pPr lvl="0"/>
            <a:r>
              <a:rPr lang="cs-CZ" dirty="0" smtClean="0"/>
              <a:t>Nivelační síť I. řádu měřena v letech 1872 – 1896 Vojenským zeměpisným ústavem ve Vídni. Body byly stabilizovány v místech, kde se předpokládalo, že nenastanou geologické posuny. Pro nivelační síť v Čechách byl základní bod Lišov (u Českých Budějovic), výšky byly vztaženy ke střední hladině Jaderského moře určené v Terstu (molo </a:t>
            </a:r>
            <a:r>
              <a:rPr lang="cs-CZ" dirty="0" err="1" smtClean="0"/>
              <a:t>Sartorio</a:t>
            </a:r>
            <a:r>
              <a:rPr lang="cs-CZ" dirty="0" smtClean="0"/>
              <a:t>, bod stabilizován v budově celnice), odkud bylo geometrickou nivelací ze středu měřené téměř výhradně po trase železničních tratí. Byly používány normální </a:t>
            </a:r>
            <a:r>
              <a:rPr lang="cs-CZ" dirty="0" err="1" smtClean="0"/>
              <a:t>ortometrické</a:t>
            </a:r>
            <a:r>
              <a:rPr lang="cs-CZ" dirty="0" smtClean="0"/>
              <a:t> korekce. </a:t>
            </a:r>
          </a:p>
        </p:txBody>
      </p:sp>
      <p:sp>
        <p:nvSpPr>
          <p:cNvPr id="8" name="TextBox 3"/>
          <p:cNvSpPr txBox="1"/>
          <p:nvPr/>
        </p:nvSpPr>
        <p:spPr>
          <a:xfrm>
            <a:off x="718898" y="229555"/>
            <a:ext cx="7775575" cy="523220"/>
          </a:xfrm>
          <a:prstGeom prst="rect">
            <a:avLst/>
          </a:prstGeom>
          <a:noFill/>
        </p:spPr>
        <p:txBody>
          <a:bodyPr wrap="square" rtlCol="0">
            <a:spAutoFit/>
          </a:bodyPr>
          <a:lstStyle/>
          <a:p>
            <a:pPr algn="ctr"/>
            <a:r>
              <a:rPr lang="cs-CZ" sz="2800" b="1" dirty="0" smtClean="0"/>
              <a:t>5. </a:t>
            </a:r>
            <a:r>
              <a:rPr lang="cs-CZ" sz="2800" b="1" dirty="0"/>
              <a:t>Výškové systémy v ČR – historický přehled</a:t>
            </a:r>
            <a:r>
              <a:rPr lang="cs-CZ" sz="2800" b="1" dirty="0" smtClean="0"/>
              <a:t>.</a:t>
            </a:r>
            <a:endParaRPr lang="cs-CZ" sz="2800" b="1" dirty="0"/>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413"/>
          <a:stretch/>
        </p:blipFill>
        <p:spPr bwMode="auto">
          <a:xfrm>
            <a:off x="539552" y="3544477"/>
            <a:ext cx="4248472" cy="284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995" y="3544477"/>
            <a:ext cx="3781455" cy="284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17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21</a:t>
            </a:fld>
            <a:endParaRPr lang="cs-CZ"/>
          </a:p>
        </p:txBody>
      </p:sp>
      <mc:AlternateContent xmlns:mc="http://schemas.openxmlformats.org/markup-compatibility/2006" xmlns:a14="http://schemas.microsoft.com/office/drawing/2010/main">
        <mc:Choice Requires="a14">
          <p:sp>
            <p:nvSpPr>
              <p:cNvPr id="9" name="TextBox 3"/>
              <p:cNvSpPr txBox="1"/>
              <p:nvPr/>
            </p:nvSpPr>
            <p:spPr>
              <a:xfrm>
                <a:off x="662875" y="765175"/>
                <a:ext cx="7941575" cy="2377574"/>
              </a:xfrm>
              <a:prstGeom prst="rect">
                <a:avLst/>
              </a:prstGeom>
              <a:noFill/>
            </p:spPr>
            <p:txBody>
              <a:bodyPr wrap="square" rtlCol="0">
                <a:spAutoFit/>
              </a:bodyPr>
              <a:lstStyle/>
              <a:p>
                <a:pPr lvl="0"/>
                <a:r>
                  <a:rPr lang="cs-CZ" sz="2000" b="1" dirty="0" smtClean="0"/>
                  <a:t>2. V letech 1918 - 1945.</a:t>
                </a:r>
              </a:p>
              <a:p>
                <a:pPr lvl="0"/>
                <a:endParaRPr lang="cs-CZ" dirty="0"/>
              </a:p>
              <a:p>
                <a:pPr lvl="0"/>
                <a:r>
                  <a:rPr lang="cs-CZ" dirty="0" smtClean="0"/>
                  <a:t>Rakousko – Uherská nivelační síť byla zkvalitňována, zhušťována a doplňována Ministerstvem veřejných prací (1920, název Československá jednotná nivelační síť). Vážné nedostatky měly být řešeny vybudováním nové sítě, v roce 1938 však začala válka (okupace Českých zemí) a do r. 1945 byl budován německý systém s nulovým bodem v Amsterodamu a základním bodem v Potsdamu u Berlína. Výšky měly označení </a:t>
                </a:r>
                <a14:m>
                  <m:oMath xmlns:m="http://schemas.openxmlformats.org/officeDocument/2006/math">
                    <m:sSub>
                      <m:sSubPr>
                        <m:ctrlPr>
                          <a:rPr lang="cs-CZ" b="0" i="1" dirty="0" smtClean="0">
                            <a:latin typeface="Cambria Math"/>
                          </a:rPr>
                        </m:ctrlPr>
                      </m:sSubPr>
                      <m:e>
                        <m:r>
                          <a:rPr lang="cs-CZ" i="1" dirty="0" smtClean="0">
                            <a:latin typeface="Cambria Math"/>
                          </a:rPr>
                          <m:t>𝑉</m:t>
                        </m:r>
                      </m:e>
                      <m:sub>
                        <m:r>
                          <a:rPr lang="cs-CZ" i="1" dirty="0" smtClean="0">
                            <a:latin typeface="Cambria Math"/>
                          </a:rPr>
                          <m:t>𝑁𝑁</m:t>
                        </m:r>
                      </m:sub>
                    </m:sSub>
                  </m:oMath>
                </a14:m>
                <a:r>
                  <a:rPr lang="cs-CZ" dirty="0" smtClean="0"/>
                  <a:t> (</a:t>
                </a:r>
                <a:r>
                  <a:rPr lang="cs-CZ" dirty="0" err="1" smtClean="0"/>
                  <a:t>normal</a:t>
                </a:r>
                <a:r>
                  <a:rPr lang="cs-CZ" dirty="0" smtClean="0"/>
                  <a:t> </a:t>
                </a:r>
                <a:r>
                  <a:rPr lang="cs-CZ" dirty="0" err="1" smtClean="0"/>
                  <a:t>null</a:t>
                </a:r>
                <a:r>
                  <a:rPr lang="cs-CZ" dirty="0" smtClean="0"/>
                  <a:t>), po roce 1945 byly zrušeny.</a:t>
                </a:r>
              </a:p>
            </p:txBody>
          </p:sp>
        </mc:Choice>
        <mc:Fallback xmlns="">
          <p:sp>
            <p:nvSpPr>
              <p:cNvPr id="9" name="TextBox 3"/>
              <p:cNvSpPr txBox="1">
                <a:spLocks noRot="1" noChangeAspect="1" noMove="1" noResize="1" noEditPoints="1" noAdjustHandles="1" noChangeArrowheads="1" noChangeShapeType="1" noTextEdit="1"/>
              </p:cNvSpPr>
              <p:nvPr/>
            </p:nvSpPr>
            <p:spPr>
              <a:xfrm>
                <a:off x="662872" y="765175"/>
                <a:ext cx="7941575" cy="2339102"/>
              </a:xfrm>
              <a:prstGeom prst="rect">
                <a:avLst/>
              </a:prstGeom>
              <a:blipFill rotWithShape="1">
                <a:blip r:embed="rId3"/>
                <a:stretch>
                  <a:fillRect l="-845" t="-1305" r="-77" b="-3394"/>
                </a:stretch>
              </a:blipFill>
            </p:spPr>
            <p:txBody>
              <a:bodyPr/>
              <a:lstStyle/>
              <a:p>
                <a:r>
                  <a:rPr lang="cs-CZ">
                    <a:noFill/>
                  </a:rPr>
                  <a:t> </a:t>
                </a:r>
              </a:p>
            </p:txBody>
          </p:sp>
        </mc:Fallback>
      </mc:AlternateContent>
      <p:sp>
        <p:nvSpPr>
          <p:cNvPr id="8" name="TextBox 3"/>
          <p:cNvSpPr txBox="1"/>
          <p:nvPr/>
        </p:nvSpPr>
        <p:spPr>
          <a:xfrm>
            <a:off x="718898" y="229555"/>
            <a:ext cx="7775575" cy="523220"/>
          </a:xfrm>
          <a:prstGeom prst="rect">
            <a:avLst/>
          </a:prstGeom>
          <a:noFill/>
        </p:spPr>
        <p:txBody>
          <a:bodyPr wrap="square" rtlCol="0">
            <a:spAutoFit/>
          </a:bodyPr>
          <a:lstStyle/>
          <a:p>
            <a:pPr algn="ctr"/>
            <a:r>
              <a:rPr lang="cs-CZ" sz="2800" b="1" dirty="0" smtClean="0"/>
              <a:t>5. </a:t>
            </a:r>
            <a:r>
              <a:rPr lang="cs-CZ" sz="2800" b="1" dirty="0"/>
              <a:t>Výškové systémy v ČR – historický přehled</a:t>
            </a:r>
            <a:r>
              <a:rPr lang="cs-CZ" sz="2800" b="1" dirty="0" smtClean="0"/>
              <a:t>.</a:t>
            </a:r>
            <a:endParaRPr lang="cs-CZ" sz="2800" b="1" dirty="0"/>
          </a:p>
        </p:txBody>
      </p:sp>
      <p:sp>
        <p:nvSpPr>
          <p:cNvPr id="10" name="TextBox 3"/>
          <p:cNvSpPr txBox="1"/>
          <p:nvPr/>
        </p:nvSpPr>
        <p:spPr>
          <a:xfrm>
            <a:off x="684215" y="3284984"/>
            <a:ext cx="7941575" cy="3170099"/>
          </a:xfrm>
          <a:prstGeom prst="rect">
            <a:avLst/>
          </a:prstGeom>
          <a:noFill/>
        </p:spPr>
        <p:txBody>
          <a:bodyPr wrap="square" rtlCol="0">
            <a:spAutoFit/>
          </a:bodyPr>
          <a:lstStyle/>
          <a:p>
            <a:pPr lvl="0"/>
            <a:r>
              <a:rPr lang="cs-CZ" sz="2000" b="1" dirty="0" smtClean="0"/>
              <a:t>3. Po roce 1945.</a:t>
            </a:r>
          </a:p>
          <a:p>
            <a:pPr lvl="0"/>
            <a:endParaRPr lang="cs-CZ" dirty="0"/>
          </a:p>
          <a:p>
            <a:pPr lvl="0"/>
            <a:r>
              <a:rPr lang="cs-CZ" dirty="0" smtClean="0"/>
              <a:t>Byla významně zkvalitňována </a:t>
            </a:r>
            <a:r>
              <a:rPr lang="cs-CZ" dirty="0"/>
              <a:t>Československá jednotná nivelační </a:t>
            </a:r>
            <a:r>
              <a:rPr lang="cs-CZ" dirty="0" smtClean="0"/>
              <a:t>síť, převzata byla některá předchozí měření a uskutečněna nová, používány byly normální </a:t>
            </a:r>
            <a:r>
              <a:rPr lang="cs-CZ" dirty="0" err="1" smtClean="0"/>
              <a:t>ortometrické</a:t>
            </a:r>
            <a:r>
              <a:rPr lang="cs-CZ" dirty="0" smtClean="0"/>
              <a:t> korekce, síť byla budována ve více řádech, I. řád měl dle pozdějšího hodnocení přesnost cca 0,9 mm/km.</a:t>
            </a:r>
          </a:p>
          <a:p>
            <a:pPr lvl="0"/>
            <a:endParaRPr lang="cs-CZ" dirty="0"/>
          </a:p>
          <a:p>
            <a:pPr lvl="0"/>
            <a:r>
              <a:rPr lang="cs-CZ" dirty="0" smtClean="0"/>
              <a:t>I. řád se skládal z celkem 27-mi uzavřených polygonů a pohraničních pořadů o celkové délce 6100 km, nivelačních bodů je cca 15 000, použitá metoda velmi přesná nivelace. Stabilizováno celkem 22 základních bodů vyhlazenou ploškou na pevné skále.</a:t>
            </a:r>
          </a:p>
        </p:txBody>
      </p:sp>
    </p:spTree>
    <p:extLst>
      <p:ext uri="{BB962C8B-B14F-4D97-AF65-F5344CB8AC3E}">
        <p14:creationId xmlns:p14="http://schemas.microsoft.com/office/powerpoint/2010/main" val="243141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22</a:t>
            </a:fld>
            <a:endParaRPr lang="cs-CZ"/>
          </a:p>
        </p:txBody>
      </p:sp>
      <p:sp>
        <p:nvSpPr>
          <p:cNvPr id="8" name="TextBox 3"/>
          <p:cNvSpPr txBox="1"/>
          <p:nvPr/>
        </p:nvSpPr>
        <p:spPr>
          <a:xfrm>
            <a:off x="718898" y="229555"/>
            <a:ext cx="7775575" cy="523220"/>
          </a:xfrm>
          <a:prstGeom prst="rect">
            <a:avLst/>
          </a:prstGeom>
          <a:noFill/>
        </p:spPr>
        <p:txBody>
          <a:bodyPr wrap="square" rtlCol="0">
            <a:spAutoFit/>
          </a:bodyPr>
          <a:lstStyle/>
          <a:p>
            <a:pPr algn="ctr"/>
            <a:r>
              <a:rPr lang="cs-CZ" sz="2800" b="1" dirty="0" smtClean="0"/>
              <a:t>5. </a:t>
            </a:r>
            <a:r>
              <a:rPr lang="cs-CZ" sz="2800" b="1" dirty="0"/>
              <a:t>Výškové systémy v ČR – historický přehled</a:t>
            </a:r>
            <a:r>
              <a:rPr lang="cs-CZ" sz="2800" b="1" dirty="0" smtClean="0"/>
              <a:t>.</a:t>
            </a:r>
            <a:endParaRPr lang="cs-CZ" sz="2800" b="1" dirty="0"/>
          </a:p>
        </p:txBody>
      </p:sp>
      <p:sp>
        <p:nvSpPr>
          <p:cNvPr id="10" name="TextBox 3"/>
          <p:cNvSpPr txBox="1"/>
          <p:nvPr/>
        </p:nvSpPr>
        <p:spPr>
          <a:xfrm>
            <a:off x="684215" y="765176"/>
            <a:ext cx="7941575" cy="1723549"/>
          </a:xfrm>
          <a:prstGeom prst="rect">
            <a:avLst/>
          </a:prstGeom>
          <a:noFill/>
        </p:spPr>
        <p:txBody>
          <a:bodyPr wrap="square" rtlCol="0">
            <a:spAutoFit/>
          </a:bodyPr>
          <a:lstStyle/>
          <a:p>
            <a:pPr lvl="0"/>
            <a:r>
              <a:rPr lang="cs-CZ" sz="2000" b="1" dirty="0" smtClean="0"/>
              <a:t>3. Po roce 1945.</a:t>
            </a:r>
          </a:p>
          <a:p>
            <a:pPr lvl="0"/>
            <a:endParaRPr lang="cs-CZ" sz="1400" dirty="0"/>
          </a:p>
          <a:p>
            <a:pPr lvl="0"/>
            <a:r>
              <a:rPr lang="cs-CZ" dirty="0" smtClean="0"/>
              <a:t>V roce 1957 byla síť I. řádu společně vyrovnána se sítěmi okolních soc. států, výchozím bodem byla nula vodočtu v </a:t>
            </a:r>
            <a:r>
              <a:rPr lang="cs-CZ" dirty="0" err="1" smtClean="0"/>
              <a:t>Krondštatu</a:t>
            </a:r>
            <a:r>
              <a:rPr lang="cs-CZ" dirty="0" smtClean="0"/>
              <a:t> (Baltské moře), použity byly normální (</a:t>
            </a:r>
            <a:r>
              <a:rPr lang="cs-CZ" dirty="0" err="1" smtClean="0"/>
              <a:t>Moloděnského</a:t>
            </a:r>
            <a:r>
              <a:rPr lang="cs-CZ" dirty="0" smtClean="0"/>
              <a:t>) výšky. Název výsledného systému, který je v ČR využíván dodnes je „Balt po vyrovnání“ (</a:t>
            </a:r>
            <a:r>
              <a:rPr lang="cs-CZ" dirty="0" err="1" smtClean="0"/>
              <a:t>Bpv</a:t>
            </a:r>
            <a:r>
              <a:rPr lang="cs-CZ" dirty="0" smtClean="0"/>
              <a:t>).</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941" y="2420890"/>
            <a:ext cx="7561483" cy="415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789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23</a:t>
            </a:fld>
            <a:endParaRPr lang="cs-CZ"/>
          </a:p>
        </p:txBody>
      </p:sp>
      <p:sp>
        <p:nvSpPr>
          <p:cNvPr id="8" name="TextBox 3"/>
          <p:cNvSpPr txBox="1"/>
          <p:nvPr/>
        </p:nvSpPr>
        <p:spPr>
          <a:xfrm>
            <a:off x="718898" y="229555"/>
            <a:ext cx="7775575" cy="523220"/>
          </a:xfrm>
          <a:prstGeom prst="rect">
            <a:avLst/>
          </a:prstGeom>
          <a:noFill/>
        </p:spPr>
        <p:txBody>
          <a:bodyPr wrap="square" rtlCol="0">
            <a:spAutoFit/>
          </a:bodyPr>
          <a:lstStyle/>
          <a:p>
            <a:pPr algn="ctr"/>
            <a:r>
              <a:rPr lang="cs-CZ" sz="2800" b="1" dirty="0" smtClean="0"/>
              <a:t>5. </a:t>
            </a:r>
            <a:r>
              <a:rPr lang="cs-CZ" sz="2800" b="1" dirty="0"/>
              <a:t>Výškové systémy v ČR – historický přehled</a:t>
            </a:r>
            <a:r>
              <a:rPr lang="cs-CZ" sz="2800" b="1" dirty="0" smtClean="0"/>
              <a:t>.</a:t>
            </a:r>
            <a:endParaRPr lang="cs-CZ" sz="2800" b="1" dirty="0"/>
          </a:p>
        </p:txBody>
      </p:sp>
      <p:sp>
        <p:nvSpPr>
          <p:cNvPr id="10" name="TextBox 3"/>
          <p:cNvSpPr txBox="1"/>
          <p:nvPr/>
        </p:nvSpPr>
        <p:spPr>
          <a:xfrm>
            <a:off x="684215" y="765175"/>
            <a:ext cx="7941575" cy="400110"/>
          </a:xfrm>
          <a:prstGeom prst="rect">
            <a:avLst/>
          </a:prstGeom>
          <a:noFill/>
        </p:spPr>
        <p:txBody>
          <a:bodyPr wrap="square" rtlCol="0">
            <a:spAutoFit/>
          </a:bodyPr>
          <a:lstStyle/>
          <a:p>
            <a:pPr lvl="0"/>
            <a:r>
              <a:rPr lang="cs-CZ" sz="2000" b="1" dirty="0" smtClean="0"/>
              <a:t>4. Přehled systémů.</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012" y="1412778"/>
            <a:ext cx="5837341" cy="513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928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24</a:t>
            </a:fld>
            <a:endParaRPr lang="cs-CZ"/>
          </a:p>
        </p:txBody>
      </p:sp>
      <p:sp>
        <p:nvSpPr>
          <p:cNvPr id="8" name="TextBox 3"/>
          <p:cNvSpPr txBox="1"/>
          <p:nvPr/>
        </p:nvSpPr>
        <p:spPr>
          <a:xfrm>
            <a:off x="718898" y="229555"/>
            <a:ext cx="7775575" cy="523220"/>
          </a:xfrm>
          <a:prstGeom prst="rect">
            <a:avLst/>
          </a:prstGeom>
          <a:noFill/>
        </p:spPr>
        <p:txBody>
          <a:bodyPr wrap="square" rtlCol="0">
            <a:spAutoFit/>
          </a:bodyPr>
          <a:lstStyle/>
          <a:p>
            <a:pPr algn="ctr"/>
            <a:r>
              <a:rPr lang="cs-CZ" sz="2800" b="1" dirty="0" smtClean="0"/>
              <a:t>5. </a:t>
            </a:r>
            <a:r>
              <a:rPr lang="cs-CZ" sz="2800" b="1" dirty="0"/>
              <a:t>Výškové systémy v ČR – historický přehled</a:t>
            </a:r>
            <a:r>
              <a:rPr lang="cs-CZ" sz="2800" b="1" dirty="0" smtClean="0"/>
              <a:t>.</a:t>
            </a:r>
            <a:endParaRPr lang="cs-CZ" sz="2800" b="1" dirty="0"/>
          </a:p>
        </p:txBody>
      </p:sp>
      <p:sp>
        <p:nvSpPr>
          <p:cNvPr id="10" name="TextBox 3"/>
          <p:cNvSpPr txBox="1"/>
          <p:nvPr/>
        </p:nvSpPr>
        <p:spPr>
          <a:xfrm>
            <a:off x="684215" y="765175"/>
            <a:ext cx="7941575" cy="4216539"/>
          </a:xfrm>
          <a:prstGeom prst="rect">
            <a:avLst/>
          </a:prstGeom>
          <a:noFill/>
        </p:spPr>
        <p:txBody>
          <a:bodyPr wrap="square" rtlCol="0">
            <a:spAutoFit/>
          </a:bodyPr>
          <a:lstStyle/>
          <a:p>
            <a:pPr lvl="0"/>
            <a:r>
              <a:rPr lang="cs-CZ" sz="2000" b="1" dirty="0" smtClean="0"/>
              <a:t>4. Přehled systémů.</a:t>
            </a:r>
          </a:p>
          <a:p>
            <a:pPr lvl="0"/>
            <a:endParaRPr lang="cs-CZ" sz="1400" dirty="0"/>
          </a:p>
          <a:p>
            <a:pPr lvl="0"/>
            <a:r>
              <a:rPr lang="cs-CZ" dirty="0" smtClean="0"/>
              <a:t>Aktuálně platné (podle </a:t>
            </a:r>
            <a:r>
              <a:rPr lang="cs-CZ" dirty="0"/>
              <a:t>Nařízení vlády č. 430/2006 Sb. (geodetické referenční systémy)</a:t>
            </a:r>
            <a:r>
              <a:rPr lang="cs-CZ" dirty="0" smtClean="0"/>
              <a:t>) jsou pro udávání výšek tyto systémy:</a:t>
            </a:r>
          </a:p>
          <a:p>
            <a:pPr lvl="0"/>
            <a:endParaRPr lang="cs-CZ" dirty="0"/>
          </a:p>
          <a:p>
            <a:pPr lvl="0" indent="361950"/>
            <a:r>
              <a:rPr lang="cs-CZ" b="1" dirty="0" err="1" smtClean="0"/>
              <a:t>Bpv</a:t>
            </a:r>
            <a:r>
              <a:rPr lang="cs-CZ" b="1" dirty="0" smtClean="0"/>
              <a:t>;</a:t>
            </a:r>
          </a:p>
          <a:p>
            <a:pPr lvl="0" indent="361950"/>
            <a:endParaRPr lang="cs-CZ" b="1" dirty="0" smtClean="0"/>
          </a:p>
          <a:p>
            <a:pPr lvl="0" indent="361950"/>
            <a:r>
              <a:rPr lang="cs-CZ" b="1" dirty="0" smtClean="0"/>
              <a:t>WGS 84 (GPS NAVSTAR);</a:t>
            </a:r>
          </a:p>
          <a:p>
            <a:pPr lvl="0" indent="361950"/>
            <a:endParaRPr lang="cs-CZ" b="1" dirty="0" smtClean="0"/>
          </a:p>
          <a:p>
            <a:pPr lvl="0" indent="361950"/>
            <a:r>
              <a:rPr lang="cs-CZ" b="1" dirty="0" smtClean="0"/>
              <a:t>ETRS;</a:t>
            </a:r>
          </a:p>
          <a:p>
            <a:pPr lvl="0" indent="361950"/>
            <a:endParaRPr lang="cs-CZ" b="1" dirty="0" smtClean="0"/>
          </a:p>
          <a:p>
            <a:pPr lvl="0" indent="361950"/>
            <a:r>
              <a:rPr lang="cs-CZ" b="1" dirty="0" smtClean="0"/>
              <a:t>(tíhový systém 1995 (S-Gr95)).</a:t>
            </a:r>
          </a:p>
          <a:p>
            <a:pPr lvl="0"/>
            <a:endParaRPr lang="cs-CZ" b="1" dirty="0"/>
          </a:p>
          <a:p>
            <a:pPr lvl="0"/>
            <a:r>
              <a:rPr lang="cs-CZ" dirty="0" smtClean="0"/>
              <a:t>Pro většinu výškových systému jsou známé transformační vztahy (např. měření GPS -</a:t>
            </a:r>
            <a:r>
              <a:rPr lang="en-US" dirty="0" smtClean="0"/>
              <a:t>&gt;</a:t>
            </a:r>
            <a:r>
              <a:rPr lang="cs-CZ" dirty="0" smtClean="0"/>
              <a:t> </a:t>
            </a:r>
            <a:r>
              <a:rPr lang="cs-CZ" dirty="0" err="1" smtClean="0"/>
              <a:t>Bpv</a:t>
            </a:r>
            <a:r>
              <a:rPr lang="cs-CZ" dirty="0" smtClean="0"/>
              <a:t>), které však zhoršují kvalitu.</a:t>
            </a:r>
          </a:p>
        </p:txBody>
      </p:sp>
    </p:spTree>
    <p:extLst>
      <p:ext uri="{BB962C8B-B14F-4D97-AF65-F5344CB8AC3E}">
        <p14:creationId xmlns:p14="http://schemas.microsoft.com/office/powerpoint/2010/main" val="4689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25</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5"/>
            <a:ext cx="7941575" cy="5047536"/>
          </a:xfrm>
          <a:prstGeom prst="rect">
            <a:avLst/>
          </a:prstGeom>
          <a:noFill/>
        </p:spPr>
        <p:txBody>
          <a:bodyPr wrap="square" rtlCol="0">
            <a:spAutoFit/>
          </a:bodyPr>
          <a:lstStyle/>
          <a:p>
            <a:pPr lvl="0"/>
            <a:r>
              <a:rPr lang="cs-CZ" sz="2000" b="1" dirty="0" smtClean="0"/>
              <a:t>1. Bodová </a:t>
            </a:r>
            <a:r>
              <a:rPr lang="cs-CZ" sz="2000" b="1" dirty="0"/>
              <a:t>pole.</a:t>
            </a:r>
            <a:endParaRPr lang="cs-CZ" sz="2000" b="1" dirty="0" smtClean="0"/>
          </a:p>
          <a:p>
            <a:pPr lvl="0"/>
            <a:endParaRPr lang="cs-CZ" sz="1400" dirty="0"/>
          </a:p>
          <a:p>
            <a:pPr lvl="0"/>
            <a:r>
              <a:rPr lang="cs-CZ" dirty="0" smtClean="0"/>
              <a:t>Bodové pole ČR (vyhláška 31/1995 Sb.)</a:t>
            </a:r>
          </a:p>
          <a:p>
            <a:pPr lvl="0"/>
            <a:endParaRPr lang="cs-CZ" dirty="0" smtClean="0"/>
          </a:p>
          <a:p>
            <a:pPr marL="285750" lvl="0" indent="-285750">
              <a:buFontTx/>
              <a:buChar char="-"/>
            </a:pPr>
            <a:r>
              <a:rPr lang="cs-CZ" dirty="0" smtClean="0"/>
              <a:t>Polohové bodové pole</a:t>
            </a:r>
          </a:p>
          <a:p>
            <a:pPr marL="285750" lvl="0" indent="-285750">
              <a:buFontTx/>
              <a:buChar char="-"/>
            </a:pPr>
            <a:endParaRPr lang="cs-CZ" dirty="0" smtClean="0"/>
          </a:p>
          <a:p>
            <a:pPr marL="285750" lvl="0" indent="-285750">
              <a:buFontTx/>
              <a:buChar char="-"/>
            </a:pPr>
            <a:r>
              <a:rPr lang="cs-CZ" b="1" dirty="0" smtClean="0"/>
              <a:t>Výškové bodové pole</a:t>
            </a:r>
          </a:p>
          <a:p>
            <a:pPr marL="285750" lvl="0" indent="-285750">
              <a:buFontTx/>
              <a:buChar char="-"/>
            </a:pPr>
            <a:endParaRPr lang="cs-CZ" b="1" dirty="0" smtClean="0"/>
          </a:p>
          <a:p>
            <a:pPr marL="742950" lvl="1" indent="-285750">
              <a:buFontTx/>
              <a:buChar char="-"/>
            </a:pPr>
            <a:r>
              <a:rPr lang="cs-CZ" b="1" dirty="0" smtClean="0"/>
              <a:t>Základní výškové bodové pole (ZVBP)</a:t>
            </a:r>
          </a:p>
          <a:p>
            <a:pPr marL="1200150" lvl="2" indent="-285750">
              <a:buFontTx/>
              <a:buChar char="-"/>
            </a:pPr>
            <a:r>
              <a:rPr lang="cs-CZ" b="1" dirty="0" smtClean="0"/>
              <a:t>Základní nivelační body</a:t>
            </a:r>
          </a:p>
          <a:p>
            <a:pPr marL="1200150" lvl="2" indent="-285750">
              <a:buFontTx/>
              <a:buChar char="-"/>
            </a:pPr>
            <a:r>
              <a:rPr lang="cs-CZ" b="1" dirty="0" smtClean="0"/>
              <a:t>Body České státní nivelační sítě I. až III. řádu (závazná zkratka ČSNS)</a:t>
            </a:r>
          </a:p>
          <a:p>
            <a:pPr marL="1200150" lvl="2" indent="-285750">
              <a:buFontTx/>
              <a:buChar char="-"/>
            </a:pPr>
            <a:endParaRPr lang="cs-CZ" b="1" dirty="0" smtClean="0"/>
          </a:p>
          <a:p>
            <a:pPr marL="715963" lvl="2" indent="-266700">
              <a:buFontTx/>
              <a:buChar char="-"/>
            </a:pPr>
            <a:r>
              <a:rPr lang="cs-CZ" b="1" dirty="0" smtClean="0"/>
              <a:t>Podrobné </a:t>
            </a:r>
            <a:r>
              <a:rPr lang="cs-CZ" b="1" dirty="0"/>
              <a:t>výškové bodové </a:t>
            </a:r>
            <a:r>
              <a:rPr lang="cs-CZ" b="1" dirty="0" smtClean="0"/>
              <a:t>pole (PVBP)</a:t>
            </a:r>
          </a:p>
          <a:p>
            <a:pPr marL="1173163" lvl="3" indent="-266700">
              <a:buFontTx/>
              <a:buChar char="-"/>
            </a:pPr>
            <a:r>
              <a:rPr lang="cs-CZ" b="1" dirty="0" smtClean="0"/>
              <a:t>Body nivelační sítě IV. řádu</a:t>
            </a:r>
          </a:p>
          <a:p>
            <a:pPr marL="1173163" lvl="3" indent="-266700">
              <a:buFontTx/>
              <a:buChar char="-"/>
            </a:pPr>
            <a:r>
              <a:rPr lang="cs-CZ" b="1" dirty="0" smtClean="0"/>
              <a:t>Plošné nivelační sítě</a:t>
            </a:r>
          </a:p>
          <a:p>
            <a:pPr marL="1173163" lvl="3" indent="-266700">
              <a:buFontTx/>
              <a:buChar char="-"/>
            </a:pPr>
            <a:r>
              <a:rPr lang="cs-CZ" b="1" dirty="0" smtClean="0"/>
              <a:t>Stabilizované body technických nivelací</a:t>
            </a:r>
            <a:endParaRPr lang="cs-CZ" b="1" dirty="0"/>
          </a:p>
          <a:p>
            <a:pPr marL="715963" lvl="2" indent="-266700">
              <a:buFontTx/>
              <a:buChar char="-"/>
            </a:pPr>
            <a:endParaRPr lang="cs-CZ" b="1" dirty="0" smtClean="0"/>
          </a:p>
          <a:p>
            <a:pPr marL="285750" lvl="0" indent="-285750">
              <a:buFontTx/>
              <a:buChar char="-"/>
            </a:pPr>
            <a:r>
              <a:rPr lang="cs-CZ" dirty="0" smtClean="0"/>
              <a:t>Tíhové bodové pole</a:t>
            </a:r>
          </a:p>
        </p:txBody>
      </p:sp>
    </p:spTree>
    <p:extLst>
      <p:ext uri="{BB962C8B-B14F-4D97-AF65-F5344CB8AC3E}">
        <p14:creationId xmlns:p14="http://schemas.microsoft.com/office/powerpoint/2010/main" val="713932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26</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7"/>
            <a:ext cx="7941575" cy="5601533"/>
          </a:xfrm>
          <a:prstGeom prst="rect">
            <a:avLst/>
          </a:prstGeom>
          <a:noFill/>
        </p:spPr>
        <p:txBody>
          <a:bodyPr wrap="square" rtlCol="0">
            <a:spAutoFit/>
          </a:bodyPr>
          <a:lstStyle/>
          <a:p>
            <a:pPr lvl="0"/>
            <a:r>
              <a:rPr lang="cs-CZ" sz="2000" b="1" dirty="0"/>
              <a:t>1. Bodová pole.</a:t>
            </a:r>
            <a:endParaRPr lang="cs-CZ" sz="2000" b="1" dirty="0" smtClean="0"/>
          </a:p>
          <a:p>
            <a:pPr lvl="0"/>
            <a:endParaRPr lang="cs-CZ" sz="1400" dirty="0"/>
          </a:p>
          <a:p>
            <a:pPr lvl="0"/>
            <a:r>
              <a:rPr lang="cs-CZ" dirty="0" smtClean="0"/>
              <a:t>Jedná se o nivelační síť (budována metodou geometrické nivelace ze středu – viz dále), v nezastavěném území by měla být vzdálenost sousedních bodů </a:t>
            </a:r>
            <a:r>
              <a:rPr lang="cs-CZ" dirty="0" err="1" smtClean="0"/>
              <a:t>max</a:t>
            </a:r>
            <a:r>
              <a:rPr lang="cs-CZ" dirty="0" smtClean="0"/>
              <a:t> 1 km, v zastavěném </a:t>
            </a:r>
            <a:r>
              <a:rPr lang="cs-CZ" dirty="0" err="1" smtClean="0"/>
              <a:t>max</a:t>
            </a:r>
            <a:r>
              <a:rPr lang="cs-CZ" dirty="0" smtClean="0"/>
              <a:t> 0,3 km.</a:t>
            </a:r>
          </a:p>
          <a:p>
            <a:pPr lvl="0"/>
            <a:endParaRPr lang="cs-CZ" dirty="0"/>
          </a:p>
          <a:p>
            <a:pPr lvl="0"/>
            <a:r>
              <a:rPr lang="cs-CZ" dirty="0" smtClean="0"/>
              <a:t>Celkově byla budována způsobem z velkého do malého, jednotlivé řády jsou charakterizovány odlišnou požadovanou přesností měření a technologií.</a:t>
            </a:r>
          </a:p>
          <a:p>
            <a:pPr lvl="0"/>
            <a:endParaRPr lang="cs-CZ" dirty="0" smtClean="0"/>
          </a:p>
          <a:p>
            <a:r>
              <a:rPr lang="cs-CZ" b="1" dirty="0"/>
              <a:t>Základní výškové bodové pole (ZVBP</a:t>
            </a:r>
            <a:r>
              <a:rPr lang="cs-CZ" b="1" dirty="0" smtClean="0"/>
              <a:t>)</a:t>
            </a:r>
          </a:p>
          <a:p>
            <a:endParaRPr lang="cs-CZ" b="1" dirty="0"/>
          </a:p>
          <a:p>
            <a:pPr marL="285750" lvl="0" indent="-285750">
              <a:buFontTx/>
              <a:buChar char="-"/>
            </a:pPr>
            <a:r>
              <a:rPr lang="cs-CZ" dirty="0" smtClean="0"/>
              <a:t>Základní nivelační body (dnes zůstalo 12) – neporušené skalní výchozy, pomník.</a:t>
            </a:r>
          </a:p>
          <a:p>
            <a:pPr marL="285750" lvl="0" indent="-285750">
              <a:buFontTx/>
              <a:buChar char="-"/>
            </a:pPr>
            <a:r>
              <a:rPr lang="cs-CZ" dirty="0" smtClean="0"/>
              <a:t>I. řád – nivelační pořady seskupené do uzavřených nivelačních polygonů, oblasti se označují velkým písmenem, hraniční Z</a:t>
            </a:r>
            <a:r>
              <a:rPr lang="cs-CZ" baseline="-25000" dirty="0" smtClean="0"/>
              <a:t>XX</a:t>
            </a:r>
            <a:r>
              <a:rPr lang="cs-CZ" dirty="0" smtClean="0"/>
              <a:t> . Pořad se označuje označením sousedních oblastí a názvem míst, kde začíná a kde končí. (VPN)</a:t>
            </a:r>
          </a:p>
          <a:p>
            <a:pPr marL="285750" lvl="0" indent="-285750">
              <a:buFontTx/>
              <a:buChar char="-"/>
            </a:pPr>
            <a:r>
              <a:rPr lang="cs-CZ" dirty="0" smtClean="0"/>
              <a:t>II. řád – vložením do oblastí I. řádu, značení – k oblasti I. řádu přidává se malé písmeno, nivelační pořad se značí písmenem oblasti I. řádu a dvěma malými a jmény počátečního a koncového místa. (VPN)</a:t>
            </a:r>
          </a:p>
          <a:p>
            <a:pPr marL="285750" lvl="0" indent="-285750">
              <a:buFontTx/>
              <a:buChar char="-"/>
            </a:pPr>
            <a:r>
              <a:rPr lang="cs-CZ" dirty="0" smtClean="0"/>
              <a:t>III. řád </a:t>
            </a:r>
            <a:r>
              <a:rPr lang="cs-CZ" dirty="0"/>
              <a:t>–</a:t>
            </a:r>
            <a:r>
              <a:rPr lang="cs-CZ" dirty="0" smtClean="0"/>
              <a:t> pořady zahušťující sítě I. a II. řádu, značí se Na4 jméno – jméno, kde 4 je pořadové číslo.</a:t>
            </a:r>
          </a:p>
        </p:txBody>
      </p:sp>
    </p:spTree>
    <p:extLst>
      <p:ext uri="{BB962C8B-B14F-4D97-AF65-F5344CB8AC3E}">
        <p14:creationId xmlns:p14="http://schemas.microsoft.com/office/powerpoint/2010/main" val="3830491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27</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7"/>
            <a:ext cx="7941575" cy="892552"/>
          </a:xfrm>
          <a:prstGeom prst="rect">
            <a:avLst/>
          </a:prstGeom>
          <a:noFill/>
        </p:spPr>
        <p:txBody>
          <a:bodyPr wrap="square" rtlCol="0">
            <a:spAutoFit/>
          </a:bodyPr>
          <a:lstStyle/>
          <a:p>
            <a:pPr lvl="0"/>
            <a:r>
              <a:rPr lang="cs-CZ" sz="2000" b="1" dirty="0" smtClean="0"/>
              <a:t>2. Stabilizace </a:t>
            </a:r>
            <a:r>
              <a:rPr lang="cs-CZ" sz="2000" b="1" dirty="0"/>
              <a:t>a signalizace bodů.</a:t>
            </a:r>
            <a:endParaRPr lang="cs-CZ" sz="2000" b="1" dirty="0" smtClean="0"/>
          </a:p>
          <a:p>
            <a:pPr lvl="0"/>
            <a:endParaRPr lang="cs-CZ" sz="1400" dirty="0"/>
          </a:p>
          <a:p>
            <a:pPr lvl="0"/>
            <a:r>
              <a:rPr lang="cs-CZ" dirty="0" smtClean="0"/>
              <a:t>ZNB Lišov</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57729"/>
            <a:ext cx="480053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124744"/>
            <a:ext cx="381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802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28</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7"/>
            <a:ext cx="7941575" cy="3108543"/>
          </a:xfrm>
          <a:prstGeom prst="rect">
            <a:avLst/>
          </a:prstGeom>
          <a:noFill/>
        </p:spPr>
        <p:txBody>
          <a:bodyPr wrap="square" rtlCol="0">
            <a:spAutoFit/>
          </a:bodyPr>
          <a:lstStyle/>
          <a:p>
            <a:pPr lvl="0"/>
            <a:r>
              <a:rPr lang="cs-CZ" sz="2000" b="1" dirty="0" smtClean="0"/>
              <a:t>1. Bodová pole.</a:t>
            </a:r>
          </a:p>
          <a:p>
            <a:pPr lvl="0"/>
            <a:endParaRPr lang="cs-CZ" sz="1400" dirty="0"/>
          </a:p>
          <a:p>
            <a:r>
              <a:rPr lang="cs-CZ" b="1" dirty="0" smtClean="0"/>
              <a:t>Podrobné </a:t>
            </a:r>
            <a:r>
              <a:rPr lang="cs-CZ" b="1" dirty="0"/>
              <a:t>výškové bodové pole </a:t>
            </a:r>
            <a:r>
              <a:rPr lang="cs-CZ" b="1" dirty="0" smtClean="0"/>
              <a:t>(PVBP)</a:t>
            </a:r>
          </a:p>
          <a:p>
            <a:endParaRPr lang="cs-CZ" b="1" dirty="0"/>
          </a:p>
          <a:p>
            <a:pPr marL="285750" lvl="0" indent="-285750">
              <a:buFontTx/>
              <a:buChar char="-"/>
            </a:pPr>
            <a:r>
              <a:rPr lang="cs-CZ" dirty="0" smtClean="0"/>
              <a:t>IV. řád – nivelační pořady, označují se velkým písmenem oblasti, malým písmenem oblasti, O a pořadovým číslem a jménem místa počátku a konce (PN)</a:t>
            </a:r>
          </a:p>
          <a:p>
            <a:pPr marL="285750" lvl="0" indent="-285750">
              <a:buFontTx/>
              <a:buChar char="-"/>
            </a:pPr>
            <a:r>
              <a:rPr lang="cs-CZ" dirty="0" smtClean="0"/>
              <a:t>PNS = plošné nivelační sítě – budují se pro potřeby např. obce a označují se pořadovým číslem a názvem obce, např. 34 PNS Praha. (PN)</a:t>
            </a:r>
          </a:p>
          <a:p>
            <a:pPr marL="285750" lvl="0" indent="-285750">
              <a:buFontTx/>
              <a:buChar char="-"/>
            </a:pPr>
            <a:r>
              <a:rPr lang="cs-CZ" dirty="0" smtClean="0"/>
              <a:t>Stabilizované body technických nivelací – zpravidla body polohopisného bodového pole, u nichž byla určena výška minimálně technickou nivelací.</a:t>
            </a:r>
          </a:p>
          <a:p>
            <a:pPr marL="285750" lvl="0" indent="-285750">
              <a:buFontTx/>
              <a:buChar char="-"/>
            </a:pPr>
            <a:endParaRPr lang="cs-CZ" dirty="0" smtClean="0"/>
          </a:p>
        </p:txBody>
      </p:sp>
    </p:spTree>
    <p:extLst>
      <p:ext uri="{BB962C8B-B14F-4D97-AF65-F5344CB8AC3E}">
        <p14:creationId xmlns:p14="http://schemas.microsoft.com/office/powerpoint/2010/main" val="228989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29</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5"/>
            <a:ext cx="3808447" cy="1446550"/>
          </a:xfrm>
          <a:prstGeom prst="rect">
            <a:avLst/>
          </a:prstGeom>
          <a:noFill/>
        </p:spPr>
        <p:txBody>
          <a:bodyPr wrap="square" rtlCol="0">
            <a:spAutoFit/>
          </a:bodyPr>
          <a:lstStyle/>
          <a:p>
            <a:pPr lvl="0"/>
            <a:r>
              <a:rPr lang="cs-CZ" sz="2000" b="1" dirty="0" smtClean="0"/>
              <a:t>2. Stabilizace </a:t>
            </a:r>
            <a:r>
              <a:rPr lang="cs-CZ" sz="2000" b="1" dirty="0"/>
              <a:t>a signalizace bodů.</a:t>
            </a:r>
            <a:endParaRPr lang="cs-CZ" sz="2000" b="1" dirty="0" smtClean="0"/>
          </a:p>
          <a:p>
            <a:pPr lvl="0"/>
            <a:endParaRPr lang="cs-CZ" sz="1400" dirty="0"/>
          </a:p>
          <a:p>
            <a:pPr lvl="0"/>
            <a:r>
              <a:rPr lang="cs-CZ" dirty="0" smtClean="0"/>
              <a:t>Informace o umístění, stabilizaci, výšce atd. lze nalézt v nivelačních údajích, viz</a:t>
            </a:r>
          </a:p>
          <a:p>
            <a:pPr lvl="0"/>
            <a:r>
              <a:rPr lang="cs-CZ" dirty="0">
                <a:hlinkClick r:id="rId3"/>
              </a:rPr>
              <a:t>http://</a:t>
            </a:r>
            <a:r>
              <a:rPr lang="cs-CZ" dirty="0" smtClean="0">
                <a:hlinkClick r:id="rId3"/>
              </a:rPr>
              <a:t>bodovapole.cuzk.cz</a:t>
            </a:r>
            <a:r>
              <a:rPr lang="cs-CZ" dirty="0" smtClean="0"/>
              <a:t> </a:t>
            </a:r>
          </a:p>
        </p:txBody>
      </p:sp>
      <p:pic>
        <p:nvPicPr>
          <p:cNvPr id="2" name="Obrázek 1" descr="Nivelační bod - Mozilla Firefox"/>
          <p:cNvPicPr>
            <a:picLocks noChangeAspect="1"/>
          </p:cNvPicPr>
          <p:nvPr/>
        </p:nvPicPr>
        <p:blipFill rotWithShape="1">
          <a:blip r:embed="rId4">
            <a:extLst>
              <a:ext uri="{28A0092B-C50C-407E-A947-70E740481C1C}">
                <a14:useLocalDpi xmlns:a14="http://schemas.microsoft.com/office/drawing/2010/main" val="0"/>
              </a:ext>
            </a:extLst>
          </a:blip>
          <a:srcRect l="32829" t="3172" r="19906" b="2226"/>
          <a:stretch/>
        </p:blipFill>
        <p:spPr>
          <a:xfrm>
            <a:off x="4492661" y="771760"/>
            <a:ext cx="4484175" cy="5609570"/>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453244"/>
            <a:ext cx="766763"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244" y="3406412"/>
            <a:ext cx="8143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985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5" y="571480"/>
            <a:ext cx="7775575" cy="523220"/>
          </a:xfrm>
          <a:prstGeom prst="rect">
            <a:avLst/>
          </a:prstGeom>
          <a:noFill/>
        </p:spPr>
        <p:txBody>
          <a:bodyPr wrap="square" rtlCol="0">
            <a:spAutoFit/>
          </a:bodyPr>
          <a:lstStyle/>
          <a:p>
            <a:pPr algn="ctr"/>
            <a:r>
              <a:rPr lang="cs-CZ" sz="2800" b="1" dirty="0"/>
              <a:t>Geodézie </a:t>
            </a:r>
            <a:r>
              <a:rPr lang="cs-CZ" sz="2800" b="1" dirty="0" smtClean="0"/>
              <a:t>3 (</a:t>
            </a:r>
            <a:r>
              <a:rPr lang="cs-CZ" sz="2800" b="1" dirty="0" smtClean="0"/>
              <a:t>154GD3</a:t>
            </a:r>
            <a:r>
              <a:rPr lang="cs-CZ" sz="2800" b="1" dirty="0" smtClean="0"/>
              <a:t>)</a:t>
            </a:r>
          </a:p>
        </p:txBody>
      </p:sp>
      <p:sp>
        <p:nvSpPr>
          <p:cNvPr id="7" name="Slide Number Placeholder 6"/>
          <p:cNvSpPr>
            <a:spLocks noGrp="1"/>
          </p:cNvSpPr>
          <p:nvPr>
            <p:ph type="sldNum" sz="quarter" idx="12"/>
          </p:nvPr>
        </p:nvSpPr>
        <p:spPr/>
        <p:txBody>
          <a:bodyPr/>
          <a:lstStyle/>
          <a:p>
            <a:fld id="{5587C5EE-3FDF-4CBE-8A81-40FCD7650D36}" type="slidenum">
              <a:rPr lang="cs-CZ" smtClean="0"/>
              <a:pPr/>
              <a:t>3</a:t>
            </a:fld>
            <a:endParaRPr lang="cs-CZ"/>
          </a:p>
        </p:txBody>
      </p:sp>
      <p:sp>
        <p:nvSpPr>
          <p:cNvPr id="8" name="TextBox 3"/>
          <p:cNvSpPr txBox="1"/>
          <p:nvPr/>
        </p:nvSpPr>
        <p:spPr>
          <a:xfrm>
            <a:off x="684213" y="1484786"/>
            <a:ext cx="7775576" cy="2862322"/>
          </a:xfrm>
          <a:prstGeom prst="rect">
            <a:avLst/>
          </a:prstGeom>
          <a:noFill/>
        </p:spPr>
        <p:txBody>
          <a:bodyPr wrap="square" rtlCol="0">
            <a:spAutoFit/>
          </a:bodyPr>
          <a:lstStyle/>
          <a:p>
            <a:r>
              <a:rPr lang="cs-CZ" sz="2000" dirty="0" smtClean="0"/>
              <a:t>Téma č. 1: </a:t>
            </a:r>
            <a:r>
              <a:rPr lang="cs-CZ" sz="2000" b="1" dirty="0" smtClean="0"/>
              <a:t>Úvod </a:t>
            </a:r>
            <a:r>
              <a:rPr lang="cs-CZ" sz="2000" b="1" dirty="0"/>
              <a:t>do problematiky výškových měření</a:t>
            </a:r>
            <a:r>
              <a:rPr lang="cs-CZ" sz="2000" b="1" dirty="0" smtClean="0"/>
              <a:t>. Výškové systémy.</a:t>
            </a:r>
          </a:p>
          <a:p>
            <a:endParaRPr lang="cs-CZ" sz="2000" dirty="0" smtClean="0"/>
          </a:p>
          <a:p>
            <a:pPr marL="457200" lvl="0" indent="-457200">
              <a:buAutoNum type="arabicPeriod"/>
            </a:pPr>
            <a:r>
              <a:rPr lang="cs-CZ" sz="2000" dirty="0" smtClean="0"/>
              <a:t>Úvod k určování výšek.</a:t>
            </a:r>
          </a:p>
          <a:p>
            <a:pPr marL="457200" indent="-457200">
              <a:buFontTx/>
              <a:buAutoNum type="arabicPeriod"/>
            </a:pPr>
            <a:r>
              <a:rPr lang="cs-CZ" sz="2000" dirty="0" smtClean="0"/>
              <a:t>Tíhový potenciál, hladinové plochy.</a:t>
            </a:r>
          </a:p>
          <a:p>
            <a:pPr marL="457200" indent="-457200">
              <a:buFontTx/>
              <a:buAutoNum type="arabicPeriod"/>
            </a:pPr>
            <a:r>
              <a:rPr lang="cs-CZ" sz="2000" dirty="0" smtClean="0"/>
              <a:t>Druhy výšek.</a:t>
            </a:r>
            <a:endParaRPr lang="cs-CZ" sz="2000" dirty="0"/>
          </a:p>
          <a:p>
            <a:pPr marL="457200" lvl="0" indent="-457200">
              <a:buAutoNum type="arabicPeriod"/>
            </a:pPr>
            <a:r>
              <a:rPr lang="cs-CZ" sz="2000" dirty="0" smtClean="0"/>
              <a:t>Přehled základních metod určování výšek.</a:t>
            </a:r>
          </a:p>
          <a:p>
            <a:pPr marL="457200" indent="-457200">
              <a:buFontTx/>
              <a:buAutoNum type="arabicPeriod"/>
            </a:pPr>
            <a:r>
              <a:rPr lang="cs-CZ" sz="2000" dirty="0"/>
              <a:t>Výškové systémy v ČR – historický </a:t>
            </a:r>
            <a:r>
              <a:rPr lang="cs-CZ" sz="2000" dirty="0" smtClean="0"/>
              <a:t>přehled.</a:t>
            </a:r>
            <a:endParaRPr lang="cs-CZ" sz="2000" dirty="0"/>
          </a:p>
          <a:p>
            <a:pPr marL="457200" lvl="0" indent="-457200">
              <a:buAutoNum type="arabicPeriod"/>
            </a:pPr>
            <a:r>
              <a:rPr lang="cs-CZ" sz="2000" dirty="0" smtClean="0"/>
              <a:t>Výškový systém ČR – současný stav (bodová pole, stabilizace a signalizace bodů, právní a jiné předpisy).</a:t>
            </a:r>
          </a:p>
        </p:txBody>
      </p:sp>
    </p:spTree>
    <p:extLst>
      <p:ext uri="{BB962C8B-B14F-4D97-AF65-F5344CB8AC3E}">
        <p14:creationId xmlns:p14="http://schemas.microsoft.com/office/powerpoint/2010/main" val="2026174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30</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5"/>
            <a:ext cx="7810258" cy="400110"/>
          </a:xfrm>
          <a:prstGeom prst="rect">
            <a:avLst/>
          </a:prstGeom>
          <a:noFill/>
        </p:spPr>
        <p:txBody>
          <a:bodyPr wrap="square" rtlCol="0">
            <a:spAutoFit/>
          </a:bodyPr>
          <a:lstStyle/>
          <a:p>
            <a:pPr lvl="0"/>
            <a:r>
              <a:rPr lang="cs-CZ" sz="2000" b="1" dirty="0" smtClean="0"/>
              <a:t>2. Stabilizace </a:t>
            </a:r>
            <a:r>
              <a:rPr lang="cs-CZ" sz="2000" b="1" dirty="0"/>
              <a:t>a signalizace bodů</a:t>
            </a:r>
            <a:r>
              <a:rPr lang="cs-CZ" sz="2000" b="1" dirty="0" smtClean="0"/>
              <a:t>.</a:t>
            </a:r>
          </a:p>
        </p:txBody>
      </p:sp>
      <p:pic>
        <p:nvPicPr>
          <p:cNvPr id="51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4197" y="1340767"/>
            <a:ext cx="8784976" cy="399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066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587C5EE-3FDF-4CBE-8A81-40FCD7650D36}" type="slidenum">
              <a:rPr lang="cs-CZ" smtClean="0"/>
              <a:pPr/>
              <a:t>31</a:t>
            </a:fld>
            <a:endParaRPr lang="cs-CZ"/>
          </a:p>
        </p:txBody>
      </p:sp>
      <p:sp>
        <p:nvSpPr>
          <p:cNvPr id="8" name="TextBox 3"/>
          <p:cNvSpPr txBox="1"/>
          <p:nvPr/>
        </p:nvSpPr>
        <p:spPr>
          <a:xfrm>
            <a:off x="718898" y="229554"/>
            <a:ext cx="7775575" cy="523220"/>
          </a:xfrm>
          <a:prstGeom prst="rect">
            <a:avLst/>
          </a:prstGeom>
          <a:noFill/>
        </p:spPr>
        <p:txBody>
          <a:bodyPr wrap="square" rtlCol="0">
            <a:spAutoFit/>
          </a:bodyPr>
          <a:lstStyle/>
          <a:p>
            <a:pPr algn="ctr"/>
            <a:r>
              <a:rPr lang="cs-CZ" sz="2800" b="1" dirty="0" smtClean="0"/>
              <a:t>5</a:t>
            </a:r>
            <a:r>
              <a:rPr lang="cs-CZ" sz="2800" b="1" dirty="0"/>
              <a:t>. Výškový systém ČR – současný </a:t>
            </a:r>
            <a:r>
              <a:rPr lang="cs-CZ" sz="2800" b="1" dirty="0" smtClean="0"/>
              <a:t>stav.</a:t>
            </a:r>
            <a:endParaRPr lang="cs-CZ" sz="2800" b="1" dirty="0"/>
          </a:p>
        </p:txBody>
      </p:sp>
      <p:sp>
        <p:nvSpPr>
          <p:cNvPr id="10" name="TextBox 3"/>
          <p:cNvSpPr txBox="1"/>
          <p:nvPr/>
        </p:nvSpPr>
        <p:spPr>
          <a:xfrm>
            <a:off x="684215" y="765175"/>
            <a:ext cx="7810258" cy="400110"/>
          </a:xfrm>
          <a:prstGeom prst="rect">
            <a:avLst/>
          </a:prstGeom>
          <a:noFill/>
        </p:spPr>
        <p:txBody>
          <a:bodyPr wrap="square" rtlCol="0">
            <a:spAutoFit/>
          </a:bodyPr>
          <a:lstStyle/>
          <a:p>
            <a:pPr lvl="0"/>
            <a:r>
              <a:rPr lang="cs-CZ" sz="2000" b="1" dirty="0" smtClean="0"/>
              <a:t>2. Stabilizace </a:t>
            </a:r>
            <a:r>
              <a:rPr lang="cs-CZ" sz="2000" b="1" dirty="0"/>
              <a:t>a signalizace bodů</a:t>
            </a:r>
            <a:r>
              <a:rPr lang="cs-CZ" sz="2000" b="1" dirty="0" smtClean="0"/>
              <a:t>.</a:t>
            </a:r>
          </a:p>
        </p:txBody>
      </p:sp>
      <p:pic>
        <p:nvPicPr>
          <p:cNvPr id="3077"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02083" y="1165285"/>
            <a:ext cx="6494253" cy="27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02083" y="3980565"/>
            <a:ext cx="6494253" cy="279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696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71810"/>
            <a:ext cx="9144000" cy="523220"/>
          </a:xfrm>
          <a:prstGeom prst="rect">
            <a:avLst/>
          </a:prstGeom>
          <a:noFill/>
        </p:spPr>
        <p:txBody>
          <a:bodyPr wrap="square" rtlCol="0">
            <a:spAutoFit/>
          </a:bodyPr>
          <a:lstStyle/>
          <a:p>
            <a:pPr marL="342900" indent="-342900" algn="ctr"/>
            <a:r>
              <a:rPr lang="cs-CZ" sz="2800" b="1" dirty="0" smtClean="0"/>
              <a:t>Konec</a:t>
            </a:r>
          </a:p>
        </p:txBody>
      </p:sp>
      <p:sp>
        <p:nvSpPr>
          <p:cNvPr id="7" name="Slide Number Placeholder 6"/>
          <p:cNvSpPr>
            <a:spLocks noGrp="1"/>
          </p:cNvSpPr>
          <p:nvPr>
            <p:ph type="sldNum" sz="quarter" idx="12"/>
          </p:nvPr>
        </p:nvSpPr>
        <p:spPr/>
        <p:txBody>
          <a:bodyPr/>
          <a:lstStyle/>
          <a:p>
            <a:fld id="{5587C5EE-3FDF-4CBE-8A81-40FCD7650D36}" type="slidenum">
              <a:rPr lang="cs-CZ" smtClean="0"/>
              <a:pPr/>
              <a:t>32</a:t>
            </a:fld>
            <a:endParaRPr lang="cs-CZ"/>
          </a:p>
        </p:txBody>
      </p:sp>
      <p:sp>
        <p:nvSpPr>
          <p:cNvPr id="26626" name="Rectangle 2"/>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38916" name="Rectangle 4"/>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40964" name="Rectangle 4"/>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45058" name="Rectangle 2"/>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45060" name="Rectangle 4"/>
          <p:cNvSpPr>
            <a:spLocks noChangeArrowheads="1"/>
          </p:cNvSpPr>
          <p:nvPr/>
        </p:nvSpPr>
        <p:spPr bwMode="auto">
          <a:xfrm>
            <a:off x="4018003" y="97795"/>
            <a:ext cx="1107996"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0185" name="Rectangle 9"/>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0187" name="Rectangle 11"/>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0189" name="Rectangle 13"/>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2226" name="Rectangle 2"/>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2228" name="Rectangle 4"/>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
        <p:nvSpPr>
          <p:cNvPr id="52230" name="Rectangle 6"/>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4</a:t>
            </a:fld>
            <a:endParaRPr lang="cs-CZ"/>
          </a:p>
        </p:txBody>
      </p:sp>
      <p:sp>
        <p:nvSpPr>
          <p:cNvPr id="8" name="TextBox 3"/>
          <p:cNvSpPr txBox="1"/>
          <p:nvPr/>
        </p:nvSpPr>
        <p:spPr>
          <a:xfrm>
            <a:off x="662873" y="765175"/>
            <a:ext cx="7775576" cy="3785652"/>
          </a:xfrm>
          <a:prstGeom prst="rect">
            <a:avLst/>
          </a:prstGeom>
          <a:noFill/>
        </p:spPr>
        <p:txBody>
          <a:bodyPr wrap="square" rtlCol="0">
            <a:spAutoFit/>
          </a:bodyPr>
          <a:lstStyle/>
          <a:p>
            <a:pPr lvl="0"/>
            <a:r>
              <a:rPr lang="cs-CZ" sz="2000" b="1" dirty="0" smtClean="0"/>
              <a:t>0. Základní pojmy.</a:t>
            </a:r>
          </a:p>
          <a:p>
            <a:pPr lvl="0"/>
            <a:endParaRPr lang="cs-CZ" sz="2000" dirty="0"/>
          </a:p>
          <a:p>
            <a:pPr lvl="0"/>
            <a:r>
              <a:rPr lang="cs-CZ" dirty="0" smtClean="0"/>
              <a:t>	Absolutní </a:t>
            </a:r>
            <a:r>
              <a:rPr lang="cs-CZ" dirty="0"/>
              <a:t>výška</a:t>
            </a:r>
            <a:r>
              <a:rPr lang="cs-CZ" dirty="0" smtClean="0"/>
              <a:t>:</a:t>
            </a:r>
          </a:p>
          <a:p>
            <a:pPr lvl="0"/>
            <a:endParaRPr lang="cs-CZ" dirty="0" smtClean="0"/>
          </a:p>
          <a:p>
            <a:pPr lvl="0"/>
            <a:endParaRPr lang="cs-CZ" dirty="0"/>
          </a:p>
          <a:p>
            <a:pPr lvl="0"/>
            <a:r>
              <a:rPr lang="cs-CZ" dirty="0" smtClean="0"/>
              <a:t>	Relativní výška:</a:t>
            </a:r>
          </a:p>
          <a:p>
            <a:pPr lvl="0"/>
            <a:endParaRPr lang="cs-CZ" dirty="0" smtClean="0"/>
          </a:p>
          <a:p>
            <a:pPr lvl="0"/>
            <a:endParaRPr lang="cs-CZ" dirty="0" smtClean="0"/>
          </a:p>
          <a:p>
            <a:pPr lvl="0"/>
            <a:r>
              <a:rPr lang="cs-CZ" dirty="0" smtClean="0"/>
              <a:t>	Výškový rozdíl: </a:t>
            </a:r>
          </a:p>
          <a:p>
            <a:pPr lvl="0"/>
            <a:endParaRPr lang="cs-CZ" dirty="0" smtClean="0"/>
          </a:p>
          <a:p>
            <a:pPr lvl="0"/>
            <a:endParaRPr lang="cs-CZ" dirty="0"/>
          </a:p>
          <a:p>
            <a:pPr lvl="0"/>
            <a:r>
              <a:rPr lang="cs-CZ" dirty="0" smtClean="0"/>
              <a:t>	Převýšení.</a:t>
            </a:r>
          </a:p>
          <a:p>
            <a:pPr lvl="0"/>
            <a:endParaRPr lang="cs-CZ" sz="2000" dirty="0" smtClean="0"/>
          </a:p>
        </p:txBody>
      </p:sp>
    </p:spTree>
    <p:extLst>
      <p:ext uri="{BB962C8B-B14F-4D97-AF65-F5344CB8AC3E}">
        <p14:creationId xmlns:p14="http://schemas.microsoft.com/office/powerpoint/2010/main" val="1428068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5</a:t>
            </a:fld>
            <a:endParaRPr lang="cs-CZ"/>
          </a:p>
        </p:txBody>
      </p:sp>
      <p:sp>
        <p:nvSpPr>
          <p:cNvPr id="8" name="TextBox 3"/>
          <p:cNvSpPr txBox="1"/>
          <p:nvPr/>
        </p:nvSpPr>
        <p:spPr>
          <a:xfrm>
            <a:off x="662873" y="765175"/>
            <a:ext cx="7775576" cy="400110"/>
          </a:xfrm>
          <a:prstGeom prst="rect">
            <a:avLst/>
          </a:prstGeom>
          <a:noFill/>
        </p:spPr>
        <p:txBody>
          <a:bodyPr wrap="square" rtlCol="0">
            <a:spAutoFit/>
          </a:bodyPr>
          <a:lstStyle/>
          <a:p>
            <a:pPr lvl="0"/>
            <a:r>
              <a:rPr lang="cs-CZ" sz="2000" b="1" dirty="0" smtClean="0"/>
              <a:t>1. Určování výšek v rovině (aproximace – povrch Země je rovina).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7" y="1290164"/>
            <a:ext cx="7379223" cy="495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969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6</a:t>
            </a:fld>
            <a:endParaRPr lang="cs-CZ"/>
          </a:p>
        </p:txBody>
      </p:sp>
      <p:sp>
        <p:nvSpPr>
          <p:cNvPr id="8" name="TextBox 3"/>
          <p:cNvSpPr txBox="1"/>
          <p:nvPr/>
        </p:nvSpPr>
        <p:spPr>
          <a:xfrm>
            <a:off x="662873" y="765175"/>
            <a:ext cx="7775576" cy="400110"/>
          </a:xfrm>
          <a:prstGeom prst="rect">
            <a:avLst/>
          </a:prstGeom>
          <a:noFill/>
        </p:spPr>
        <p:txBody>
          <a:bodyPr wrap="square" rtlCol="0">
            <a:spAutoFit/>
          </a:bodyPr>
          <a:lstStyle/>
          <a:p>
            <a:pPr lvl="0"/>
            <a:r>
              <a:rPr lang="cs-CZ" sz="2000" b="1" dirty="0" smtClean="0"/>
              <a:t>2. Určování výšek </a:t>
            </a:r>
            <a:r>
              <a:rPr lang="cs-CZ" sz="2000" b="1" dirty="0"/>
              <a:t>na kouli (aproximace – povrch Země je </a:t>
            </a:r>
            <a:r>
              <a:rPr lang="cs-CZ" sz="2000" b="1" dirty="0" smtClean="0"/>
              <a:t>koule).</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268760"/>
            <a:ext cx="3572896"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687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7</a:t>
            </a:fld>
            <a:endParaRPr lang="cs-CZ"/>
          </a:p>
        </p:txBody>
      </p:sp>
      <p:sp>
        <p:nvSpPr>
          <p:cNvPr id="8" name="TextBox 3"/>
          <p:cNvSpPr txBox="1"/>
          <p:nvPr/>
        </p:nvSpPr>
        <p:spPr>
          <a:xfrm>
            <a:off x="662873" y="765175"/>
            <a:ext cx="7775576" cy="400110"/>
          </a:xfrm>
          <a:prstGeom prst="rect">
            <a:avLst/>
          </a:prstGeom>
          <a:noFill/>
        </p:spPr>
        <p:txBody>
          <a:bodyPr wrap="square" rtlCol="0">
            <a:spAutoFit/>
          </a:bodyPr>
          <a:lstStyle/>
          <a:p>
            <a:pPr lvl="0"/>
            <a:r>
              <a:rPr lang="cs-CZ" sz="2000" b="1" dirty="0" smtClean="0"/>
              <a:t>2. Určování výšek </a:t>
            </a:r>
            <a:r>
              <a:rPr lang="cs-CZ" sz="2000" b="1" dirty="0"/>
              <a:t>na kouli (aproximace – povrch Země je </a:t>
            </a:r>
            <a:r>
              <a:rPr lang="cs-CZ" sz="2000" b="1" dirty="0" smtClean="0"/>
              <a:t>koule).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2" y="1628800"/>
            <a:ext cx="660471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9" y="4437114"/>
            <a:ext cx="1695451"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931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8</a:t>
            </a:fld>
            <a:endParaRPr lang="cs-CZ"/>
          </a:p>
        </p:txBody>
      </p:sp>
      <p:sp>
        <p:nvSpPr>
          <p:cNvPr id="8" name="TextBox 3"/>
          <p:cNvSpPr txBox="1"/>
          <p:nvPr/>
        </p:nvSpPr>
        <p:spPr>
          <a:xfrm>
            <a:off x="662873" y="765175"/>
            <a:ext cx="7775576" cy="707886"/>
          </a:xfrm>
          <a:prstGeom prst="rect">
            <a:avLst/>
          </a:prstGeom>
          <a:noFill/>
        </p:spPr>
        <p:txBody>
          <a:bodyPr wrap="square" rtlCol="0">
            <a:spAutoFit/>
          </a:bodyPr>
          <a:lstStyle/>
          <a:p>
            <a:pPr marL="266700" lvl="0" indent="-266700"/>
            <a:r>
              <a:rPr lang="cs-CZ" sz="2000" b="1" dirty="0" smtClean="0"/>
              <a:t>3. Určování výšek </a:t>
            </a:r>
            <a:r>
              <a:rPr lang="cs-CZ" sz="2000" b="1" dirty="0"/>
              <a:t>na </a:t>
            </a:r>
            <a:r>
              <a:rPr lang="cs-CZ" sz="2000" b="1" dirty="0" smtClean="0"/>
              <a:t>elipsoidu </a:t>
            </a:r>
            <a:r>
              <a:rPr lang="cs-CZ" sz="2000" b="1" dirty="0"/>
              <a:t>(aproximace – povrch Země je </a:t>
            </a:r>
            <a:r>
              <a:rPr lang="cs-CZ" sz="2000" b="1" dirty="0" smtClean="0"/>
              <a:t>dvouosý rotační elipsoid).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6" y="1628802"/>
            <a:ext cx="6264697" cy="420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02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217" y="229554"/>
            <a:ext cx="7775575" cy="523220"/>
          </a:xfrm>
          <a:prstGeom prst="rect">
            <a:avLst/>
          </a:prstGeom>
          <a:noFill/>
        </p:spPr>
        <p:txBody>
          <a:bodyPr wrap="square" rtlCol="0">
            <a:spAutoFit/>
          </a:bodyPr>
          <a:lstStyle/>
          <a:p>
            <a:pPr algn="ctr"/>
            <a:r>
              <a:rPr lang="cs-CZ" sz="2800" b="1" dirty="0" smtClean="0"/>
              <a:t>1. Úvod </a:t>
            </a:r>
            <a:r>
              <a:rPr lang="cs-CZ" sz="2800" b="1" dirty="0"/>
              <a:t>k určování výšek</a:t>
            </a:r>
            <a:r>
              <a:rPr lang="cs-CZ" sz="2800" b="1" dirty="0" smtClean="0"/>
              <a:t>.</a:t>
            </a:r>
            <a:endParaRPr lang="cs-CZ" sz="2800" b="1" dirty="0"/>
          </a:p>
        </p:txBody>
      </p:sp>
      <p:sp>
        <p:nvSpPr>
          <p:cNvPr id="7" name="Slide Number Placeholder 6"/>
          <p:cNvSpPr>
            <a:spLocks noGrp="1"/>
          </p:cNvSpPr>
          <p:nvPr>
            <p:ph type="sldNum" sz="quarter" idx="12"/>
          </p:nvPr>
        </p:nvSpPr>
        <p:spPr/>
        <p:txBody>
          <a:bodyPr/>
          <a:lstStyle/>
          <a:p>
            <a:fld id="{5587C5EE-3FDF-4CBE-8A81-40FCD7650D36}" type="slidenum">
              <a:rPr lang="cs-CZ" smtClean="0"/>
              <a:pPr/>
              <a:t>9</a:t>
            </a:fld>
            <a:endParaRPr lang="cs-CZ"/>
          </a:p>
        </p:txBody>
      </p:sp>
      <p:sp>
        <p:nvSpPr>
          <p:cNvPr id="8" name="TextBox 3"/>
          <p:cNvSpPr txBox="1"/>
          <p:nvPr/>
        </p:nvSpPr>
        <p:spPr>
          <a:xfrm>
            <a:off x="662873" y="765176"/>
            <a:ext cx="7775576" cy="3323987"/>
          </a:xfrm>
          <a:prstGeom prst="rect">
            <a:avLst/>
          </a:prstGeom>
          <a:noFill/>
        </p:spPr>
        <p:txBody>
          <a:bodyPr wrap="square" rtlCol="0">
            <a:spAutoFit/>
          </a:bodyPr>
          <a:lstStyle/>
          <a:p>
            <a:pPr lvl="0"/>
            <a:r>
              <a:rPr lang="cs-CZ" sz="2000" b="1" dirty="0" smtClean="0"/>
              <a:t>3. Určování výšek na geoidu.</a:t>
            </a:r>
          </a:p>
          <a:p>
            <a:pPr lvl="0"/>
            <a:r>
              <a:rPr lang="cs-CZ" sz="1400" dirty="0" smtClean="0"/>
              <a:t>(Teorie výšek je náplní </a:t>
            </a:r>
            <a:r>
              <a:rPr lang="cs-CZ" sz="1400" dirty="0"/>
              <a:t>předmětů Teoretická geodézie, Fyzikální </a:t>
            </a:r>
            <a:r>
              <a:rPr lang="cs-CZ" sz="1400" dirty="0" smtClean="0"/>
              <a:t>geodézie apod., zde pouze pro základní orientaci.)  </a:t>
            </a:r>
          </a:p>
          <a:p>
            <a:pPr lvl="0"/>
            <a:endParaRPr lang="cs-CZ" dirty="0" smtClean="0"/>
          </a:p>
          <a:p>
            <a:pPr lvl="0"/>
            <a:r>
              <a:rPr lang="cs-CZ" dirty="0" smtClean="0"/>
              <a:t>Země </a:t>
            </a:r>
            <a:r>
              <a:rPr lang="cs-CZ" u="sng" dirty="0" smtClean="0"/>
              <a:t>není</a:t>
            </a:r>
            <a:r>
              <a:rPr lang="cs-CZ" dirty="0" smtClean="0"/>
              <a:t> homogenní těleso, je tvořena různými materiály o různé hustotě a tedy nepostačuje elipsoid jako matematické těleso bez fyzikálních vlastností. Důvodem je základní předpoklad, že předměty padají shora dolů, voda teče dolů a tedy výška je závislá na množství přitažlivé tíhové síly, kterou působí těleso Země v daném bodě  a nikoli na délkovém rozměru.</a:t>
            </a:r>
            <a:endParaRPr lang="cs-CZ" dirty="0"/>
          </a:p>
          <a:p>
            <a:pPr lvl="0"/>
            <a:endParaRPr lang="cs-CZ" dirty="0" smtClean="0"/>
          </a:p>
          <a:p>
            <a:pPr lvl="0"/>
            <a:r>
              <a:rPr lang="cs-CZ" dirty="0" smtClean="0"/>
              <a:t>Působící tíhová síla je v přímém vztahu s tíhovým zrychlením </a:t>
            </a:r>
          </a:p>
          <a:p>
            <a:pPr lvl="0"/>
            <a:r>
              <a:rPr lang="cs-CZ" dirty="0"/>
              <a:t>(</a:t>
            </a:r>
            <a:r>
              <a:rPr lang="en-US" dirty="0" smtClean="0"/>
              <a:t>norm</a:t>
            </a:r>
            <a:r>
              <a:rPr lang="cs-CZ" dirty="0" err="1" smtClean="0"/>
              <a:t>ální</a:t>
            </a:r>
            <a:r>
              <a:rPr lang="cs-CZ" dirty="0" smtClean="0"/>
              <a:t> </a:t>
            </a:r>
            <a:r>
              <a:rPr lang="cs-CZ" dirty="0" err="1" smtClean="0"/>
              <a:t>g</a:t>
            </a:r>
            <a:r>
              <a:rPr lang="cs-CZ" baseline="-25000" dirty="0" err="1" smtClean="0"/>
              <a:t>n</a:t>
            </a:r>
            <a:r>
              <a:rPr lang="cs-CZ" dirty="0" smtClean="0"/>
              <a:t> = 9,806 m.s</a:t>
            </a:r>
            <a:r>
              <a:rPr lang="cs-CZ" baseline="30000" dirty="0" smtClean="0"/>
              <a:t>-2</a:t>
            </a:r>
            <a:r>
              <a:rPr lang="cs-CZ" dirty="0" smtClean="0"/>
              <a:t>, rovník </a:t>
            </a:r>
            <a:r>
              <a:rPr lang="cs-CZ" dirty="0" err="1" smtClean="0"/>
              <a:t>g</a:t>
            </a:r>
            <a:r>
              <a:rPr lang="cs-CZ" baseline="-25000" dirty="0" err="1" smtClean="0"/>
              <a:t>r</a:t>
            </a:r>
            <a:r>
              <a:rPr lang="cs-CZ" dirty="0" smtClean="0"/>
              <a:t> </a:t>
            </a:r>
            <a:r>
              <a:rPr lang="cs-CZ" dirty="0"/>
              <a:t>= </a:t>
            </a:r>
            <a:r>
              <a:rPr lang="cs-CZ" dirty="0" smtClean="0"/>
              <a:t>9,780 m.s</a:t>
            </a:r>
            <a:r>
              <a:rPr lang="cs-CZ" baseline="30000" dirty="0" smtClean="0"/>
              <a:t>-2</a:t>
            </a:r>
            <a:r>
              <a:rPr lang="cs-CZ" dirty="0" smtClean="0"/>
              <a:t>, pól </a:t>
            </a:r>
            <a:r>
              <a:rPr lang="cs-CZ" dirty="0" err="1" smtClean="0"/>
              <a:t>g</a:t>
            </a:r>
            <a:r>
              <a:rPr lang="cs-CZ" baseline="-25000" dirty="0" err="1" smtClean="0"/>
              <a:t>p</a:t>
            </a:r>
            <a:r>
              <a:rPr lang="cs-CZ" dirty="0" smtClean="0"/>
              <a:t> </a:t>
            </a:r>
            <a:r>
              <a:rPr lang="cs-CZ" dirty="0"/>
              <a:t>= </a:t>
            </a:r>
            <a:r>
              <a:rPr lang="cs-CZ" dirty="0" smtClean="0"/>
              <a:t>9,832 </a:t>
            </a:r>
            <a:r>
              <a:rPr lang="cs-CZ" dirty="0"/>
              <a:t>m.s</a:t>
            </a:r>
            <a:r>
              <a:rPr lang="cs-CZ" baseline="30000" dirty="0"/>
              <a:t>-2</a:t>
            </a:r>
            <a:r>
              <a:rPr lang="cs-CZ" dirty="0" smtClean="0"/>
              <a:t>).</a:t>
            </a: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264" y="4149080"/>
            <a:ext cx="5127475" cy="24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787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1391</TotalTime>
  <Words>1953</Words>
  <Application>Microsoft Office PowerPoint</Application>
  <PresentationFormat>Předvádění na obrazovce (4:3)</PresentationFormat>
  <Paragraphs>284</Paragraphs>
  <Slides>32</Slides>
  <Notes>32</Notes>
  <HiddenSlides>0</HiddenSlides>
  <MMClips>0</MMClips>
  <ScaleCrop>false</ScaleCrop>
  <HeadingPairs>
    <vt:vector size="4" baseType="variant">
      <vt:variant>
        <vt:lpstr>Motiv</vt:lpstr>
      </vt:variant>
      <vt:variant>
        <vt:i4>1</vt:i4>
      </vt:variant>
      <vt:variant>
        <vt:lpstr>Nadpisy snímků</vt:lpstr>
      </vt:variant>
      <vt:variant>
        <vt:i4>32</vt:i4>
      </vt:variant>
    </vt:vector>
  </HeadingPairs>
  <TitlesOfParts>
    <vt:vector size="33" baseType="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stroner</dc:creator>
  <cp:lastModifiedBy>Martin Štroner</cp:lastModifiedBy>
  <cp:revision>274</cp:revision>
  <cp:lastPrinted>2012-09-21T14:20:41Z</cp:lastPrinted>
  <dcterms:created xsi:type="dcterms:W3CDTF">2007-03-07T08:58:30Z</dcterms:created>
  <dcterms:modified xsi:type="dcterms:W3CDTF">2012-09-21T14:21:25Z</dcterms:modified>
</cp:coreProperties>
</file>