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311" r:id="rId2"/>
    <p:sldId id="328" r:id="rId3"/>
    <p:sldId id="327" r:id="rId4"/>
    <p:sldId id="329" r:id="rId5"/>
    <p:sldId id="330" r:id="rId6"/>
    <p:sldId id="331" r:id="rId7"/>
    <p:sldId id="332" r:id="rId8"/>
    <p:sldId id="309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A0"/>
    <a:srgbClr val="A30D7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3" autoAdjust="0"/>
    <p:restoredTop sz="96678" autoAdjust="0"/>
  </p:normalViewPr>
  <p:slideViewPr>
    <p:cSldViewPr showGuides="1">
      <p:cViewPr varScale="1">
        <p:scale>
          <a:sx n="115" d="100"/>
          <a:sy n="115" d="100"/>
        </p:scale>
        <p:origin x="-1140" y="-96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886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22.9.2012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3" y="24193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Geodézie </a:t>
            </a:r>
            <a:r>
              <a:rPr lang="cs-CZ" sz="2800" b="1" dirty="0" smtClean="0"/>
              <a:t>3 </a:t>
            </a:r>
            <a:r>
              <a:rPr lang="cs-CZ" sz="2800" b="1" smtClean="0"/>
              <a:t>(154GD3</a:t>
            </a:r>
            <a:r>
              <a:rPr lang="cs-CZ" sz="2800" b="1" dirty="0" smtClean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3" y="1484786"/>
            <a:ext cx="7775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Téma č. 11: Jednoduché výškové vytyčovací úlohy</a:t>
            </a:r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Jednoduché výškové vytyčovací úlohy.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9223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Výškové vytyčení: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Absolutní výška.</a:t>
            </a:r>
          </a:p>
          <a:p>
            <a:pPr marL="800100" lvl="1" indent="-342900">
              <a:buFont typeface="Calibri" pitchFamily="34" charset="0"/>
              <a:buChar char="―"/>
            </a:pPr>
            <a:r>
              <a:rPr lang="cs-CZ" sz="2000" dirty="0"/>
              <a:t>je vztažena k nulové hladinové ploše v daném výškovém systému, vytyčuje se zpravidla u vodohospodářských, liniových a plošných staveb</a:t>
            </a:r>
            <a:r>
              <a:rPr lang="cs-CZ" sz="2000" dirty="0" smtClean="0"/>
              <a:t>.</a:t>
            </a:r>
          </a:p>
          <a:p>
            <a:pPr marL="800100" lvl="1" indent="-342900">
              <a:buFont typeface="Calibri" pitchFamily="34" charset="0"/>
              <a:buChar char="―"/>
            </a:pPr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Relativní výška.</a:t>
            </a:r>
          </a:p>
          <a:p>
            <a:pPr marL="800100" lvl="1" indent="-342900">
              <a:buFont typeface="Calibri" pitchFamily="34" charset="0"/>
              <a:buChar char="―"/>
            </a:pPr>
            <a:r>
              <a:rPr lang="cs-CZ" sz="2000" dirty="0" smtClean="0"/>
              <a:t>vůči vztažné výškové </a:t>
            </a:r>
            <a:r>
              <a:rPr lang="cs-CZ" sz="2000" dirty="0" smtClean="0"/>
              <a:t>úrovni </a:t>
            </a:r>
            <a:r>
              <a:rPr lang="cs-CZ" sz="2000" dirty="0"/>
              <a:t>stavby </a:t>
            </a:r>
            <a:r>
              <a:rPr lang="cs-CZ" sz="2000" dirty="0" smtClean="0"/>
              <a:t>apod.</a:t>
            </a:r>
            <a:endParaRPr lang="cs-CZ" sz="2000" dirty="0"/>
          </a:p>
          <a:p>
            <a:endParaRPr lang="cs-CZ" sz="2000" dirty="0" smtClean="0"/>
          </a:p>
          <a:p>
            <a:pPr marL="457200" indent="-457200" algn="just">
              <a:buAutoNum type="alphaLcParenR"/>
            </a:pPr>
            <a:r>
              <a:rPr lang="cs-CZ" sz="2000" dirty="0" smtClean="0"/>
              <a:t>Realizace (bodu) o dané výšce (např. dle projektu)</a:t>
            </a:r>
          </a:p>
          <a:p>
            <a:pPr marL="914400" lvl="1" indent="-457200" algn="just">
              <a:buFont typeface="Calibri" pitchFamily="34" charset="0"/>
              <a:buChar char="―"/>
            </a:pPr>
            <a:r>
              <a:rPr lang="cs-CZ" sz="2000" dirty="0"/>
              <a:t>Vytyčení vodorovné přímky/roviny</a:t>
            </a:r>
            <a:r>
              <a:rPr lang="cs-CZ" sz="2000" dirty="0" smtClean="0"/>
              <a:t>.</a:t>
            </a:r>
            <a:endParaRPr lang="cs-CZ" sz="2000" dirty="0"/>
          </a:p>
          <a:p>
            <a:pPr marL="914400" lvl="1" indent="-457200" algn="just">
              <a:buFont typeface="Calibri" pitchFamily="34" charset="0"/>
              <a:buChar char="―"/>
            </a:pPr>
            <a:r>
              <a:rPr lang="cs-CZ" sz="2000" dirty="0" smtClean="0"/>
              <a:t>Vytyčení </a:t>
            </a:r>
            <a:r>
              <a:rPr lang="cs-CZ" sz="2000" dirty="0"/>
              <a:t>přímky/roviny daného spádu</a:t>
            </a:r>
            <a:r>
              <a:rPr lang="cs-CZ" sz="2000" dirty="0" smtClean="0"/>
              <a:t>.</a:t>
            </a:r>
          </a:p>
          <a:p>
            <a:pPr marL="914400" lvl="1" indent="-457200" algn="just">
              <a:buFont typeface="Calibri" pitchFamily="34" charset="0"/>
              <a:buChar char="―"/>
            </a:pPr>
            <a:endParaRPr lang="cs-CZ" sz="2000" dirty="0" smtClean="0"/>
          </a:p>
          <a:p>
            <a:pPr lvl="1" indent="-457200" algn="just">
              <a:buFont typeface="+mj-lt"/>
              <a:buAutoNum type="alphaLcParenR" startAt="2"/>
            </a:pPr>
            <a:r>
              <a:rPr lang="cs-CZ" sz="2000" dirty="0" smtClean="0"/>
              <a:t>Nalezení (bodu) o dané výšce  </a:t>
            </a:r>
          </a:p>
          <a:p>
            <a:pPr lvl="2" indent="-457200" algn="just">
              <a:buFont typeface="Calibri" pitchFamily="34" charset="0"/>
              <a:buChar char="―"/>
            </a:pPr>
            <a:r>
              <a:rPr lang="cs-CZ" sz="2000" dirty="0" smtClean="0"/>
              <a:t>Vrstevnice. </a:t>
            </a:r>
          </a:p>
          <a:p>
            <a:pPr lvl="2" indent="-457200" algn="just">
              <a:buFont typeface="Calibri" pitchFamily="34" charset="0"/>
              <a:buChar char="―"/>
            </a:pPr>
            <a:r>
              <a:rPr lang="cs-CZ" sz="2000" dirty="0" smtClean="0"/>
              <a:t>Křivka </a:t>
            </a:r>
            <a:r>
              <a:rPr lang="cs-CZ" sz="2000" dirty="0"/>
              <a:t>daného </a:t>
            </a:r>
            <a:r>
              <a:rPr lang="cs-CZ" sz="2000" dirty="0" smtClean="0"/>
              <a:t>sklonu.</a:t>
            </a:r>
          </a:p>
          <a:p>
            <a:pPr marL="0" lvl="2" algn="just"/>
            <a:endParaRPr lang="cs-CZ" sz="2000" dirty="0" smtClean="0"/>
          </a:p>
          <a:p>
            <a:pPr marL="0" lvl="2" algn="just"/>
            <a:r>
              <a:rPr lang="cs-CZ" sz="2000" dirty="0" smtClean="0"/>
              <a:t>Metody: Prost. polární metoda, (nivelace).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308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Jednoduché výškové vytyčovací úlohy.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9223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Vytyčení bodu: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Musí být známa poloha, vytyčuje se požadovaná výška.</a:t>
            </a:r>
          </a:p>
          <a:p>
            <a:pPr marL="342900" indent="-342900">
              <a:buFontTx/>
              <a:buChar char="-"/>
            </a:pPr>
            <a:endParaRPr lang="cs-CZ" sz="2000" dirty="0" smtClean="0"/>
          </a:p>
          <a:p>
            <a:pPr marL="342900" lvl="1" indent="-342900">
              <a:buFontTx/>
              <a:buChar char="-"/>
            </a:pPr>
            <a:r>
              <a:rPr lang="cs-CZ" sz="2000" dirty="0" smtClean="0"/>
              <a:t>Zaměří se stávající výška, dopočte se, o kolik je požadovaná výška výše/níže, odměří se od paty cíle. </a:t>
            </a:r>
          </a:p>
          <a:p>
            <a:pPr marL="342900" lvl="1" indent="-342900">
              <a:buFontTx/>
              <a:buChar char="-"/>
            </a:pPr>
            <a:r>
              <a:rPr lang="cs-CZ" sz="2000" dirty="0" smtClean="0"/>
              <a:t>Pohybuje se cílem tak, aby určená výška byla ta vytyčovaná. </a:t>
            </a:r>
          </a:p>
          <a:p>
            <a:pPr marL="342900" lvl="1" indent="-342900">
              <a:buFontTx/>
              <a:buChar char="-"/>
            </a:pPr>
            <a:endParaRPr lang="cs-CZ" sz="2000" dirty="0" smtClean="0"/>
          </a:p>
          <a:p>
            <a:pPr marL="342900" lvl="1" indent="-342900">
              <a:buFontTx/>
              <a:buChar char="-"/>
            </a:pPr>
            <a:r>
              <a:rPr lang="cs-CZ" sz="2000" dirty="0" smtClean="0"/>
              <a:t>Na kolík se nakreslí vodorovná čára (zářez) v příslušné výšce.</a:t>
            </a:r>
          </a:p>
          <a:p>
            <a:pPr marL="342900" lvl="1" indent="-342900">
              <a:buFontTx/>
              <a:buChar char="-"/>
            </a:pPr>
            <a:r>
              <a:rPr lang="cs-CZ" sz="2000" dirty="0" smtClean="0"/>
              <a:t>Na kolík se nakreslí čára s popisem, o kolik výše/níže je vytyčená výška.</a:t>
            </a:r>
          </a:p>
          <a:p>
            <a:pPr marL="342900" lvl="1" indent="-342900">
              <a:buFontTx/>
              <a:buChar char="-"/>
            </a:pPr>
            <a:r>
              <a:rPr lang="cs-CZ" sz="2000" dirty="0" smtClean="0"/>
              <a:t>Na kolík se připevní příčné prkénko s horní hranou v příslušné výšce (připevní se přibližně předem, výška se upravuje zatloukáním). </a:t>
            </a:r>
          </a:p>
          <a:p>
            <a:pPr marL="342900" lvl="1" indent="-342900">
              <a:buFontTx/>
              <a:buChar char="-"/>
            </a:pPr>
            <a:r>
              <a:rPr lang="cs-CZ" sz="2000" dirty="0" smtClean="0"/>
              <a:t>Přesné vytyčení: kovové stabilizace se šroubovacími půlkulovými hlavami, které se po přibližném vytyčení upevní (</a:t>
            </a:r>
            <a:r>
              <a:rPr lang="cs-CZ" sz="2000" dirty="0" smtClean="0"/>
              <a:t>zabetonují, zalepí), </a:t>
            </a:r>
            <a:r>
              <a:rPr lang="cs-CZ" sz="2000" dirty="0" smtClean="0"/>
              <a:t>pak se znovu vytyčí výška tak, že se upravuje výška šroubovací hlavy, ta se po vytyčení trvale upevní (zalepí, zabetonuje).</a:t>
            </a:r>
          </a:p>
        </p:txBody>
      </p:sp>
    </p:spTree>
    <p:extLst>
      <p:ext uri="{BB962C8B-B14F-4D97-AF65-F5344CB8AC3E}">
        <p14:creationId xmlns:p14="http://schemas.microsoft.com/office/powerpoint/2010/main" val="14082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Jednoduché výškové vytyčovací úlohy.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92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Vytyčení vodorovné přímky: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Body přímky se vytyčí polohově, k nim se v jednotlivých bodech vytyčuje výška.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7632848" cy="274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84217" y="5373216"/>
            <a:ext cx="5473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Vytyčení vodorovné </a:t>
            </a:r>
            <a:r>
              <a:rPr lang="cs-CZ" b="1" dirty="0" smtClean="0"/>
              <a:t>roviny</a:t>
            </a:r>
          </a:p>
          <a:p>
            <a:r>
              <a:rPr lang="cs-CZ" dirty="0" smtClean="0"/>
              <a:t>- Obvykle v pravidelném (čtvercovém) rastru, jinak totéž.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0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Jednoduché výškové vytyčovací úlohy.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922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Vytyčení skloněné přímky (daného </a:t>
            </a:r>
            <a:r>
              <a:rPr lang="cs-CZ" sz="2000" b="1" dirty="0"/>
              <a:t>spádu s </a:t>
            </a:r>
            <a:r>
              <a:rPr lang="cs-CZ" sz="2000" b="1" dirty="0" smtClean="0"/>
              <a:t>%):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Body přímky se vytyčí polohově, k nim se v jednotlivých bodech vytyčuje výška.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Výška se dopočítá podle spádu, body jsou obvykle stabilizovány v pravidelných rozestupech.</a:t>
            </a: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" t="3676" b="3676"/>
          <a:stretch>
            <a:fillRect/>
          </a:stretch>
        </p:blipFill>
        <p:spPr bwMode="auto">
          <a:xfrm>
            <a:off x="684217" y="3573016"/>
            <a:ext cx="799515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066026" y="2888833"/>
            <a:ext cx="18806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s % =  100 . h / d</a:t>
            </a:r>
          </a:p>
        </p:txBody>
      </p:sp>
    </p:spTree>
    <p:extLst>
      <p:ext uri="{BB962C8B-B14F-4D97-AF65-F5344CB8AC3E}">
        <p14:creationId xmlns:p14="http://schemas.microsoft.com/office/powerpoint/2010/main" val="32225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Jednoduché výškové vytyčovací úlohy.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9223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Vytyčení skloněné roviny (s</a:t>
            </a:r>
            <a:r>
              <a:rPr lang="cs-CZ" sz="2000" b="1" baseline="-25000" dirty="0" smtClean="0"/>
              <a:t>1</a:t>
            </a:r>
            <a:r>
              <a:rPr lang="cs-CZ" sz="2000" b="1" dirty="0" smtClean="0"/>
              <a:t> %, s</a:t>
            </a:r>
            <a:r>
              <a:rPr lang="cs-CZ" sz="2000" b="1" baseline="-25000" dirty="0" smtClean="0"/>
              <a:t>2</a:t>
            </a:r>
            <a:r>
              <a:rPr lang="cs-CZ" sz="2000" b="1" dirty="0" smtClean="0"/>
              <a:t> %):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Body roviny se vytyčí polohově – obvykle v pravidelném rastru, k nim se v jednotlivých bodech vytyčuje výška.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Výška se dopočítá podle spádu.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Varianta 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– jeden ze spádů je 0,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– oba spády jsou nenulové.</a:t>
            </a:r>
          </a:p>
          <a:p>
            <a:endParaRPr lang="cs-CZ" sz="2000" dirty="0"/>
          </a:p>
          <a:p>
            <a:r>
              <a:rPr lang="cs-CZ" sz="2000" dirty="0" smtClean="0"/>
              <a:t>- Výpočet výšek např. z DMT nebo z vrstevnic.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7" y="4221088"/>
            <a:ext cx="77829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6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Jednoduché výškové vytyčovací úlohy.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7" y="765175"/>
            <a:ext cx="79922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Nalezení </a:t>
            </a:r>
            <a:r>
              <a:rPr lang="pl-PL" sz="2000" b="1" dirty="0" smtClean="0"/>
              <a:t>bodu v terénu </a:t>
            </a:r>
            <a:r>
              <a:rPr lang="pl-PL" sz="2000" b="1" dirty="0"/>
              <a:t>o dané výšce</a:t>
            </a:r>
            <a:r>
              <a:rPr lang="cs-CZ" sz="2000" b="1" dirty="0" smtClean="0"/>
              <a:t>: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Figurant se pohybuje ve směru spádu, opakovaně se určuje výška.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pl-PL" sz="2000" b="1" dirty="0" smtClean="0"/>
              <a:t>Vytyčení vrstevnice</a:t>
            </a:r>
            <a:r>
              <a:rPr lang="cs-CZ" sz="2000" b="1" dirty="0" smtClean="0"/>
              <a:t>:</a:t>
            </a:r>
          </a:p>
          <a:p>
            <a:r>
              <a:rPr lang="cs-CZ" sz="2000" dirty="0"/>
              <a:t>Tato úloha se vyskytuje především u vodohospodářských staveb, kdy je nutné vytyčit zátopovou čáru.</a:t>
            </a:r>
          </a:p>
          <a:p>
            <a:endParaRPr lang="cs-CZ" sz="2000" dirty="0" smtClean="0"/>
          </a:p>
          <a:p>
            <a:endParaRPr lang="cs-CZ" sz="2000" dirty="0" smtClean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26" y="3068960"/>
            <a:ext cx="7153068" cy="23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 smtClean="0"/>
              <a:t>Konec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4941</TotalTime>
  <Words>370</Words>
  <Application>Microsoft Office PowerPoint</Application>
  <PresentationFormat>Předvádění na obrazovce (4:3)</PresentationFormat>
  <Paragraphs>80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829</cp:revision>
  <cp:lastPrinted>2011-11-23T17:28:28Z</cp:lastPrinted>
  <dcterms:created xsi:type="dcterms:W3CDTF">2007-03-07T08:58:30Z</dcterms:created>
  <dcterms:modified xsi:type="dcterms:W3CDTF">2012-09-22T13:48:42Z</dcterms:modified>
</cp:coreProperties>
</file>