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sldIdLst>
    <p:sldId id="311" r:id="rId2"/>
    <p:sldId id="327" r:id="rId3"/>
    <p:sldId id="328" r:id="rId4"/>
    <p:sldId id="337" r:id="rId5"/>
    <p:sldId id="332" r:id="rId6"/>
    <p:sldId id="334" r:id="rId7"/>
    <p:sldId id="333" r:id="rId8"/>
    <p:sldId id="336" r:id="rId9"/>
    <p:sldId id="335" r:id="rId10"/>
    <p:sldId id="331" r:id="rId11"/>
    <p:sldId id="309" r:id="rId12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8A0"/>
    <a:srgbClr val="A30D7C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3" autoAdjust="0"/>
    <p:restoredTop sz="96678" autoAdjust="0"/>
  </p:normalViewPr>
  <p:slideViewPr>
    <p:cSldViewPr showGuides="1">
      <p:cViewPr>
        <p:scale>
          <a:sx n="70" d="100"/>
          <a:sy n="70" d="100"/>
        </p:scale>
        <p:origin x="-2010" y="-972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886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21.9.2012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3" y="24193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Geodézie </a:t>
            </a:r>
            <a:r>
              <a:rPr lang="cs-CZ" sz="2800" b="1" dirty="0" smtClean="0"/>
              <a:t>3 </a:t>
            </a:r>
            <a:r>
              <a:rPr lang="cs-CZ" sz="2800" b="1" smtClean="0"/>
              <a:t>(</a:t>
            </a:r>
            <a:r>
              <a:rPr lang="cs-CZ" sz="2800" b="1" smtClean="0"/>
              <a:t>154GD3</a:t>
            </a:r>
            <a:r>
              <a:rPr lang="cs-CZ" sz="2800" b="1" dirty="0" smtClean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3" y="1484786"/>
            <a:ext cx="7775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Téma č. 6: Refrakce.</a:t>
            </a:r>
          </a:p>
          <a:p>
            <a:endParaRPr lang="cs-CZ" sz="2000" dirty="0" smtClean="0"/>
          </a:p>
        </p:txBody>
      </p:sp>
      <p:sp>
        <p:nvSpPr>
          <p:cNvPr id="5" name="Rectangle 5"/>
          <p:cNvSpPr/>
          <p:nvPr/>
        </p:nvSpPr>
        <p:spPr>
          <a:xfrm>
            <a:off x="642910" y="5357826"/>
            <a:ext cx="785818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/>
            <a:r>
              <a:rPr lang="cs-CZ" sz="1400" b="1" dirty="0" smtClean="0"/>
              <a:t>Literatura</a:t>
            </a:r>
            <a:endParaRPr lang="cs-CZ" sz="600" b="1" dirty="0" smtClean="0"/>
          </a:p>
          <a:p>
            <a:pPr marL="179388" indent="-179388"/>
            <a:r>
              <a:rPr lang="cs-CZ" sz="300" dirty="0" smtClean="0"/>
              <a:t> </a:t>
            </a:r>
            <a:endParaRPr lang="cs-CZ" sz="700" dirty="0" smtClean="0"/>
          </a:p>
          <a:p>
            <a:pPr marL="179388" indent="-179388"/>
            <a:r>
              <a:rPr lang="cs-CZ" sz="1050" dirty="0" smtClean="0"/>
              <a:t>[1]	Horák, Z. – Krupka, F. – Šindelář, V. : Technická fysika. Státní nakladatelství technické literatury, Praha 1961. 3. </a:t>
            </a:r>
            <a:r>
              <a:rPr lang="cs-CZ" sz="1050" dirty="0" err="1" smtClean="0"/>
              <a:t>vyd</a:t>
            </a:r>
            <a:r>
              <a:rPr lang="cs-CZ" sz="1050" dirty="0" smtClean="0"/>
              <a:t>.</a:t>
            </a:r>
          </a:p>
          <a:p>
            <a:pPr marL="179388" indent="-179388"/>
            <a:r>
              <a:rPr lang="cs-CZ" sz="1050" dirty="0" smtClean="0"/>
              <a:t>[2]	Štroner, M.: Metody výpočtu indexu lomu vzduchu. Jemná mechanika a optika. 2000, </a:t>
            </a:r>
            <a:r>
              <a:rPr lang="cs-CZ" sz="1050" dirty="0" err="1" smtClean="0"/>
              <a:t>roč</a:t>
            </a:r>
            <a:r>
              <a:rPr lang="cs-CZ" sz="1050" dirty="0" smtClean="0"/>
              <a:t>. 45, č. 7-8, s. 224-228. ISSN 0447-6441.</a:t>
            </a:r>
          </a:p>
          <a:p>
            <a:pPr marL="179388" indent="-179388"/>
            <a:r>
              <a:rPr lang="cs-CZ" sz="1050" dirty="0" smtClean="0"/>
              <a:t>[3]	</a:t>
            </a:r>
            <a:r>
              <a:rPr lang="cs-CZ" sz="1050" dirty="0" err="1" smtClean="0"/>
              <a:t>Kravcov</a:t>
            </a:r>
            <a:r>
              <a:rPr lang="cs-CZ" sz="1050" dirty="0" smtClean="0"/>
              <a:t>, </a:t>
            </a:r>
            <a:r>
              <a:rPr lang="cs-CZ" sz="1050" dirty="0" err="1" smtClean="0"/>
              <a:t>Ju</a:t>
            </a:r>
            <a:r>
              <a:rPr lang="cs-CZ" sz="1050" dirty="0" smtClean="0"/>
              <a:t>. – </a:t>
            </a:r>
            <a:r>
              <a:rPr lang="cs-CZ" sz="1050" dirty="0" err="1" smtClean="0"/>
              <a:t>Orlov</a:t>
            </a:r>
            <a:r>
              <a:rPr lang="cs-CZ" sz="1050" dirty="0" smtClean="0"/>
              <a:t>, </a:t>
            </a:r>
            <a:r>
              <a:rPr lang="cs-CZ" sz="1050" dirty="0" err="1" smtClean="0"/>
              <a:t>Ju</a:t>
            </a:r>
            <a:r>
              <a:rPr lang="cs-CZ" sz="1050" dirty="0" smtClean="0"/>
              <a:t>.: </a:t>
            </a:r>
            <a:r>
              <a:rPr lang="cs-CZ" sz="1050" dirty="0" err="1" smtClean="0"/>
              <a:t>Geometričeskaja</a:t>
            </a:r>
            <a:r>
              <a:rPr lang="cs-CZ" sz="1050" dirty="0" smtClean="0"/>
              <a:t> optika </a:t>
            </a:r>
            <a:r>
              <a:rPr lang="cs-CZ" sz="1050" dirty="0" err="1" smtClean="0"/>
              <a:t>neodnoronych</a:t>
            </a:r>
            <a:r>
              <a:rPr lang="cs-CZ" sz="1050" dirty="0" smtClean="0"/>
              <a:t> </a:t>
            </a:r>
            <a:r>
              <a:rPr lang="cs-CZ" sz="1050" dirty="0" err="1" smtClean="0"/>
              <a:t>sred</a:t>
            </a:r>
            <a:r>
              <a:rPr lang="cs-CZ" sz="1050" dirty="0" smtClean="0"/>
              <a:t>. Nauka, Moskva, 1980, 304 s.</a:t>
            </a:r>
          </a:p>
          <a:p>
            <a:pPr marL="179388" indent="-179388"/>
            <a:r>
              <a:rPr lang="cs-CZ" sz="1050" dirty="0" smtClean="0"/>
              <a:t>[4]	</a:t>
            </a:r>
            <a:r>
              <a:rPr lang="cs-CZ" sz="1050" dirty="0" err="1" smtClean="0"/>
              <a:t>Mikš</a:t>
            </a:r>
            <a:r>
              <a:rPr lang="cs-CZ" sz="1050" dirty="0" smtClean="0"/>
              <a:t>, A. – Pospíšil, J.: Počítačová simulace vlivu atmosféry na geodetická měření. Stavební obzor, 1998, 7, č. 7, s. 220 – 225. ISSN 1210-4027.</a:t>
            </a:r>
          </a:p>
          <a:p>
            <a:pPr marL="179388" indent="-179388"/>
            <a:r>
              <a:rPr lang="cs-CZ" sz="1050" dirty="0" smtClean="0"/>
              <a:t>[5]	</a:t>
            </a:r>
            <a:r>
              <a:rPr lang="cs-CZ" sz="1050" dirty="0" err="1" smtClean="0"/>
              <a:t>Hauf</a:t>
            </a:r>
            <a:r>
              <a:rPr lang="cs-CZ" sz="1050" dirty="0" smtClean="0"/>
              <a:t>, M. a kol.: Geodézie – technický průvodce. SNTL – nakladatelství technické literatury, Praha 1982. 544s.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9" name="TextBox 3"/>
          <p:cNvSpPr txBox="1"/>
          <p:nvPr/>
        </p:nvSpPr>
        <p:spPr>
          <a:xfrm>
            <a:off x="684212" y="774353"/>
            <a:ext cx="7941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000" b="1" dirty="0" smtClean="0"/>
              <a:t>Využití </a:t>
            </a:r>
            <a:r>
              <a:rPr lang="cs-CZ" sz="2000" b="1" dirty="0"/>
              <a:t>radiační bilance zemského povrchu</a:t>
            </a:r>
            <a:endParaRPr lang="cs-CZ" sz="2000" b="1" dirty="0" smtClean="0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Refrakce.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" name="Picture 2" descr="C:\DOCUME~1\Martin\LOCALS~1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154" y="1484784"/>
            <a:ext cx="8061960" cy="23988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480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 smtClean="0"/>
              <a:t>Konec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9" name="TextBox 3"/>
          <p:cNvSpPr txBox="1"/>
          <p:nvPr/>
        </p:nvSpPr>
        <p:spPr>
          <a:xfrm>
            <a:off x="684212" y="774353"/>
            <a:ext cx="7941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000" b="1" dirty="0" err="1" smtClean="0"/>
              <a:t>Fermatův</a:t>
            </a:r>
            <a:r>
              <a:rPr lang="cs-CZ" sz="2000" b="1" dirty="0" smtClean="0"/>
              <a:t> princip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Refrakce.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" name="Picture 2" descr="C:\DOCUME~1\Martin\LOCALS~1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733" y="1656533"/>
            <a:ext cx="8018145" cy="26398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82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9" name="TextBox 3"/>
          <p:cNvSpPr txBox="1"/>
          <p:nvPr/>
        </p:nvSpPr>
        <p:spPr>
          <a:xfrm>
            <a:off x="684212" y="774353"/>
            <a:ext cx="7941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000" b="1" dirty="0" smtClean="0"/>
              <a:t>Index lomu vzduchu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Refrakce.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1" name="Picture 2" descr="C:\DOCUME~1\Martin\LOCALS~1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7" y="1285860"/>
            <a:ext cx="8051006" cy="38666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76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9" name="TextBox 3"/>
          <p:cNvSpPr txBox="1"/>
          <p:nvPr/>
        </p:nvSpPr>
        <p:spPr>
          <a:xfrm>
            <a:off x="684212" y="774353"/>
            <a:ext cx="7941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000" b="1" dirty="0" smtClean="0"/>
              <a:t>Diferenciální </a:t>
            </a:r>
            <a:r>
              <a:rPr lang="cs-CZ" sz="2000" b="1" dirty="0"/>
              <a:t>rovnice průchodu vlnoplochy nehomogenním prostředím</a:t>
            </a:r>
            <a:endParaRPr lang="cs-CZ" sz="2000" b="1" dirty="0" smtClean="0"/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Refrakce.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 b="27029"/>
          <a:stretch>
            <a:fillRect/>
          </a:stretch>
        </p:blipFill>
        <p:spPr bwMode="auto">
          <a:xfrm>
            <a:off x="684217" y="1500174"/>
            <a:ext cx="802909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2736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9" name="TextBox 3"/>
          <p:cNvSpPr txBox="1"/>
          <p:nvPr/>
        </p:nvSpPr>
        <p:spPr>
          <a:xfrm>
            <a:off x="684212" y="774353"/>
            <a:ext cx="794157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000" b="1" dirty="0" smtClean="0"/>
              <a:t>Refrakce z geodetického hlediska</a:t>
            </a:r>
          </a:p>
          <a:p>
            <a:pPr lvl="0"/>
            <a:endParaRPr lang="cs-CZ" sz="2000" b="1" dirty="0"/>
          </a:p>
          <a:p>
            <a:pPr lvl="0"/>
            <a:r>
              <a:rPr lang="cs-CZ" sz="2000" dirty="0" smtClean="0"/>
              <a:t>V místě geodetických měření v blízkosti Zemského povrchu je ovlivňováno uvedenými vlivy. Rozlišuje se: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 smtClean="0"/>
              <a:t>a) Refrakce astronomická</a:t>
            </a:r>
          </a:p>
          <a:p>
            <a:pPr marL="276225" lvl="0"/>
            <a:r>
              <a:rPr lang="cs-CZ" sz="2000" dirty="0" smtClean="0"/>
              <a:t>Zkoumá vlivy působící při měření na nebeské cíle (prakticky směrem vzhůru, tj. blízko kolmici na teplotní vrstvy a obvykle z vyvýšených míst).</a:t>
            </a:r>
          </a:p>
          <a:p>
            <a:pPr marL="276225" lvl="0"/>
            <a:endParaRPr lang="cs-CZ" sz="2000" dirty="0"/>
          </a:p>
          <a:p>
            <a:pPr marL="276225" lvl="0" indent="-276225"/>
            <a:r>
              <a:rPr lang="cs-CZ" sz="2000" dirty="0" smtClean="0"/>
              <a:t>b) 	Geodetická refrakce</a:t>
            </a:r>
          </a:p>
          <a:p>
            <a:pPr marL="276225" lvl="0" indent="-276225"/>
            <a:r>
              <a:rPr lang="cs-CZ" sz="2000" dirty="0" smtClean="0"/>
              <a:t>	Objevuje se při měření na pozemské cíle.</a:t>
            </a:r>
          </a:p>
          <a:p>
            <a:pPr marL="276225" lvl="0" indent="-276225"/>
            <a:endParaRPr lang="cs-CZ" sz="2000" dirty="0"/>
          </a:p>
          <a:p>
            <a:pPr lvl="0"/>
            <a:r>
              <a:rPr lang="cs-CZ" sz="2000" dirty="0" smtClean="0"/>
              <a:t>Záměra, tj. přímka, z které odvozujeme měřené úhly je vždy tečnou k obecně zakřivené prostorové dráze paprsku.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 smtClean="0"/>
              <a:t>Refrakční úhel je úhel záměry a příčné spojnice, resp. odchylka záměry od přímé spojnice.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Refrakce.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82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6</a:t>
            </a:fld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3"/>
              <p:cNvSpPr txBox="1"/>
              <p:nvPr/>
            </p:nvSpPr>
            <p:spPr>
              <a:xfrm>
                <a:off x="684212" y="774353"/>
                <a:ext cx="7941575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cs-CZ" sz="2000" b="1" dirty="0" smtClean="0"/>
                  <a:t>Opravovat nebo posuzovat lze vliv refrakce:</a:t>
                </a:r>
              </a:p>
              <a:p>
                <a:pPr lvl="0"/>
                <a:endParaRPr lang="cs-CZ" sz="2000" dirty="0"/>
              </a:p>
              <a:p>
                <a:pPr marL="457200" lvl="0" indent="-457200">
                  <a:buAutoNum type="alphaLcParenR"/>
                </a:pPr>
                <a:r>
                  <a:rPr lang="cs-CZ" sz="2000" dirty="0" smtClean="0"/>
                  <a:t>Pomocí indexu lomu (resp. měření tlaku, teploty, vlhkosti),</a:t>
                </a:r>
              </a:p>
              <a:p>
                <a:pPr marL="457200" lvl="0" indent="-457200">
                  <a:buAutoNum type="alphaLcParenR"/>
                </a:pPr>
                <a:r>
                  <a:rPr lang="cs-CZ" sz="2000" dirty="0" smtClean="0"/>
                  <a:t>Pomocí refrakčního koeficientu,</a:t>
                </a:r>
              </a:p>
              <a:p>
                <a:pPr marL="457200" lvl="0" indent="-457200">
                  <a:buAutoNum type="alphaLcParenR"/>
                </a:pPr>
                <a:r>
                  <a:rPr lang="cs-CZ" sz="2000" dirty="0" smtClean="0"/>
                  <a:t>Určováním refrakčního úhlu.</a:t>
                </a:r>
              </a:p>
              <a:p>
                <a:pPr marL="457200" lvl="0" indent="-457200">
                  <a:buAutoNum type="alphaLcParenR"/>
                </a:pPr>
                <a:endParaRPr lang="cs-CZ" sz="2000" dirty="0"/>
              </a:p>
              <a:p>
                <a:pPr lvl="0"/>
                <a:r>
                  <a:rPr lang="cs-CZ" sz="2000" dirty="0" smtClean="0"/>
                  <a:t>Modely využívající refrakční koeficient:</a:t>
                </a:r>
              </a:p>
              <a:p>
                <a:pPr lvl="0"/>
                <a:endParaRPr lang="cs-CZ" sz="2000" dirty="0"/>
              </a:p>
              <a:p>
                <a:pPr marL="457200" lvl="0" indent="-457200">
                  <a:buAutoNum type="alphaLcParenR"/>
                </a:pPr>
                <a:r>
                  <a:rPr lang="cs-CZ" sz="2000" dirty="0" smtClean="0"/>
                  <a:t>Konstantní RK pro záměru,</a:t>
                </a:r>
              </a:p>
              <a:p>
                <a:pPr marL="457200" indent="-457200">
                  <a:buFontTx/>
                  <a:buAutoNum type="alphaLcParenR"/>
                </a:pPr>
                <a:r>
                  <a:rPr lang="cs-CZ" sz="2000" dirty="0"/>
                  <a:t>Konstantní RK pro </a:t>
                </a:r>
                <a:r>
                  <a:rPr lang="cs-CZ" sz="2000" dirty="0" smtClean="0"/>
                  <a:t>stanovisko,</a:t>
                </a:r>
              </a:p>
              <a:p>
                <a:pPr marL="457200" indent="-457200">
                  <a:buFontTx/>
                  <a:buAutoNum type="alphaLcParenR"/>
                </a:pPr>
                <a:r>
                  <a:rPr lang="cs-CZ" sz="2000" dirty="0" smtClean="0"/>
                  <a:t>Teoreticky konstantní RK pro celé měření.</a:t>
                </a:r>
              </a:p>
              <a:p>
                <a:pPr marL="457200" indent="-457200">
                  <a:buFontTx/>
                  <a:buAutoNum type="alphaLcParenR"/>
                </a:pPr>
                <a:endParaRPr lang="cs-CZ" sz="2000" dirty="0"/>
              </a:p>
              <a:p>
                <a:r>
                  <a:rPr lang="cs-CZ" sz="2000" dirty="0" smtClean="0"/>
                  <a:t>Použití modelu závisí na situaci a znalostech.</a:t>
                </a:r>
              </a:p>
              <a:p>
                <a:endParaRPr lang="cs-CZ" sz="2000" dirty="0"/>
              </a:p>
              <a:p>
                <a:r>
                  <a:rPr lang="cs-CZ" sz="2000" dirty="0" smtClean="0"/>
                  <a:t>Refrakční koeficient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cs-CZ" sz="2000" b="0" i="1" smtClean="0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cs-CZ" sz="2000" b="0" i="1" smtClean="0">
                        <a:latin typeface="Cambria Math"/>
                      </a:rPr>
                      <m:t>=0,1306</m:t>
                    </m:r>
                  </m:oMath>
                </a14:m>
                <a:r>
                  <a:rPr lang="cs-CZ" sz="2000" dirty="0" smtClean="0"/>
                  <a:t> !!!</a:t>
                </a:r>
                <a:endParaRPr lang="cs-CZ" sz="2000" dirty="0"/>
              </a:p>
              <a:p>
                <a:pPr marL="457200" lvl="0" indent="-457200">
                  <a:buAutoNum type="alphaLcParenR"/>
                </a:pPr>
                <a:endParaRPr lang="cs-CZ" sz="2000" dirty="0" smtClean="0"/>
              </a:p>
              <a:p>
                <a:pPr lvl="0"/>
                <a:r>
                  <a:rPr lang="cs-CZ" sz="2000" dirty="0" smtClean="0"/>
                  <a:t>Zavedení opravy z </a:t>
                </a:r>
                <a:r>
                  <a:rPr lang="cs-CZ" sz="2000" dirty="0" smtClean="0"/>
                  <a:t>refrakce. </a:t>
                </a:r>
                <a:endParaRPr lang="cs-CZ" sz="2000" dirty="0" smtClean="0"/>
              </a:p>
            </p:txBody>
          </p:sp>
        </mc:Choice>
        <mc:Fallback>
          <p:sp>
            <p:nvSpPr>
              <p:cNvPr id="9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12" y="774353"/>
                <a:ext cx="7941575" cy="5324535"/>
              </a:xfrm>
              <a:prstGeom prst="rect">
                <a:avLst/>
              </a:prstGeom>
              <a:blipFill rotWithShape="1">
                <a:blip r:embed="rId3"/>
                <a:stretch>
                  <a:fillRect l="-767" t="-573" b="-11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Refrakce.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94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7</a:t>
            </a:fld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3"/>
              <p:cNvSpPr txBox="1"/>
              <p:nvPr/>
            </p:nvSpPr>
            <p:spPr>
              <a:xfrm>
                <a:off x="684212" y="774353"/>
                <a:ext cx="7941575" cy="564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/>
                <a:r>
                  <a:rPr lang="cs-CZ" sz="2000" dirty="0" smtClean="0"/>
                  <a:t>Vzhledem k tomu, že v případě „klidné“ atmosféry se teplotní vrstvy uspořádají jako „soustředné koule“, resp. tělesa obalující ekvidistantně povrch Země (velmi přibližně), je velký vliv refrakce ve svislém směru (vertikální refrakce) </a:t>
                </a:r>
                <a:r>
                  <a:rPr lang="cs-CZ" sz="2000" dirty="0"/>
                  <a:t>a významně menší ve vodorovném </a:t>
                </a:r>
                <a:r>
                  <a:rPr lang="cs-CZ" sz="2000" dirty="0" smtClean="0"/>
                  <a:t>směru (příčná, laterální</a:t>
                </a:r>
              </a:p>
              <a:p>
                <a:pPr lvl="0"/>
                <a:endParaRPr lang="cs-CZ" sz="2000" dirty="0"/>
              </a:p>
              <a:p>
                <a:pPr lvl="0" algn="just"/>
                <a:r>
                  <a:rPr lang="cs-CZ" sz="2000" dirty="0" smtClean="0"/>
                  <a:t>Bylo zjištěno, že v případě nepříliš dlouhých záměr (max. 2km) a málo skloněných záměr bude refrakční křivka plochá a blízká kružnicovému oblouku (viz. vzorec prof. Böhma).</a:t>
                </a:r>
              </a:p>
              <a:p>
                <a:pPr lvl="0"/>
                <a:endParaRPr lang="cs-CZ" sz="2000" dirty="0"/>
              </a:p>
              <a:p>
                <a:pPr lvl="0"/>
                <a:r>
                  <a:rPr lang="cs-CZ" sz="2000" dirty="0" smtClean="0"/>
                  <a:t>Refrakční koeficient </a:t>
                </a:r>
                <a14:m>
                  <m:oMath xmlns:m="http://schemas.openxmlformats.org/officeDocument/2006/math">
                    <m:r>
                      <a:rPr lang="cs-CZ" sz="2000" i="1" dirty="0" smtClean="0">
                        <a:latin typeface="Cambria Math"/>
                      </a:rPr>
                      <m:t>𝑘</m:t>
                    </m:r>
                  </m:oMath>
                </a14:m>
                <a:endParaRPr lang="cs-CZ" sz="2000" dirty="0" smtClean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𝑘</m:t>
                      </m:r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𝑅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cs-CZ" sz="2000" dirty="0" smtClean="0"/>
              </a:p>
              <a:p>
                <a:pPr lvl="0"/>
                <a:endParaRPr lang="cs-CZ" sz="2000" dirty="0"/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000" dirty="0" smtClean="0"/>
                  <a:t> = průměrný refrakční úhel na začátku a na konci záměry,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cs-CZ" sz="2000" i="1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r>
                  <a:rPr lang="cs-CZ" sz="2000" dirty="0" smtClean="0"/>
                  <a:t> = geocentrický úhel,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/>
                      </a:rPr>
                      <m:t>𝑅</m:t>
                    </m:r>
                  </m:oMath>
                </a14:m>
                <a:r>
                  <a:rPr lang="cs-CZ" sz="2000" dirty="0" smtClean="0"/>
                  <a:t> = poloměr Země,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/>
                      </a:rPr>
                      <m:t>𝑅</m:t>
                    </m:r>
                    <m:r>
                      <a:rPr lang="en-US" sz="2000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cs-CZ" sz="2000" dirty="0" smtClean="0"/>
                  <a:t>= poloměr refrakční křivky.</a:t>
                </a:r>
                <a:endParaRPr lang="cs-CZ" sz="2000" dirty="0"/>
              </a:p>
            </p:txBody>
          </p:sp>
        </mc:Choice>
        <mc:Fallback>
          <p:sp>
            <p:nvSpPr>
              <p:cNvPr id="9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12" y="774353"/>
                <a:ext cx="7941575" cy="5647059"/>
              </a:xfrm>
              <a:prstGeom prst="rect">
                <a:avLst/>
              </a:prstGeom>
              <a:blipFill rotWithShape="1">
                <a:blip r:embed="rId3"/>
                <a:stretch>
                  <a:fillRect l="-767" t="-540" r="-844" b="-10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Refrakce.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63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9" name="TextBox 3"/>
          <p:cNvSpPr txBox="1"/>
          <p:nvPr/>
        </p:nvSpPr>
        <p:spPr>
          <a:xfrm>
            <a:off x="684212" y="774353"/>
            <a:ext cx="7941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000" b="1" dirty="0" smtClean="0"/>
              <a:t>Zjednodušený model prof. Böhma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Refrakce.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1" name="Picture 2" descr="C:\DOCUME~1\Martin\LOCALS~1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819" y="1716980"/>
            <a:ext cx="8204359" cy="19607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017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9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3"/>
              <p:cNvSpPr txBox="1"/>
              <p:nvPr/>
            </p:nvSpPr>
            <p:spPr>
              <a:xfrm>
                <a:off x="684212" y="774353"/>
                <a:ext cx="7941575" cy="5339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cs-CZ" sz="2000" b="1" dirty="0" smtClean="0"/>
                  <a:t>Zavedení opravy z refrakce. </a:t>
                </a:r>
              </a:p>
              <a:p>
                <a:pPr lvl="0"/>
                <a:endParaRPr lang="cs-CZ" sz="2000" dirty="0" smtClean="0"/>
              </a:p>
              <a:p>
                <a:pPr lvl="0"/>
                <a:r>
                  <a:rPr lang="cs-CZ" sz="2000" dirty="0" smtClean="0"/>
                  <a:t>Oprava ze zakřivení Země: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0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𝑍</m:t>
                          </m:r>
                        </m:sub>
                      </m:sSub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sz="20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2∙</m:t>
                          </m:r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sz="2000" dirty="0" smtClean="0"/>
              </a:p>
              <a:p>
                <a:pPr lvl="0"/>
                <a:endParaRPr lang="cs-CZ" sz="2000" dirty="0" smtClean="0"/>
              </a:p>
              <a:p>
                <a:pPr lvl="0"/>
                <a:r>
                  <a:rPr lang="cs-CZ" sz="2000" dirty="0" smtClean="0"/>
                  <a:t>Refrakční koeficient 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/>
                        </a:rPr>
                        <m:t>𝑘</m:t>
                      </m:r>
                      <m:r>
                        <a:rPr lang="cs-CZ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𝜑</m:t>
                          </m:r>
                        </m:den>
                      </m:f>
                      <m:r>
                        <a:rPr lang="cs-CZ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𝑅</m:t>
                          </m:r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𝑅</m:t>
                          </m:r>
                          <m:r>
                            <a:rPr lang="en-US" sz="2000" i="1">
                              <a:latin typeface="Cambria Math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cs-CZ" sz="2000" dirty="0" smtClean="0"/>
              </a:p>
              <a:p>
                <a:pPr lvl="0"/>
                <a:endParaRPr lang="cs-CZ" sz="2000" dirty="0" smtClean="0"/>
              </a:p>
              <a:p>
                <a:pPr lvl="0"/>
                <a:r>
                  <a:rPr lang="cs-CZ" sz="2000" dirty="0" smtClean="0"/>
                  <a:t>Oprava z refrakce: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∆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sub>
                      </m:sSub>
                      <m:r>
                        <a:rPr lang="cs-CZ" sz="2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cs-CZ" sz="20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2∙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r>
                        <a:rPr lang="cs-CZ" sz="2000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cs-CZ" sz="20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20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2∙</m:t>
                          </m:r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=−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20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2∙</m:t>
                          </m:r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sz="2000" dirty="0" smtClean="0"/>
              </a:p>
              <a:p>
                <a:pPr lvl="0"/>
                <a:endParaRPr lang="cs-CZ" sz="2000" dirty="0" smtClean="0"/>
              </a:p>
              <a:p>
                <a:pPr lvl="0"/>
                <a:r>
                  <a:rPr lang="cs-CZ" sz="2000" dirty="0" smtClean="0"/>
                  <a:t>Celková oprava: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0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∆</m:t>
                          </m:r>
                        </m:e>
                        <m:sub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𝑍</m:t>
                          </m:r>
                        </m:sub>
                      </m:sSub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20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∆</m:t>
                          </m:r>
                        </m:e>
                        <m:sub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𝑅</m:t>
                          </m:r>
                        </m:sub>
                      </m:sSub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2∙</m:t>
                          </m:r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𝑅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cs-CZ" sz="2000" i="1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20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2∙</m:t>
                          </m:r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𝑅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e>
                      </m:d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sz="20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2∙</m:t>
                          </m:r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sz="2000" dirty="0" smtClean="0"/>
              </a:p>
            </p:txBody>
          </p:sp>
        </mc:Choice>
        <mc:Fallback xmlns="">
          <p:sp>
            <p:nvSpPr>
              <p:cNvPr id="9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12" y="774353"/>
                <a:ext cx="7941575" cy="5339282"/>
              </a:xfrm>
              <a:prstGeom prst="rect">
                <a:avLst/>
              </a:prstGeom>
              <a:blipFill rotWithShape="1">
                <a:blip r:embed="rId3"/>
                <a:stretch>
                  <a:fillRect l="-767" t="-5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Refrakce.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0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3382</TotalTime>
  <Words>473</Words>
  <Application>Microsoft Office PowerPoint</Application>
  <PresentationFormat>Předvádění na obrazovce (4:3)</PresentationFormat>
  <Paragraphs>101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565</cp:revision>
  <cp:lastPrinted>2012-09-21T14:36:54Z</cp:lastPrinted>
  <dcterms:created xsi:type="dcterms:W3CDTF">2007-03-07T08:58:30Z</dcterms:created>
  <dcterms:modified xsi:type="dcterms:W3CDTF">2012-09-21T14:37:11Z</dcterms:modified>
</cp:coreProperties>
</file>