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311" r:id="rId2"/>
    <p:sldId id="327" r:id="rId3"/>
    <p:sldId id="338" r:id="rId4"/>
    <p:sldId id="344" r:id="rId5"/>
    <p:sldId id="346" r:id="rId6"/>
    <p:sldId id="347" r:id="rId7"/>
    <p:sldId id="345" r:id="rId8"/>
    <p:sldId id="349" r:id="rId9"/>
    <p:sldId id="348" r:id="rId10"/>
    <p:sldId id="339" r:id="rId11"/>
    <p:sldId id="328" r:id="rId12"/>
    <p:sldId id="329" r:id="rId13"/>
    <p:sldId id="331" r:id="rId14"/>
    <p:sldId id="330" r:id="rId15"/>
    <p:sldId id="332" r:id="rId16"/>
    <p:sldId id="335" r:id="rId17"/>
    <p:sldId id="334" r:id="rId18"/>
    <p:sldId id="357" r:id="rId19"/>
    <p:sldId id="356" r:id="rId20"/>
    <p:sldId id="336" r:id="rId21"/>
    <p:sldId id="353" r:id="rId22"/>
    <p:sldId id="337" r:id="rId23"/>
    <p:sldId id="354" r:id="rId24"/>
    <p:sldId id="355" r:id="rId25"/>
    <p:sldId id="351" r:id="rId26"/>
    <p:sldId id="333" r:id="rId27"/>
    <p:sldId id="309" r:id="rId2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A0"/>
    <a:srgbClr val="A30D7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3" autoAdjust="0"/>
    <p:restoredTop sz="96678" autoAdjust="0"/>
  </p:normalViewPr>
  <p:slideViewPr>
    <p:cSldViewPr showGuides="1">
      <p:cViewPr varScale="1">
        <p:scale>
          <a:sx n="115" d="100"/>
          <a:sy n="115" d="100"/>
        </p:scale>
        <p:origin x="-1140" y="-96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88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CDBF6E1F-EF6A-429F-B30B-78BD7817E581}" type="datetimeFigureOut">
              <a:rPr lang="cs-CZ" smtClean="0"/>
              <a:pPr/>
              <a:t>22.9.2012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E9AB39D6-1FC5-4AAA-B0E2-D190296410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6B3C-EC43-462F-8511-08A895F1FD40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4D4-A8E3-4FCF-AC3E-7567330FAEA9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5E93-8A6A-4BE9-AB1B-12DB771241C6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B6B-3C28-4F02-B1C9-8569555C95CF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05F-82F6-4943-9A96-BDFFFA405AA0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A8B-6ECE-4BC6-A33F-0DBADE85C861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74D-59A0-46BA-898D-BE927D15E474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613-3A1D-4955-956A-FD09C943EDC1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0FC5-BB3A-4A36-AD0F-049DE1400558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FE04-E16A-41B2-875D-7BF63426197F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B08-7495-4CE8-8ECE-C77C2D07B476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8EDB-5EEF-43A4-A87A-347ED96D2112}" type="datetime1">
              <a:rPr lang="cs-CZ" smtClean="0"/>
              <a:pPr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24193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Geodézie </a:t>
            </a:r>
            <a:r>
              <a:rPr lang="cs-CZ" sz="2800" b="1" dirty="0" smtClean="0"/>
              <a:t>3 (</a:t>
            </a:r>
            <a:r>
              <a:rPr lang="cs-CZ" sz="2800" b="1" dirty="0" smtClean="0"/>
              <a:t>154GD3</a:t>
            </a:r>
            <a:r>
              <a:rPr lang="cs-CZ" sz="2800" b="1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3" y="1484786"/>
            <a:ext cx="7775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Téma č. 8: Podrobné měření výškopisu - tachymetrie</a:t>
            </a:r>
          </a:p>
        </p:txBody>
      </p:sp>
    </p:spTree>
    <p:extLst>
      <p:ext uri="{BB962C8B-B14F-4D97-AF65-F5344CB8AC3E}">
        <p14:creationId xmlns:p14="http://schemas.microsoft.com/office/powerpoint/2010/main" val="2026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Zobrazování výškopisu.</a:t>
            </a:r>
            <a:endParaRPr lang="cs-CZ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6284"/>
            <a:ext cx="4402857" cy="236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4216" y="765175"/>
            <a:ext cx="77755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Vrstevnice (každá číslovaná, písmo je „hlavou do kopce“, interval se určuje dle měřítka a účelu).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8682" r="40534" b="9908"/>
          <a:stretch/>
        </p:blipFill>
        <p:spPr bwMode="auto">
          <a:xfrm>
            <a:off x="323528" y="2132856"/>
            <a:ext cx="407621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Používané pozemní metody:</a:t>
            </a:r>
            <a:r>
              <a:rPr lang="cs-CZ" sz="2400" dirty="0" smtClean="0"/>
              <a:t> </a:t>
            </a:r>
          </a:p>
          <a:p>
            <a:endParaRPr lang="cs-CZ" sz="20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Tachymetrie (prostorová polární metoda)</a:t>
            </a:r>
          </a:p>
          <a:p>
            <a:pPr marL="719138"/>
            <a:r>
              <a:rPr lang="cs-CZ" dirty="0" smtClean="0"/>
              <a:t>Měření podrobných bodů je stejné, liší se pouze použitou metodou měření délek.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dirty="0" smtClean="0"/>
              <a:t>Historické metody (</a:t>
            </a:r>
            <a:r>
              <a:rPr lang="cs-CZ" dirty="0"/>
              <a:t>dálkoměr </a:t>
            </a:r>
            <a:r>
              <a:rPr lang="cs-CZ" dirty="0" smtClean="0"/>
              <a:t>ryskový, </a:t>
            </a:r>
            <a:r>
              <a:rPr lang="cs-CZ" dirty="0" err="1" smtClean="0"/>
              <a:t>autoredukční</a:t>
            </a:r>
            <a:r>
              <a:rPr lang="cs-CZ" dirty="0" smtClean="0"/>
              <a:t>, </a:t>
            </a:r>
            <a:r>
              <a:rPr lang="cs-CZ" dirty="0" err="1" smtClean="0"/>
              <a:t>dvojobrazový</a:t>
            </a:r>
            <a:r>
              <a:rPr lang="cs-CZ" dirty="0" smtClean="0"/>
              <a:t>, atd.)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dirty="0" smtClean="0"/>
              <a:t>Elektronický dálkoměr (TS, běžné + </a:t>
            </a:r>
            <a:r>
              <a:rPr lang="cs-CZ" dirty="0" err="1" smtClean="0"/>
              <a:t>jednomužné</a:t>
            </a:r>
            <a:r>
              <a:rPr lang="cs-CZ" dirty="0" smtClean="0"/>
              <a:t> systémy).</a:t>
            </a:r>
          </a:p>
          <a:p>
            <a:pPr lvl="1"/>
            <a:endParaRPr lang="cs-CZ" dirty="0"/>
          </a:p>
          <a:p>
            <a:pPr marL="719138" lvl="1"/>
            <a:r>
              <a:rPr lang="cs-CZ" dirty="0" smtClean="0"/>
              <a:t>Podle systému měření lze rozpoznávat metody tachymetrie: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dirty="0" smtClean="0"/>
              <a:t>Klasická tachymetrie.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dirty="0" smtClean="0"/>
              <a:t>Bloková tachymetrie.</a:t>
            </a:r>
          </a:p>
          <a:p>
            <a:endParaRPr lang="cs-CZ" sz="2000" dirty="0" smtClean="0"/>
          </a:p>
          <a:p>
            <a:pPr marL="457200" indent="-457200">
              <a:buAutoNum type="arabicPeriod" startAt="2"/>
            </a:pPr>
            <a:r>
              <a:rPr lang="cs-CZ" sz="2000" dirty="0" smtClean="0"/>
              <a:t>GPS</a:t>
            </a:r>
          </a:p>
          <a:p>
            <a:pPr marL="457200" indent="-457200">
              <a:buAutoNum type="arabicPeriod" startAt="2"/>
            </a:pPr>
            <a:endParaRPr lang="cs-CZ" sz="2000" dirty="0" smtClean="0"/>
          </a:p>
          <a:p>
            <a:pPr marL="457200" indent="-457200">
              <a:buAutoNum type="arabicPeriod" startAt="2"/>
            </a:pPr>
            <a:r>
              <a:rPr lang="cs-CZ" sz="2000" dirty="0" smtClean="0"/>
              <a:t>Laserové (3D) skenování (letecké, pozemní).</a:t>
            </a:r>
          </a:p>
          <a:p>
            <a:pPr marL="457200" indent="-457200">
              <a:buAutoNum type="arabicPeriod" startAt="2"/>
            </a:pPr>
            <a:endParaRPr lang="cs-CZ" sz="2000" dirty="0" smtClean="0"/>
          </a:p>
          <a:p>
            <a:pPr marL="444500" indent="-444500"/>
            <a:r>
              <a:rPr lang="cs-CZ" sz="2000" dirty="0" smtClean="0"/>
              <a:t>3. 	(Plošná nivelace)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000" dirty="0" smtClean="0"/>
              <a:t>Prakticky se již nevyužívá, k měření je nutné měřit jinak polohopis jako podklad pro niv. měření.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000" dirty="0" smtClean="0"/>
              <a:t>Blíže předchozí výklad.</a:t>
            </a:r>
          </a:p>
        </p:txBody>
      </p:sp>
    </p:spTree>
    <p:extLst>
      <p:ext uri="{BB962C8B-B14F-4D97-AF65-F5344CB8AC3E}">
        <p14:creationId xmlns:p14="http://schemas.microsoft.com/office/powerpoint/2010/main" val="27370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/>
              <p:nvPr/>
            </p:nvSpPr>
            <p:spPr>
              <a:xfrm>
                <a:off x="684217" y="765175"/>
                <a:ext cx="7992239" cy="3188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Rovnice </a:t>
                </a:r>
                <a:r>
                  <a:rPr lang="cs-CZ" sz="2400" b="1" dirty="0"/>
                  <a:t>prostorové polární </a:t>
                </a:r>
                <a:r>
                  <a:rPr lang="cs-CZ" sz="2400" b="1" dirty="0" smtClean="0"/>
                  <a:t>metody:</a:t>
                </a:r>
                <a:r>
                  <a:rPr lang="cs-CZ" sz="2400" dirty="0" smtClean="0"/>
                  <a:t> </a:t>
                </a:r>
              </a:p>
              <a:p>
                <a:endParaRPr lang="cs-CZ" sz="2000" b="1" dirty="0" smtClean="0"/>
              </a:p>
              <a:p>
                <a:r>
                  <a:rPr lang="cs-CZ" sz="2000" dirty="0" smtClean="0"/>
                  <a:t>Podle použité metody se jednotlivé členy určují různě.</a:t>
                </a:r>
                <a:endParaRPr lang="cs-CZ" sz="2000" dirty="0"/>
              </a:p>
              <a:p>
                <a:endParaRPr lang="cs-CZ" sz="2000" b="1" dirty="0"/>
              </a:p>
              <a:p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lka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sm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zenitov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ý ú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hel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000" b="1" dirty="0" smtClean="0"/>
              </a:p>
              <a:p>
                <a:pPr marL="534988"/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000" b="1" i="1" smtClean="0">
                          <a:latin typeface="Cambria Math"/>
                          <a:ea typeface="Cambria Math"/>
                        </a:rPr>
                        <m:t>𝒀</m:t>
                      </m:r>
                      <m:d>
                        <m:dPr>
                          <m:ctrlPr>
                            <a:rPr lang="cs-CZ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000">
                              <a:latin typeface="Cambria Math"/>
                              <a:ea typeface="Cambria Math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</a:rPr>
                            <m:t>lka</m:t>
                          </m:r>
                          <m:r>
                            <a:rPr lang="cs-CZ" sz="200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</a:rPr>
                            <m:t>sm</m:t>
                          </m:r>
                          <m:r>
                            <a:rPr lang="cs-CZ" sz="2000">
                              <a:latin typeface="Cambria Math"/>
                              <a:ea typeface="Cambria Math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cs-CZ" sz="200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</a:rPr>
                            <m:t>zenitov</m:t>
                          </m:r>
                          <m:r>
                            <a:rPr lang="cs-CZ" sz="2000">
                              <a:latin typeface="Cambria Math"/>
                              <a:ea typeface="Cambria Math"/>
                            </a:rPr>
                            <m:t>ý ú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  <a:ea typeface="Cambria Math"/>
                            </a:rPr>
                            <m:t>hel</m:t>
                          </m:r>
                        </m:e>
                      </m:d>
                    </m:oMath>
                  </m:oMathPara>
                </a14:m>
                <a:endParaRPr lang="cs-CZ" sz="2000" b="1" dirty="0" smtClean="0"/>
              </a:p>
              <a:p>
                <a:pPr marL="534988"/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d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lka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zenitov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ý ú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hel</m:t>
                          </m:r>
                        </m:e>
                      </m:d>
                      <m:r>
                        <a:rPr lang="cs-CZ" sz="20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0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𝑹</m:t>
                              </m:r>
                            </m:den>
                          </m:f>
                          <m:r>
                            <a:rPr lang="cs-CZ" sz="2000" b="1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000" b="1" dirty="0" smtClean="0"/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" y="765175"/>
                <a:ext cx="7992239" cy="3188373"/>
              </a:xfrm>
              <a:prstGeom prst="rect">
                <a:avLst/>
              </a:prstGeom>
              <a:blipFill rotWithShape="1">
                <a:blip r:embed="rId3"/>
                <a:stretch>
                  <a:fillRect l="-1144" t="-15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0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/>
              <p:nvPr/>
            </p:nvSpPr>
            <p:spPr>
              <a:xfrm>
                <a:off x="684217" y="765175"/>
                <a:ext cx="7992239" cy="586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Rovnice </a:t>
                </a:r>
                <a:r>
                  <a:rPr lang="cs-CZ" sz="2400" b="1" dirty="0"/>
                  <a:t>prostorové polární </a:t>
                </a:r>
                <a:r>
                  <a:rPr lang="cs-CZ" sz="2400" b="1" dirty="0" smtClean="0"/>
                  <a:t>metody:</a:t>
                </a:r>
                <a:r>
                  <a:rPr lang="cs-CZ" sz="2400" dirty="0" smtClean="0"/>
                  <a:t> </a:t>
                </a:r>
              </a:p>
              <a:p>
                <a:endParaRPr lang="cs-CZ" sz="2000" b="1" dirty="0" smtClean="0"/>
              </a:p>
              <a:p>
                <a:r>
                  <a:rPr lang="cs-CZ" sz="2000" dirty="0" smtClean="0"/>
                  <a:t>Rysková (nitková) tachymetrie.</a:t>
                </a:r>
                <a:endParaRPr lang="cs-CZ" sz="2000" dirty="0"/>
              </a:p>
              <a:p>
                <a:endParaRPr lang="cs-CZ" sz="1050" b="1" dirty="0"/>
              </a:p>
              <a:p>
                <a:pPr marL="534988"/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𝒅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>
                        <a:latin typeface="Cambria Math"/>
                      </a:rPr>
                      <m:t>𝒌</m:t>
                    </m:r>
                    <m:r>
                      <a:rPr lang="cs-CZ" sz="2000" b="1" i="1">
                        <a:latin typeface="Cambria Math"/>
                      </a:rPr>
                      <m:t>∙</m:t>
                    </m:r>
                    <m:r>
                      <a:rPr lang="cs-CZ" sz="2000" b="1" i="1">
                        <a:latin typeface="Cambria Math"/>
                      </a:rPr>
                      <m:t>𝒍</m:t>
                    </m:r>
                    <m:r>
                      <a:rPr lang="cs-CZ" sz="2000" b="1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𝒔𝒊𝒏</m:t>
                            </m:r>
                            <m:d>
                              <m:dPr>
                                <m:ctrlPr>
                                  <a:rPr lang="cs-CZ" sz="2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sz="2000" b="1" i="1">
                                    <a:latin typeface="Cambria Math"/>
                                  </a:rPr>
                                  <m:t>𝜻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sz="2000" b="1" i="1" dirty="0" smtClean="0">
                    <a:latin typeface="Cambria Math"/>
                  </a:rPr>
                  <a:t> </a:t>
                </a:r>
              </a:p>
              <a:p>
                <a:pPr marL="534988"/>
                <a:endParaRPr lang="cs-CZ" sz="1050" dirty="0" smtClean="0">
                  <a:latin typeface="Cambria Math"/>
                </a:endParaRPr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/>
                        </a:rPr>
                        <m:t>𝒉</m:t>
                      </m:r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r>
                        <a:rPr lang="cs-CZ" sz="2000" b="1" i="1">
                          <a:latin typeface="Cambria Math"/>
                        </a:rPr>
                        <m:t>𝒌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r>
                        <a:rPr lang="cs-CZ" sz="2000" b="1" i="1">
                          <a:latin typeface="Cambria Math"/>
                        </a:rPr>
                        <m:t>𝒍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r>
                        <a:rPr lang="cs-CZ" sz="2000" b="1" i="1"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1">
                              <a:latin typeface="Cambria Math"/>
                            </a:rPr>
                            <m:t>𝜻</m:t>
                          </m:r>
                        </m:e>
                      </m:d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</a:rPr>
                        <m:t>𝒄𝒐</m:t>
                      </m:r>
                      <m:r>
                        <a:rPr lang="cs-CZ" sz="2000" b="1" i="1">
                          <a:latin typeface="Cambria Math"/>
                        </a:rPr>
                        <m:t>𝒔</m:t>
                      </m:r>
                      <m:d>
                        <m:d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000" b="1" i="1">
                              <a:latin typeface="Cambria Math"/>
                            </a:rPr>
                            <m:t>𝜻</m:t>
                          </m:r>
                        </m:e>
                      </m:d>
                    </m:oMath>
                  </m:oMathPara>
                </a14:m>
                <a:endParaRPr lang="cs-CZ" sz="2000" b="1" i="1" dirty="0" smtClean="0">
                  <a:latin typeface="Cambria Math"/>
                </a:endParaRPr>
              </a:p>
              <a:p>
                <a:pPr marL="534988"/>
                <a:endParaRPr lang="cs-CZ" sz="2000" b="1" i="1" dirty="0" smtClean="0">
                  <a:latin typeface="Cambria Math"/>
                </a:endParaRPr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</a:rPr>
                        <m:t>𝒅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r>
                        <a:rPr lang="cs-CZ" sz="2000" b="1" i="1" smtClean="0"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cs-CZ" sz="20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/>
                                  <a:ea typeface="Cambria Math"/>
                                </a:rPr>
                                <m:t>𝑺𝑶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000" b="1" i="1" smtClean="0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</m:d>
                    </m:oMath>
                  </m:oMathPara>
                </a14:m>
                <a:endParaRPr lang="cs-CZ" sz="2000" b="1" dirty="0" smtClean="0"/>
              </a:p>
              <a:p>
                <a:pPr marL="534988"/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>
                          <a:latin typeface="Cambria Math"/>
                        </a:rPr>
                        <m:t>𝒅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r>
                        <a:rPr lang="cs-CZ" sz="2000" b="1" i="1"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cs-CZ" sz="2000" b="1" i="1">
                                  <a:latin typeface="Cambria Math"/>
                                  <a:ea typeface="Cambria Math"/>
                                </a:rPr>
                                <m:t>𝑺𝑶</m:t>
                              </m:r>
                            </m:sub>
                          </m:sSub>
                          <m:r>
                            <a:rPr lang="cs-CZ" sz="20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000" b="1" i="1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</m:d>
                    </m:oMath>
                  </m:oMathPara>
                </a14:m>
                <a:endParaRPr lang="cs-CZ" sz="2000" b="1" dirty="0" smtClean="0"/>
              </a:p>
              <a:p>
                <a:pPr marL="534988"/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</a:rPr>
                        <m:t>𝒉</m:t>
                      </m:r>
                      <m:r>
                        <a:rPr lang="cs-CZ" sz="20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cs-CZ" sz="2000" b="1" dirty="0" smtClean="0"/>
              </a:p>
              <a:p>
                <a:endParaRPr lang="cs-CZ" sz="2000" b="1" dirty="0" smtClean="0"/>
              </a:p>
              <a:p>
                <a:r>
                  <a:rPr lang="cs-CZ" sz="2000" dirty="0" smtClean="0"/>
                  <a:t>Další metody (</a:t>
                </a:r>
                <a:r>
                  <a:rPr lang="cs-CZ" sz="2000" dirty="0" err="1" smtClean="0"/>
                  <a:t>dvojobrazový</a:t>
                </a:r>
                <a:r>
                  <a:rPr lang="cs-CZ" sz="2000" dirty="0" smtClean="0"/>
                  <a:t> dálkoměr, </a:t>
                </a:r>
                <a:r>
                  <a:rPr lang="cs-CZ" sz="2000" dirty="0" err="1" smtClean="0"/>
                  <a:t>autoredukční</a:t>
                </a:r>
                <a:r>
                  <a:rPr lang="cs-CZ" sz="2000" dirty="0" smtClean="0"/>
                  <a:t>, atd.) určují nepřímo vodorovnou délku.</a:t>
                </a:r>
              </a:p>
              <a:p>
                <a:endParaRPr lang="cs-CZ" sz="2000" dirty="0"/>
              </a:p>
              <a:p>
                <a:r>
                  <a:rPr lang="cs-CZ" sz="2000" dirty="0" smtClean="0"/>
                  <a:t>Historické metody jsou uváděny pouze pro celkový kontext, jejich přesnost a zejména rychlost a pracnost jsou v současné době až na výjimky diskvalifikující.</a:t>
                </a:r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" y="765175"/>
                <a:ext cx="7992239" cy="5860450"/>
              </a:xfrm>
              <a:prstGeom prst="rect">
                <a:avLst/>
              </a:prstGeom>
              <a:blipFill rotWithShape="1">
                <a:blip r:embed="rId3"/>
                <a:stretch>
                  <a:fillRect l="-1144" t="-832" b="-9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"/>
              <p:cNvSpPr txBox="1"/>
              <p:nvPr/>
            </p:nvSpPr>
            <p:spPr>
              <a:xfrm>
                <a:off x="684217" y="765175"/>
                <a:ext cx="7992239" cy="257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Rovnice </a:t>
                </a:r>
                <a:r>
                  <a:rPr lang="cs-CZ" sz="2400" b="1" dirty="0"/>
                  <a:t>prostorové polární metody pro </a:t>
                </a:r>
                <a:r>
                  <a:rPr lang="cs-CZ" sz="2400" b="1" dirty="0" smtClean="0"/>
                  <a:t>TS:</a:t>
                </a:r>
                <a:r>
                  <a:rPr lang="cs-CZ" sz="2400" dirty="0" smtClean="0"/>
                  <a:t> </a:t>
                </a:r>
              </a:p>
              <a:p>
                <a:endParaRPr lang="cs-CZ" sz="2000" dirty="0"/>
              </a:p>
              <a:p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</a:rPr>
                        <m:t>𝒔</m:t>
                      </m:r>
                      <m:r>
                        <a:rPr lang="cs-CZ" sz="2000" b="1" i="1">
                          <a:latin typeface="Cambria Math"/>
                        </a:rPr>
                        <m:t>𝒅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1" i="1">
                                  <a:latin typeface="Cambria Math"/>
                                </a:rPr>
                                <m:t>𝜻</m:t>
                              </m:r>
                            </m:e>
                          </m:d>
                        </m:e>
                      </m:func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cs-CZ" sz="2000" b="1" i="1">
                                      <a:latin typeface="Cambria Math"/>
                                    </a:rPr>
                                    <m:t>𝑺𝑶</m:t>
                                  </m:r>
                                </m:sub>
                              </m:sSub>
                              <m:r>
                                <a:rPr lang="cs-CZ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b="1" dirty="0" smtClean="0"/>
              </a:p>
              <a:p>
                <a:pPr marL="534988"/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</a:rPr>
                        <m:t>𝒔</m:t>
                      </m:r>
                      <m:r>
                        <a:rPr lang="cs-CZ" sz="2000" b="1" i="1">
                          <a:latin typeface="Cambria Math"/>
                        </a:rPr>
                        <m:t>𝒅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1" i="1">
                                  <a:latin typeface="Cambria Math"/>
                                </a:rPr>
                                <m:t>𝜻</m:t>
                              </m:r>
                            </m:e>
                          </m:d>
                        </m:e>
                      </m:func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 i="1"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latin typeface="Cambria Math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cs-CZ" sz="2000" b="1" i="1">
                                      <a:latin typeface="Cambria Math"/>
                                    </a:rPr>
                                    <m:t>𝑺𝑶</m:t>
                                  </m:r>
                                </m:sub>
                              </m:sSub>
                              <m:r>
                                <a:rPr lang="cs-CZ" sz="2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000" b="1" dirty="0" smtClean="0"/>
              </a:p>
              <a:p>
                <a:pPr marL="534988"/>
                <a:endParaRPr lang="cs-CZ" sz="1050" b="1" dirty="0"/>
              </a:p>
              <a:p>
                <a:pPr marL="5349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r>
                        <a:rPr lang="cs-CZ" sz="2000" b="1" i="1" smtClean="0">
                          <a:latin typeface="Cambria Math"/>
                        </a:rPr>
                        <m:t>𝒔</m:t>
                      </m:r>
                      <m:r>
                        <a:rPr lang="cs-CZ" sz="2000" b="1" i="1">
                          <a:latin typeface="Cambria Math"/>
                        </a:rPr>
                        <m:t>𝒅</m:t>
                      </m:r>
                      <m:r>
                        <a:rPr lang="cs-CZ" sz="2000" b="1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0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1" i="1">
                                  <a:latin typeface="Cambria Math"/>
                                </a:rPr>
                                <m:t>𝜻</m:t>
                              </m:r>
                            </m:e>
                          </m:d>
                        </m:e>
                      </m:func>
                      <m:r>
                        <a:rPr lang="cs-CZ" sz="20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cs-CZ" sz="2000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cs-CZ" sz="2000" b="1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sz="20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𝑹</m:t>
                              </m:r>
                            </m:den>
                          </m:f>
                          <m:r>
                            <a:rPr lang="cs-CZ" sz="2000" b="1" i="1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000" b="1" i="1">
                                  <a:latin typeface="Cambria Math"/>
                                </a:rPr>
                                <m:t>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000" b="1" dirty="0" smtClean="0"/>
              </a:p>
            </p:txBody>
          </p:sp>
        </mc:Choice>
        <mc:Fallback xmlns=""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" y="765175"/>
                <a:ext cx="7992239" cy="2572820"/>
              </a:xfrm>
              <a:prstGeom prst="rect">
                <a:avLst/>
              </a:prstGeom>
              <a:blipFill rotWithShape="1">
                <a:blip r:embed="rId3"/>
                <a:stretch>
                  <a:fillRect l="-1144" t="-18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_data_Pedagogo\__bc_mgr\GD3\prednasky_2011\TUVR_h\obrs_9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23555" r="29372" b="13275"/>
          <a:stretch/>
        </p:blipFill>
        <p:spPr bwMode="auto">
          <a:xfrm>
            <a:off x="1500529" y="3337995"/>
            <a:ext cx="6359614" cy="35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Postup práce:</a:t>
            </a:r>
            <a:r>
              <a:rPr lang="cs-CZ" sz="2400" dirty="0" smtClean="0"/>
              <a:t> </a:t>
            </a:r>
          </a:p>
          <a:p>
            <a:endParaRPr lang="cs-CZ" sz="16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Rekognoskace terénu</a:t>
            </a:r>
          </a:p>
          <a:p>
            <a:pPr marL="457200" indent="-457200">
              <a:buAutoNum type="arabicPeriod"/>
            </a:pPr>
            <a:endParaRPr lang="cs-CZ" sz="20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Tvorba sítě stanovisek</a:t>
            </a:r>
          </a:p>
          <a:p>
            <a:pPr marL="457200" indent="-457200">
              <a:buAutoNum type="arabicPeriod"/>
            </a:pPr>
            <a:endParaRPr lang="cs-CZ" sz="16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Postup měření na stanovisku</a:t>
            </a:r>
          </a:p>
          <a:p>
            <a:pPr marL="457200" indent="-457200">
              <a:buAutoNum type="arabicPeriod"/>
            </a:pPr>
            <a:endParaRPr lang="cs-CZ" sz="16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Volba podrobných bodů</a:t>
            </a:r>
          </a:p>
          <a:p>
            <a:pPr marL="457200" indent="-457200">
              <a:buAutoNum type="arabicPeriod"/>
            </a:pPr>
            <a:endParaRPr lang="cs-CZ" sz="16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Měřický náčrt</a:t>
            </a:r>
          </a:p>
          <a:p>
            <a:pPr marL="457200" indent="-457200">
              <a:buAutoNum type="arabicPeriod"/>
            </a:pPr>
            <a:endParaRPr lang="cs-CZ" sz="16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Tvorba tachymetrického plánu</a:t>
            </a:r>
          </a:p>
          <a:p>
            <a:pPr marL="914400" lvl="1" indent="-457200">
              <a:buAutoNum type="arabicPeriod"/>
            </a:pPr>
            <a:endParaRPr lang="cs-CZ" sz="16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Kontrola  kvality</a:t>
            </a:r>
          </a:p>
        </p:txBody>
      </p:sp>
    </p:spTree>
    <p:extLst>
      <p:ext uri="{BB962C8B-B14F-4D97-AF65-F5344CB8AC3E}">
        <p14:creationId xmlns:p14="http://schemas.microsoft.com/office/powerpoint/2010/main" val="268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Tvorba sítě </a:t>
            </a:r>
            <a:r>
              <a:rPr lang="cs-CZ" sz="2400" b="1" dirty="0" smtClean="0"/>
              <a:t>stanovisek</a:t>
            </a:r>
          </a:p>
          <a:p>
            <a:pPr algn="just"/>
            <a:r>
              <a:rPr lang="cs-CZ" dirty="0" smtClean="0"/>
              <a:t>Zpravidla se buduje před měřením, na základě rekognoskace, výjimečně (tj. v praxi často) se buduje přímo při měření. Nevýhodou je nižší možnost kontroly a v současné době, kdy jsou TS schopny pracovat přímo v souřadnicích, další práce navíc (vyrovnání sítě a přepočet všech souřadnic podrobných bodů). Metody:</a:t>
            </a:r>
          </a:p>
          <a:p>
            <a:endParaRPr lang="cs-CZ" sz="1400" dirty="0" smtClean="0"/>
          </a:p>
          <a:p>
            <a:pPr marL="914400" lvl="1" indent="-457200">
              <a:buAutoNum type="arabicPeriod"/>
            </a:pPr>
            <a:r>
              <a:rPr lang="cs-CZ" dirty="0" smtClean="0"/>
              <a:t>Polygon.</a:t>
            </a:r>
          </a:p>
          <a:p>
            <a:pPr marL="914400" lvl="1" indent="-457200">
              <a:buAutoNum type="arabicPeriod"/>
            </a:pPr>
            <a:r>
              <a:rPr lang="cs-CZ" dirty="0" smtClean="0"/>
              <a:t>Síť (volná stanoviska; GPS).</a:t>
            </a:r>
          </a:p>
          <a:p>
            <a:pPr marL="914400" lvl="1" indent="-457200">
              <a:buAutoNum type="arabicPeriod"/>
            </a:pPr>
            <a:r>
              <a:rPr lang="cs-CZ" dirty="0"/>
              <a:t>Bloková </a:t>
            </a:r>
            <a:r>
              <a:rPr lang="cs-CZ" dirty="0" smtClean="0"/>
              <a:t>tachymetrie.</a:t>
            </a:r>
          </a:p>
          <a:p>
            <a:pPr marL="914400" lvl="1" indent="-457200">
              <a:buAutoNum type="arabicPeriod"/>
            </a:pPr>
            <a:endParaRPr lang="cs-CZ" sz="1600" dirty="0" smtClean="0"/>
          </a:p>
          <a:p>
            <a:r>
              <a:rPr lang="cs-CZ" sz="2400" b="1" dirty="0" smtClean="0"/>
              <a:t>Postup měření na stanovisku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Centrace a horizontace přístroje, 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Určení výšky přístroje, nastavení teploty a tlaku do TS,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Orientace (počáteční, koncová – kontrolní, při velkém počtu bodů i průběžně), pokud lze, kontrola na jiný bod (další bod polygonu),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Kontrola souladu číslování bodů v zápisníku a v náčrtu po 5ti bodech,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Systematický postup měření, náčrt = plánování postupu měření, nejzodpovědnější funkce v měřické četě, figurant je jen </a:t>
            </a:r>
            <a:r>
              <a:rPr lang="cs-CZ" sz="2000" dirty="0" err="1" smtClean="0"/>
              <a:t>držeč</a:t>
            </a:r>
            <a:r>
              <a:rPr lang="cs-CZ" sz="2000" dirty="0"/>
              <a:t> </a:t>
            </a:r>
            <a:r>
              <a:rPr lang="cs-CZ" sz="2000" dirty="0" smtClean="0"/>
              <a:t>cíle, nevybírá body.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Obvykle se měří v jedné poloze (orientace ve dvou).</a:t>
            </a:r>
          </a:p>
        </p:txBody>
      </p:sp>
    </p:spTree>
    <p:extLst>
      <p:ext uri="{BB962C8B-B14F-4D97-AF65-F5344CB8AC3E}">
        <p14:creationId xmlns:p14="http://schemas.microsoft.com/office/powerpoint/2010/main" val="23931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Volba podrobných bodů</a:t>
            </a:r>
          </a:p>
          <a:p>
            <a:pPr algn="just"/>
            <a:r>
              <a:rPr lang="cs-CZ" sz="2000" dirty="0" smtClean="0"/>
              <a:t>Podrobné body se volí tak, aby vystihovaly průběh terénu a zároveň zahrnovaly všechny body polohopisu. Pro výškopis to značí vždy měřit body na hranách a zlomech, body nejnižší a nejvyšší. Zpravidla se při měření postupuje v profilech, tyto se volí ve směru největšího spádu (nejvhodnější pro interpolaci vrstevnic) ve vhodné rozestupu; nebo ve směru vrstevnice (nejméně namáhavé). Význačné body terénu se zaměřují vždy, v terénu, kde jich není dostatek se doplňují pravidelnou sítí tak, aby vzdálenost bodů byla v cílovém měřítku zobrazení max. 25 mm. Charakteristické křivky terénu: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b="1" dirty="0" smtClean="0"/>
              <a:t>Hřbetnice</a:t>
            </a:r>
            <a:r>
              <a:rPr lang="cs-CZ" sz="2000" dirty="0" smtClean="0"/>
              <a:t> (</a:t>
            </a:r>
            <a:r>
              <a:rPr lang="cs-CZ" sz="2000" dirty="0"/>
              <a:t>čára styku dvou přilehlých svahů téhož hřbetu; spojuje relativně nejvyšší body terénního </a:t>
            </a:r>
            <a:r>
              <a:rPr lang="cs-CZ" sz="2000" dirty="0" smtClean="0"/>
              <a:t>tvaru a proto je rozvodnicí; </a:t>
            </a:r>
            <a:r>
              <a:rPr lang="cs-CZ" sz="2000" dirty="0"/>
              <a:t>má ze všech spádnic na ploše hřbetu nejmenší sklon</a:t>
            </a:r>
            <a:r>
              <a:rPr lang="cs-CZ" sz="2000" dirty="0" smtClean="0"/>
              <a:t>),</a:t>
            </a:r>
          </a:p>
          <a:p>
            <a:pPr marL="342900" indent="-342900" algn="just">
              <a:buFontTx/>
              <a:buChar char="-"/>
            </a:pPr>
            <a:r>
              <a:rPr lang="cs-CZ" sz="2000" b="1" dirty="0" smtClean="0"/>
              <a:t>Údolnice</a:t>
            </a:r>
            <a:r>
              <a:rPr lang="cs-CZ" sz="2000" dirty="0" smtClean="0"/>
              <a:t> (</a:t>
            </a:r>
            <a:r>
              <a:rPr lang="cs-CZ" sz="2000" dirty="0"/>
              <a:t>čára sledující místa největšího vhloubení údolního terénního tvaru; má ze všech spádnic tohoto terénního tvaru nejmenší sklon</a:t>
            </a:r>
            <a:r>
              <a:rPr lang="cs-CZ" sz="2000" dirty="0" smtClean="0"/>
              <a:t>),</a:t>
            </a:r>
          </a:p>
          <a:p>
            <a:pPr marL="342900" indent="-342900" algn="just">
              <a:buFontTx/>
              <a:buChar char="-"/>
            </a:pPr>
            <a:r>
              <a:rPr lang="cs-CZ" sz="2000" b="1" dirty="0" smtClean="0"/>
              <a:t>Úpatnice</a:t>
            </a:r>
            <a:r>
              <a:rPr lang="cs-CZ" sz="2000" dirty="0" smtClean="0"/>
              <a:t> (</a:t>
            </a:r>
            <a:r>
              <a:rPr lang="cs-CZ" sz="2000" dirty="0"/>
              <a:t>čára styku dvou různě skloněných dílčích ploch na rozhraní úbočí a údolí, svírajících spolu zpravidla tupý úhel</a:t>
            </a:r>
            <a:r>
              <a:rPr lang="cs-CZ" sz="2000" dirty="0" smtClean="0"/>
              <a:t>),</a:t>
            </a:r>
          </a:p>
          <a:p>
            <a:pPr marL="342900" indent="-342900" algn="just">
              <a:buFontTx/>
              <a:buChar char="-"/>
            </a:pPr>
            <a:r>
              <a:rPr lang="cs-CZ" sz="2000" b="1" dirty="0"/>
              <a:t>Spádnice</a:t>
            </a:r>
            <a:r>
              <a:rPr lang="cs-CZ" sz="2000" dirty="0"/>
              <a:t> (myšlená čára probíhající ve směru největšího sklonu plochy, kolmo k </a:t>
            </a:r>
            <a:r>
              <a:rPr lang="cs-CZ" sz="2000" dirty="0" smtClean="0"/>
              <a:t>vrstevnicím).</a:t>
            </a:r>
          </a:p>
        </p:txBody>
      </p:sp>
    </p:spTree>
    <p:extLst>
      <p:ext uri="{BB962C8B-B14F-4D97-AF65-F5344CB8AC3E}">
        <p14:creationId xmlns:p14="http://schemas.microsoft.com/office/powerpoint/2010/main" val="12027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3" y="1340768"/>
            <a:ext cx="768170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4217" y="765977"/>
            <a:ext cx="2467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Volba podrobných bodů</a:t>
            </a:r>
          </a:p>
        </p:txBody>
      </p:sp>
    </p:spTree>
    <p:extLst>
      <p:ext uri="{BB962C8B-B14F-4D97-AF65-F5344CB8AC3E}">
        <p14:creationId xmlns:p14="http://schemas.microsoft.com/office/powerpoint/2010/main" val="21484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9" y="836711"/>
            <a:ext cx="6401109" cy="204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b="5227"/>
          <a:stretch/>
        </p:blipFill>
        <p:spPr bwMode="auto">
          <a:xfrm>
            <a:off x="504992" y="2924944"/>
            <a:ext cx="6827837" cy="37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Výškopis:</a:t>
            </a:r>
            <a:r>
              <a:rPr lang="cs-CZ" sz="2000" dirty="0" smtClean="0"/>
              <a:t> </a:t>
            </a:r>
          </a:p>
          <a:p>
            <a:pPr algn="just"/>
            <a:r>
              <a:rPr lang="cs-CZ" sz="2000" dirty="0" smtClean="0"/>
              <a:t>Vytváření obrazu světa měřením a zobrazováním do mapy (v jakékoli formě) předpokládá měření polohy a výšky (polohopis a výškopis). Měřením polohopisu se zabývají předchozí předměty GD.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V GD3 doposud uváděné metody obvykle slouží k budování výškových sítí s vysokou přesností nebo pro přesné práce inženýrské geodézie (sledování posunů a přetvoření apod.). Běžné např. mapovací práce však nevyžadují tak vysokou přesnost a tedy nestojí za vynaložení takového množství času (a peněz), zde se využívají jiné – méně přesné, a zejména rychlejší metody.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Při podrobném měření výškopisu se využívají mnohé metody, které umožnují automatizované určování velkého množství bodů s velkou rychlostí, jako jsou letecká fotogrammetrie a laserové skenování, kterým geodetická pozemní měření z hlediska rychlosti a ceny nemohou konkurovat. Geodetické pozemní metody se tedy využívají jako metody doplňkové (doměření) a nebo v případech, kdy je třeba vyšší přesnost nebo nelze měřené body identifikovat ze vzduchu. </a:t>
            </a:r>
          </a:p>
        </p:txBody>
      </p:sp>
    </p:spTree>
    <p:extLst>
      <p:ext uri="{BB962C8B-B14F-4D97-AF65-F5344CB8AC3E}">
        <p14:creationId xmlns:p14="http://schemas.microsoft.com/office/powerpoint/2010/main" val="14082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Měřický náčrt</a:t>
            </a:r>
          </a:p>
          <a:p>
            <a:pPr algn="just"/>
            <a:r>
              <a:rPr lang="cs-CZ" sz="2000" dirty="0" smtClean="0"/>
              <a:t>Vede se průběžně, zaznamenávají se poloha, číslo  a význam bodu (u polohopisných bodů). Na rozdíl od starších dob, kdy se měření nezpracovávalo digitálně (číselně), ale pouze graficky, není třeba náčrt v poli rýsovat, postačí pečlivá přehledná kresba.</a:t>
            </a:r>
          </a:p>
          <a:p>
            <a:pPr algn="just"/>
            <a:r>
              <a:rPr lang="cs-CZ" sz="2000" dirty="0" smtClean="0"/>
              <a:t>Před tvorbou náčrtu je třeba zhodnotit terén, nakreslit situaci a naplánovat postup měření tak, aby se při samotném měření chaoticky nepřecházelo (úspora času a energie). Do náčrtu je třeba zaznamenat VŠE, měření může zpracovávat někdo jiný, může být zpracováno později.</a:t>
            </a:r>
          </a:p>
          <a:p>
            <a:pPr algn="just"/>
            <a:r>
              <a:rPr lang="cs-CZ" sz="2000" dirty="0" smtClean="0"/>
              <a:t>Měřený prostor se generalizuje – zjednodušuje, nevýznamné a malé prvky se neměří (grafická přesnost mapy se uvádí 0,2 mm; tj. v měřítku 1:1000  0,2 m).</a:t>
            </a:r>
          </a:p>
          <a:p>
            <a:pPr algn="just"/>
            <a:endParaRPr lang="cs-CZ" sz="1200" dirty="0" smtClean="0"/>
          </a:p>
          <a:p>
            <a:pPr algn="just"/>
            <a:r>
              <a:rPr lang="cs-CZ" sz="2000" dirty="0" smtClean="0"/>
              <a:t>Zaznamenávají se:</a:t>
            </a:r>
          </a:p>
          <a:p>
            <a:pPr algn="just"/>
            <a:endParaRPr lang="cs-CZ" sz="1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Body polohopisu a kresba polohopisu včetně značek,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Body výškopisu,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Průběh terénních čar,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/>
              <a:t>Druhy pozemků.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871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Měřický náčrt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97761"/>
            <a:ext cx="8409759" cy="42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4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Tvorba tachymetrického plánu</a:t>
            </a:r>
          </a:p>
          <a:p>
            <a:pPr marL="914400" lvl="1" indent="-457200">
              <a:buAutoNum type="arabicPeriod"/>
            </a:pPr>
            <a:endParaRPr lang="cs-CZ" sz="2000" dirty="0" smtClean="0"/>
          </a:p>
          <a:p>
            <a:pPr marL="914400" lvl="1" indent="-457200">
              <a:buAutoNum type="arabicPeriod"/>
            </a:pPr>
            <a:endParaRPr lang="cs-CZ" sz="2000" dirty="0"/>
          </a:p>
          <a:p>
            <a:pPr marL="914400" lvl="1" indent="-457200">
              <a:buAutoNum type="arabicPeriod"/>
            </a:pPr>
            <a:r>
              <a:rPr lang="cs-CZ" sz="2000" dirty="0" smtClean="0"/>
              <a:t>Polohopis</a:t>
            </a:r>
          </a:p>
          <a:p>
            <a:pPr marL="914400" lvl="1" indent="-457200">
              <a:buAutoNum type="arabicPeriod"/>
            </a:pPr>
            <a:r>
              <a:rPr lang="cs-CZ" sz="2000" dirty="0" smtClean="0"/>
              <a:t>Výškopis </a:t>
            </a:r>
          </a:p>
          <a:p>
            <a:pPr marL="914400" lvl="1" indent="-457200">
              <a:buAutoNum type="arabicPeriod"/>
            </a:pPr>
            <a:endParaRPr lang="cs-CZ" sz="2000" dirty="0"/>
          </a:p>
          <a:p>
            <a:pPr marL="0" lvl="1"/>
            <a:endParaRPr lang="cs-CZ" sz="2000" dirty="0" smtClean="0"/>
          </a:p>
          <a:p>
            <a:pPr marL="0" lvl="1"/>
            <a:endParaRPr lang="cs-CZ" sz="2000" dirty="0"/>
          </a:p>
          <a:p>
            <a:pPr marL="0" lvl="1"/>
            <a:endParaRPr lang="cs-CZ" sz="2000" dirty="0" smtClean="0"/>
          </a:p>
          <a:p>
            <a:pPr marL="0" lvl="1"/>
            <a:endParaRPr lang="cs-CZ" sz="2000" dirty="0"/>
          </a:p>
          <a:p>
            <a:pPr marL="0" lvl="1"/>
            <a:r>
              <a:rPr lang="cs-CZ" sz="2000" dirty="0" smtClean="0"/>
              <a:t>Výpočet zápisníku.</a:t>
            </a:r>
          </a:p>
          <a:p>
            <a:pPr marL="0" lvl="1"/>
            <a:r>
              <a:rPr lang="cs-CZ" sz="2000" dirty="0" smtClean="0"/>
              <a:t>Zobrazení souřadnicové sítě.</a:t>
            </a:r>
          </a:p>
          <a:p>
            <a:pPr marL="0" lvl="1"/>
            <a:r>
              <a:rPr lang="cs-CZ" sz="2000" dirty="0" smtClean="0"/>
              <a:t>Zobrazení stanovisek.</a:t>
            </a:r>
          </a:p>
          <a:p>
            <a:pPr marL="0" lvl="1"/>
            <a:r>
              <a:rPr lang="cs-CZ" sz="2000" dirty="0" smtClean="0"/>
              <a:t>Zobrazení podrobných bodů. </a:t>
            </a:r>
          </a:p>
          <a:p>
            <a:pPr marL="0" lvl="1"/>
            <a:r>
              <a:rPr lang="cs-CZ" sz="2000" dirty="0" smtClean="0"/>
              <a:t>Vyznačení výšek podrobných bodů.</a:t>
            </a:r>
          </a:p>
          <a:p>
            <a:pPr marL="0" lvl="1"/>
            <a:r>
              <a:rPr lang="cs-CZ" sz="2000" dirty="0" smtClean="0"/>
              <a:t>Vykreslení polohopisu.</a:t>
            </a:r>
          </a:p>
          <a:p>
            <a:pPr marL="0" lvl="1"/>
            <a:r>
              <a:rPr lang="cs-CZ" sz="2000" dirty="0" smtClean="0"/>
              <a:t>Konstrukce a číslování vrstevnic.</a:t>
            </a:r>
          </a:p>
          <a:p>
            <a:pPr marL="0" lvl="1"/>
            <a:r>
              <a:rPr lang="cs-CZ" sz="2000" dirty="0" smtClean="0"/>
              <a:t>Mapové značky a popis.</a:t>
            </a:r>
          </a:p>
          <a:p>
            <a:pPr marL="0" lvl="1"/>
            <a:r>
              <a:rPr lang="cs-CZ" sz="2000" dirty="0" smtClean="0"/>
              <a:t>Výtah výkresu.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5019" r="1226" b="4808"/>
          <a:stretch/>
        </p:blipFill>
        <p:spPr bwMode="auto">
          <a:xfrm>
            <a:off x="2892963" y="1268760"/>
            <a:ext cx="5810596" cy="284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Tvorba tachymetrického plánu</a:t>
            </a:r>
          </a:p>
          <a:p>
            <a:pPr marL="914400" lvl="1" indent="-457200">
              <a:buAutoNum type="arabicPeriod"/>
            </a:pPr>
            <a:endParaRPr lang="cs-CZ" sz="2000" dirty="0" smtClean="0"/>
          </a:p>
          <a:p>
            <a:pPr marL="0" lvl="1"/>
            <a:r>
              <a:rPr lang="cs-CZ" sz="2000" dirty="0" smtClean="0"/>
              <a:t>Mapové značky a popis.</a:t>
            </a:r>
          </a:p>
          <a:p>
            <a:pPr marL="0" lvl="1"/>
            <a:r>
              <a:rPr lang="cs-CZ" sz="2000" dirty="0" smtClean="0"/>
              <a:t>(příklad, neplatné; různé pro různé </a:t>
            </a:r>
          </a:p>
          <a:p>
            <a:pPr marL="0" lvl="1"/>
            <a:r>
              <a:rPr lang="cs-CZ" sz="2000" dirty="0" smtClean="0"/>
              <a:t>účely).</a:t>
            </a:r>
            <a:endParaRPr lang="cs-CZ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71738"/>
            <a:ext cx="4355976" cy="61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6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Tvorba tachymetrického plánu</a:t>
            </a:r>
          </a:p>
          <a:p>
            <a:pPr marL="914400" lvl="1" indent="-457200">
              <a:buAutoNum type="arabicPeriod"/>
            </a:pPr>
            <a:endParaRPr lang="cs-CZ" sz="2000" dirty="0" smtClean="0"/>
          </a:p>
          <a:p>
            <a:pPr marL="0" lvl="1"/>
            <a:r>
              <a:rPr lang="cs-CZ" sz="2000" dirty="0" smtClean="0"/>
              <a:t>Výtah výkresu.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4571" b="4896"/>
          <a:stretch/>
        </p:blipFill>
        <p:spPr bwMode="auto">
          <a:xfrm>
            <a:off x="764771" y="1995055"/>
            <a:ext cx="7787092" cy="300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2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2000" dirty="0" smtClean="0"/>
          </a:p>
          <a:p>
            <a:r>
              <a:rPr lang="cs-CZ" sz="2400" b="1" dirty="0" smtClean="0"/>
              <a:t>Kontrola  kvality</a:t>
            </a:r>
          </a:p>
          <a:p>
            <a:pPr marL="914400" lvl="1" indent="-457200">
              <a:buAutoNum type="arabicPeriod"/>
            </a:pPr>
            <a:r>
              <a:rPr lang="cs-CZ" sz="2000" dirty="0" smtClean="0"/>
              <a:t>Bodová zkouška</a:t>
            </a:r>
          </a:p>
          <a:p>
            <a:pPr marL="914400" lvl="1" indent="-457200">
              <a:buAutoNum type="arabicPeriod"/>
            </a:pPr>
            <a:r>
              <a:rPr lang="cs-CZ" sz="2000" dirty="0" smtClean="0"/>
              <a:t>Profilová </a:t>
            </a:r>
            <a:r>
              <a:rPr lang="cs-CZ" sz="2000" dirty="0"/>
              <a:t>zkouška</a:t>
            </a:r>
            <a:endParaRPr lang="cs-CZ" sz="2000" dirty="0" smtClean="0"/>
          </a:p>
          <a:p>
            <a:pPr marL="914400" lvl="1" indent="-457200">
              <a:buAutoNum type="arabicPeriod"/>
            </a:pPr>
            <a:r>
              <a:rPr lang="cs-CZ" sz="2000" dirty="0" smtClean="0"/>
              <a:t>Plošná zkouška</a:t>
            </a:r>
          </a:p>
        </p:txBody>
      </p:sp>
    </p:spTree>
    <p:extLst>
      <p:ext uri="{BB962C8B-B14F-4D97-AF65-F5344CB8AC3E}">
        <p14:creationId xmlns:p14="http://schemas.microsoft.com/office/powerpoint/2010/main" val="42568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Podrobné měření výškopisu - tachymetrie.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TextBox 3"/>
          <p:cNvSpPr txBox="1"/>
          <p:nvPr/>
        </p:nvSpPr>
        <p:spPr>
          <a:xfrm>
            <a:off x="684217" y="765175"/>
            <a:ext cx="7992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Možnosti </a:t>
            </a:r>
            <a:r>
              <a:rPr lang="cs-CZ" sz="2400" b="1" dirty="0"/>
              <a:t>současných polních výpočetně – měřických systémů</a:t>
            </a:r>
          </a:p>
          <a:p>
            <a:r>
              <a:rPr lang="cs-CZ" sz="2400" dirty="0" smtClean="0"/>
              <a:t> 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Registrace,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průběžný výpočet (tzv. měření v souřadnicích), 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tvorba kresby přímo v terénu,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načítání podkladů z CAD systémů,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dokumentace bodu fotografiemi, textem či doplňkovou kresbou,</a:t>
            </a:r>
          </a:p>
          <a:p>
            <a:pPr marL="457200" indent="-457200">
              <a:buFontTx/>
              <a:buAutoNum type="arabicPeriod"/>
            </a:pPr>
            <a:r>
              <a:rPr lang="cs-CZ" sz="2000" dirty="0"/>
              <a:t>automatické </a:t>
            </a:r>
            <a:r>
              <a:rPr lang="cs-CZ" sz="2000" dirty="0" smtClean="0"/>
              <a:t>cílení (one-man systém; </a:t>
            </a:r>
            <a:r>
              <a:rPr lang="cs-CZ" sz="2000" dirty="0" err="1" smtClean="0"/>
              <a:t>robotic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42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 dirty="0" smtClean="0"/>
              <a:t>Konec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Podrobné měření výškopisné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Přímé měření </a:t>
            </a:r>
            <a:r>
              <a:rPr lang="cs-CZ" dirty="0" smtClean="0"/>
              <a:t>– mapy velkých měřítek (1 : 1 000 a více (1 : 500 atd.)), výjimečně až 1 : 5 000.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Letecká fotogrammetrie  - mapy středních měřítek (1 : 10 000 – 1 : 50 000 )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Kartografické odvození – mapy malých měřítek  (1 : 100 000 a dále)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Mapy malých měřítek většinou bez vrstevnic, výškopis vyjádřen hypsometrií.</a:t>
            </a:r>
          </a:p>
          <a:p>
            <a:endParaRPr lang="cs-CZ" dirty="0"/>
          </a:p>
          <a:p>
            <a:r>
              <a:rPr lang="cs-CZ" sz="2000" b="1" dirty="0" smtClean="0"/>
              <a:t>Terénní reliéf a jeho znázorňování</a:t>
            </a:r>
          </a:p>
          <a:p>
            <a:endParaRPr lang="cs-CZ" sz="1200" dirty="0"/>
          </a:p>
          <a:p>
            <a:pPr marL="285750" indent="-285750">
              <a:buFontTx/>
              <a:buChar char="-"/>
            </a:pPr>
            <a:r>
              <a:rPr lang="cs-CZ" dirty="0" smtClean="0"/>
              <a:t>generalizace,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Metody : 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Kopečková metoda (malý kopeček = malé hory, velký kopeček = velké hory) - historické, 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Topografické šrafy </a:t>
            </a:r>
            <a:r>
              <a:rPr lang="cs-CZ" dirty="0"/>
              <a:t>- historické</a:t>
            </a:r>
            <a:r>
              <a:rPr lang="cs-CZ" dirty="0" smtClean="0"/>
              <a:t>, 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Stínování,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Barevná hypsometrie,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Kóty (absolutní, relativní),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Vrstevnice,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Technické šrafy.</a:t>
            </a:r>
          </a:p>
          <a:p>
            <a:pPr marL="742950" lvl="1" indent="-285750">
              <a:buFontTx/>
              <a:buChar char="-"/>
            </a:pPr>
            <a:endParaRPr lang="cs-CZ" dirty="0" smtClean="0"/>
          </a:p>
          <a:p>
            <a:pPr marL="742950" lvl="1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Kopečková metoda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42228"/>
            <a:ext cx="3961808" cy="51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Různé metody šrafování (kreslířské, krajinné šrafy)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5" y="1719282"/>
            <a:ext cx="40862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03" y="2920179"/>
            <a:ext cx="4765097" cy="342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Různé metody šrafování (</a:t>
            </a:r>
            <a:r>
              <a:rPr lang="cs-CZ" dirty="0" err="1" smtClean="0"/>
              <a:t>Lehmannovy</a:t>
            </a:r>
            <a:r>
              <a:rPr lang="cs-CZ" dirty="0" smtClean="0"/>
              <a:t> šrafy)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8293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1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Stínování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1683836"/>
            <a:ext cx="4464496" cy="380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4" y="3693297"/>
            <a:ext cx="4537675" cy="299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Barevná hypsometrie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7909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 t="9664" r="4546" b="34090"/>
          <a:stretch/>
        </p:blipFill>
        <p:spPr bwMode="auto">
          <a:xfrm>
            <a:off x="5076056" y="3036868"/>
            <a:ext cx="3697242" cy="238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Tvorba výškopisných map.</a:t>
            </a:r>
            <a:endParaRPr lang="cs-CZ" sz="28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216" y="765175"/>
            <a:ext cx="777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Terénní reliéf a jeho znázorňování</a:t>
            </a:r>
          </a:p>
          <a:p>
            <a:endParaRPr lang="cs-CZ" dirty="0"/>
          </a:p>
          <a:p>
            <a:pPr marL="263525" lvl="1" indent="-263525">
              <a:buFontTx/>
              <a:buChar char="-"/>
            </a:pPr>
            <a:r>
              <a:rPr lang="cs-CZ" dirty="0" smtClean="0"/>
              <a:t>Technické šrafy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42228"/>
            <a:ext cx="3384376" cy="1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89" y="2708920"/>
            <a:ext cx="5572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4882</TotalTime>
  <Words>1627</Words>
  <Application>Microsoft Office PowerPoint</Application>
  <PresentationFormat>Předvádění na obrazovce (4:3)</PresentationFormat>
  <Paragraphs>272</Paragraphs>
  <Slides>27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stroner</dc:creator>
  <cp:lastModifiedBy>Martin Štroner</cp:lastModifiedBy>
  <cp:revision>804</cp:revision>
  <cp:lastPrinted>2011-11-08T16:04:46Z</cp:lastPrinted>
  <dcterms:created xsi:type="dcterms:W3CDTF">2007-03-07T08:58:30Z</dcterms:created>
  <dcterms:modified xsi:type="dcterms:W3CDTF">2012-09-22T13:16:16Z</dcterms:modified>
</cp:coreProperties>
</file>