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8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34" autoAdjust="0"/>
    <p:restoredTop sz="95356" autoAdjust="0"/>
  </p:normalViewPr>
  <p:slideViewPr>
    <p:cSldViewPr showGuides="1">
      <p:cViewPr>
        <p:scale>
          <a:sx n="100" d="100"/>
          <a:sy n="100" d="100"/>
        </p:scale>
        <p:origin x="-1140" y="-264"/>
      </p:cViewPr>
      <p:guideLst>
        <p:guide orient="horz" pos="164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4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19E36-5985-435A-8046-280E7C5E3AA8}" type="datetimeFigureOut">
              <a:rPr lang="cs-CZ" smtClean="0"/>
              <a:pPr/>
              <a:t>19.12.2008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5A45-E084-44E8-88B7-D0328C54DE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E061-94A2-4A65-8C92-DDCC6EB8BB17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4568-38CC-4347-BE1E-023E01BA13BE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F10A-90A7-424D-916B-6E7B4169B4DA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A8B-8426-40D7-818F-1FDF752FD511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347E-5BA3-4EFC-812F-71A977697A85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4170-7EB9-4BA3-93F3-3309835081D9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28AD-7921-4699-B2D2-42F6F7313623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5E22-EA5A-4373-81AB-FA8E4A0F53BB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41A-0555-4639-BCE4-4D6512261DD4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C18E-1DA3-4ABD-B8AF-5154C11DE6B4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D1E-4411-4ADD-9382-3E8AF566AC4D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E27-3606-4925-A660-F75846120AC2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30.png"/><Relationship Id="rId10" Type="http://schemas.openxmlformats.org/officeDocument/2006/relationships/image" Target="../media/image34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10. Kubická parabola jako přechodnice</a:t>
            </a: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tabLst>
                <a:tab pos="450850" algn="l"/>
              </a:tabLst>
            </a:pP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6213" indent="-176213">
              <a:buFontTx/>
              <a:buChar char="-"/>
            </a:pPr>
            <a:r>
              <a:rPr lang="cs-CZ" sz="2000" dirty="0" smtClean="0"/>
              <a:t>U ČD se používá jako </a:t>
            </a:r>
            <a:r>
              <a:rPr lang="cs-CZ" sz="2000" dirty="0" smtClean="0"/>
              <a:t>přechodnice</a:t>
            </a:r>
          </a:p>
          <a:p>
            <a:pPr marL="176213" indent="-176213">
              <a:buFontTx/>
              <a:buChar char="-"/>
            </a:pPr>
            <a:r>
              <a:rPr lang="cs-CZ" sz="2000" dirty="0" smtClean="0"/>
              <a:t>Odvození tvaru je spojeno s odvozením převýšení vnější kolejnice v oblouku</a:t>
            </a:r>
            <a:endParaRPr lang="cs-CZ" sz="2000" dirty="0" smtClean="0"/>
          </a:p>
          <a:p>
            <a:pPr marL="176213" indent="-176213">
              <a:buFontTx/>
              <a:buChar char="-"/>
            </a:pPr>
            <a:endParaRPr lang="cs-CZ" sz="2000" dirty="0" smtClean="0"/>
          </a:p>
          <a:p>
            <a:pPr marL="176213" indent="-176213">
              <a:buFontTx/>
              <a:buChar char="-"/>
            </a:pPr>
            <a:endParaRPr lang="cs-CZ" sz="2000" dirty="0" smtClean="0"/>
          </a:p>
          <a:p>
            <a:pPr marL="176213" indent="-176213"/>
            <a:endParaRPr lang="cs-CZ" sz="2000" dirty="0" smtClean="0"/>
          </a:p>
          <a:p>
            <a:pPr marL="176213" indent="-176213"/>
            <a:endParaRPr lang="cs-CZ" sz="2000" dirty="0" smtClean="0"/>
          </a:p>
          <a:p>
            <a:pPr marL="176213" indent="-176213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Odvození převýšení vnější kolejnice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 marL="176213" indent="-176213"/>
            <a:endParaRPr lang="cs-CZ" sz="2000" dirty="0" smtClean="0"/>
          </a:p>
          <a:p>
            <a:pPr marL="176213" indent="-176213">
              <a:buFontTx/>
              <a:buChar char="-"/>
            </a:pPr>
            <a:r>
              <a:rPr lang="cs-CZ" sz="2000" dirty="0" smtClean="0"/>
              <a:t>Převýšení se na základě návrhové rychlosti </a:t>
            </a:r>
          </a:p>
          <a:p>
            <a:pPr marL="176213" indent="-176213"/>
            <a:r>
              <a:rPr lang="cs-CZ" sz="2000" dirty="0" smtClean="0"/>
              <a:t>	</a:t>
            </a:r>
            <a:r>
              <a:rPr lang="cs-CZ" sz="2000" dirty="0" smtClean="0"/>
              <a:t>vozidla volí tak, aby se odstředivá síla a </a:t>
            </a:r>
          </a:p>
          <a:p>
            <a:pPr marL="176213" indent="-176213"/>
            <a:r>
              <a:rPr lang="cs-CZ" sz="2000" dirty="0" smtClean="0"/>
              <a:t>	</a:t>
            </a:r>
            <a:r>
              <a:rPr lang="cs-CZ" sz="2000" dirty="0" smtClean="0"/>
              <a:t>tíhová síla vzájemně rušily.</a:t>
            </a:r>
          </a:p>
          <a:p>
            <a:pPr marL="176213" indent="-176213"/>
            <a:endParaRPr lang="cs-CZ" sz="2000" dirty="0" smtClean="0"/>
          </a:p>
          <a:p>
            <a:pPr marL="176213" indent="-176213"/>
            <a:r>
              <a:rPr lang="cs-CZ" sz="2000" dirty="0" smtClean="0"/>
              <a:t>m … 	hmotnost vozidla</a:t>
            </a:r>
          </a:p>
          <a:p>
            <a:pPr marL="176213" indent="-176213"/>
            <a:r>
              <a:rPr lang="cs-CZ" sz="2000" dirty="0" smtClean="0"/>
              <a:t>g 	…	tíhové zrychlení</a:t>
            </a:r>
          </a:p>
          <a:p>
            <a:pPr marL="176213" indent="-176213"/>
            <a:r>
              <a:rPr lang="cs-CZ" sz="2000" dirty="0" smtClean="0"/>
              <a:t>O …	odstředivá síla</a:t>
            </a:r>
          </a:p>
          <a:p>
            <a:pPr marL="176213" indent="-176213"/>
            <a:r>
              <a:rPr lang="cs-CZ" sz="2000" dirty="0" smtClean="0">
                <a:latin typeface="Symbol" pitchFamily="18" charset="2"/>
              </a:rPr>
              <a:t>a</a:t>
            </a:r>
            <a:r>
              <a:rPr lang="cs-CZ" sz="2000" dirty="0" smtClean="0"/>
              <a:t> …	úhle příčného sklonu koleje</a:t>
            </a:r>
          </a:p>
          <a:p>
            <a:pPr marL="176213" indent="-176213"/>
            <a:r>
              <a:rPr lang="cs-CZ" sz="2000" dirty="0" smtClean="0"/>
              <a:t>e …	rozchod kolejí</a:t>
            </a:r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_10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857364"/>
            <a:ext cx="12319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643050"/>
            <a:ext cx="1219048" cy="83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2710872"/>
            <a:ext cx="3595146" cy="364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Kubická parabola jako přechodnice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 marL="176213" indent="-176213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_10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10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5499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428736"/>
            <a:ext cx="138589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Kubická parabola jako přechodnice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 marL="176213" indent="-176213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_10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11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4065" y="642918"/>
            <a:ext cx="31505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785794"/>
            <a:ext cx="5485715" cy="106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928802"/>
            <a:ext cx="5076191" cy="90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3214686"/>
            <a:ext cx="138589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3071810"/>
            <a:ext cx="5628572" cy="8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4143380"/>
            <a:ext cx="73723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14810" y="2357430"/>
            <a:ext cx="609524" cy="48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0826" y="6143644"/>
            <a:ext cx="990476" cy="49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14324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Konec 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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_10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12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Odvození převýšení vnější kolejnice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 marL="176213" indent="-176213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_10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2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210938"/>
            <a:ext cx="3429024" cy="347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785794"/>
            <a:ext cx="7239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643050"/>
            <a:ext cx="6171429" cy="392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Odvození převýšení vnější kolejnice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 marL="176213" indent="-176213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_10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3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60350"/>
            <a:ext cx="3643338" cy="369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928671"/>
            <a:ext cx="4114286" cy="13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2357430"/>
            <a:ext cx="3980953" cy="156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214818"/>
            <a:ext cx="7162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5000636"/>
            <a:ext cx="4123810" cy="142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Odvození převýšení vnější kolejnice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 marL="176213" indent="-176213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_10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4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857232"/>
            <a:ext cx="72199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714488"/>
            <a:ext cx="876191" cy="5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28596" y="2571744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Maximální převýšení je 150 mm.</a:t>
            </a:r>
          </a:p>
          <a:p>
            <a:r>
              <a:rPr lang="cs-CZ" dirty="0" smtClean="0"/>
              <a:t>Převýšení se stanovuje na základě předpokládané rychlosti vozidel vzhledem k opotřebení trati.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Kubická parabola jako přechodnice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 marL="176213" indent="-176213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_10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5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000108"/>
            <a:ext cx="4419048" cy="1790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071810"/>
            <a:ext cx="4352381" cy="178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Kubická parabola jako přechodnice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 marL="176213" indent="-176213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_10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6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928670"/>
            <a:ext cx="59340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857628"/>
            <a:ext cx="40957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60350"/>
            <a:ext cx="4151002" cy="168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Kubická parabola jako přechodnice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 marL="176213" indent="-176213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_10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7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928670"/>
            <a:ext cx="71913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143116"/>
            <a:ext cx="5409524" cy="280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5000636"/>
            <a:ext cx="7162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5786454"/>
            <a:ext cx="1523810" cy="54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Kubická parabola jako přechodnice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 marL="176213" indent="-176213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_10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8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85926"/>
            <a:ext cx="49053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928670"/>
            <a:ext cx="404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929066"/>
            <a:ext cx="72199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5572140"/>
            <a:ext cx="4314286" cy="91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Kubická parabola jako přechodnice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 marL="176213" indent="-176213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_10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9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85794"/>
            <a:ext cx="71723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500174"/>
            <a:ext cx="49149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857628"/>
            <a:ext cx="7162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124</Words>
  <Application>Microsoft Office PowerPoint</Application>
  <PresentationFormat>On-screen Show (4:3)</PresentationFormat>
  <Paragraphs>68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stroner</cp:lastModifiedBy>
  <cp:revision>370</cp:revision>
  <dcterms:created xsi:type="dcterms:W3CDTF">2008-10-02T11:42:11Z</dcterms:created>
  <dcterms:modified xsi:type="dcterms:W3CDTF">2008-12-19T09:05:13Z</dcterms:modified>
</cp:coreProperties>
</file>