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6" r:id="rId3"/>
    <p:sldId id="262" r:id="rId4"/>
    <p:sldId id="260" r:id="rId5"/>
    <p:sldId id="261" r:id="rId6"/>
    <p:sldId id="258"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009" autoAdjust="0"/>
    <p:restoredTop sz="96661" autoAdjust="0"/>
  </p:normalViewPr>
  <p:slideViewPr>
    <p:cSldViewPr>
      <p:cViewPr varScale="1">
        <p:scale>
          <a:sx n="110" d="100"/>
          <a:sy n="110" d="100"/>
        </p:scale>
        <p:origin x="-840" y="-96"/>
      </p:cViewPr>
      <p:guideLst>
        <p:guide orient="horz" pos="754"/>
        <p:guide pos="24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38"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D39936-A0E4-4BED-AD74-27A6C31FB6C3}" type="datetimeFigureOut">
              <a:rPr lang="cs-CZ"/>
              <a:pPr>
                <a:defRPr/>
              </a:pPr>
              <a:t>3.12.2010</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cs-CZ"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D2D9563-4FC0-4F72-AB0A-59E5EE1CB1B8}" type="slidenum">
              <a:rPr lang="cs-CZ"/>
              <a:pPr>
                <a:defRPr/>
              </a:pPr>
              <a:t>‹#›</a:t>
            </a:fld>
            <a:endParaRPr lang="cs-CZ"/>
          </a:p>
        </p:txBody>
      </p:sp>
    </p:spTree>
    <p:extLst>
      <p:ext uri="{BB962C8B-B14F-4D97-AF65-F5344CB8AC3E}">
        <p14:creationId xmlns:p14="http://schemas.microsoft.com/office/powerpoint/2010/main" val="2042550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0368B8-A384-4464-AD39-C3B78EECB13A}" type="slidenum">
              <a:rPr lang="cs-CZ" smtClean="0"/>
              <a:pPr fontAlgn="base">
                <a:spcBef>
                  <a:spcPct val="0"/>
                </a:spcBef>
                <a:spcAft>
                  <a:spcPct val="0"/>
                </a:spcAft>
                <a:defRPr/>
              </a:pPr>
              <a:t>1</a:t>
            </a:fld>
            <a:endParaRPr lang="cs-CZ"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55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74792CB-2149-4C1D-B871-F2B3CA3DAA8F}" type="slidenum">
              <a:rPr lang="cs-CZ" smtClean="0"/>
              <a:pPr fontAlgn="base">
                <a:spcBef>
                  <a:spcPct val="0"/>
                </a:spcBef>
                <a:spcAft>
                  <a:spcPct val="0"/>
                </a:spcAft>
                <a:defRPr/>
              </a:pPr>
              <a:t>10</a:t>
            </a:fld>
            <a:endParaRPr lang="cs-CZ"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4E7169-6B6C-437F-BD5D-8B31040FA1BD}" type="slidenum">
              <a:rPr lang="cs-CZ" smtClean="0"/>
              <a:pPr fontAlgn="base">
                <a:spcBef>
                  <a:spcPct val="0"/>
                </a:spcBef>
                <a:spcAft>
                  <a:spcPct val="0"/>
                </a:spcAft>
                <a:defRPr/>
              </a:pPr>
              <a:t>11</a:t>
            </a:fld>
            <a:endParaRPr lang="cs-CZ"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A58E25D-1DE7-4152-AA68-6D3A6C27DC93}" type="slidenum">
              <a:rPr lang="cs-CZ" smtClean="0"/>
              <a:pPr fontAlgn="base">
                <a:spcBef>
                  <a:spcPct val="0"/>
                </a:spcBef>
                <a:spcAft>
                  <a:spcPct val="0"/>
                </a:spcAft>
                <a:defRPr/>
              </a:pPr>
              <a:t>12</a:t>
            </a:fld>
            <a:endParaRPr lang="cs-CZ"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7EFB278-181C-478A-8F73-DCDD4FEADFC6}" type="slidenum">
              <a:rPr lang="cs-CZ" smtClean="0"/>
              <a:pPr fontAlgn="base">
                <a:spcBef>
                  <a:spcPct val="0"/>
                </a:spcBef>
                <a:spcAft>
                  <a:spcPct val="0"/>
                </a:spcAft>
                <a:defRPr/>
              </a:pPr>
              <a:t>13</a:t>
            </a:fld>
            <a:endParaRPr lang="cs-CZ"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37733DF-7CB0-4D86-AD29-583336A0856C}" type="slidenum">
              <a:rPr lang="cs-CZ" smtClean="0"/>
              <a:pPr fontAlgn="base">
                <a:spcBef>
                  <a:spcPct val="0"/>
                </a:spcBef>
                <a:spcAft>
                  <a:spcPct val="0"/>
                </a:spcAft>
                <a:defRPr/>
              </a:pPr>
              <a:t>14</a:t>
            </a:fld>
            <a:endParaRPr lang="cs-CZ"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06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41F6A97-53AE-4240-98B5-13E7464F4711}" type="slidenum">
              <a:rPr lang="cs-CZ" smtClean="0"/>
              <a:pPr fontAlgn="base">
                <a:spcBef>
                  <a:spcPct val="0"/>
                </a:spcBef>
                <a:spcAft>
                  <a:spcPct val="0"/>
                </a:spcAft>
                <a:defRPr/>
              </a:pPr>
              <a:t>15</a:t>
            </a:fld>
            <a:endParaRPr lang="cs-CZ"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16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55803B0-378D-4387-87C9-027CC6B8BFBB}" type="slidenum">
              <a:rPr lang="cs-CZ" smtClean="0"/>
              <a:pPr fontAlgn="base">
                <a:spcBef>
                  <a:spcPct val="0"/>
                </a:spcBef>
                <a:spcAft>
                  <a:spcPct val="0"/>
                </a:spcAft>
                <a:defRPr/>
              </a:pPr>
              <a:t>16</a:t>
            </a:fld>
            <a:endParaRPr lang="cs-CZ"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27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FD52887-13B8-4740-A698-9C58E6564FBE}" type="slidenum">
              <a:rPr lang="cs-CZ" smtClean="0"/>
              <a:pPr fontAlgn="base">
                <a:spcBef>
                  <a:spcPct val="0"/>
                </a:spcBef>
                <a:spcAft>
                  <a:spcPct val="0"/>
                </a:spcAft>
                <a:defRPr/>
              </a:pPr>
              <a:t>17</a:t>
            </a:fld>
            <a:endParaRPr lang="cs-CZ"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37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7CD1E3F-DC1F-46C6-B6F3-132F66EE74A6}" type="slidenum">
              <a:rPr lang="cs-CZ" smtClean="0"/>
              <a:pPr fontAlgn="base">
                <a:spcBef>
                  <a:spcPct val="0"/>
                </a:spcBef>
                <a:spcAft>
                  <a:spcPct val="0"/>
                </a:spcAft>
                <a:defRPr/>
              </a:pPr>
              <a:t>18</a:t>
            </a:fld>
            <a:endParaRPr lang="cs-CZ"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47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C25188C-1CE8-4F5A-82BE-F4D8C98CA7F6}" type="slidenum">
              <a:rPr lang="cs-CZ" smtClean="0"/>
              <a:pPr fontAlgn="base">
                <a:spcBef>
                  <a:spcPct val="0"/>
                </a:spcBef>
                <a:spcAft>
                  <a:spcPct val="0"/>
                </a:spcAft>
                <a:defRPr/>
              </a:pPr>
              <a:t>19</a:t>
            </a:fld>
            <a:endParaRPr lang="cs-CZ"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573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51BBF2C-E0FD-4425-8014-C910FA36E739}" type="slidenum">
              <a:rPr lang="cs-CZ" smtClean="0"/>
              <a:pPr fontAlgn="base">
                <a:spcBef>
                  <a:spcPct val="0"/>
                </a:spcBef>
                <a:spcAft>
                  <a:spcPct val="0"/>
                </a:spcAft>
                <a:defRPr/>
              </a:pPr>
              <a:t>2</a:t>
            </a:fld>
            <a:endParaRPr lang="cs-CZ"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57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01F8524-AB6B-4DF5-8325-A8E51B4C60F7}" type="slidenum">
              <a:rPr lang="cs-CZ" smtClean="0"/>
              <a:pPr fontAlgn="base">
                <a:spcBef>
                  <a:spcPct val="0"/>
                </a:spcBef>
                <a:spcAft>
                  <a:spcPct val="0"/>
                </a:spcAft>
                <a:defRPr/>
              </a:pPr>
              <a:t>20</a:t>
            </a:fld>
            <a:endParaRPr lang="cs-CZ"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68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BEDAE87-8EA6-43BB-B9FA-5CB25A20DBEB}" type="slidenum">
              <a:rPr lang="cs-CZ" smtClean="0"/>
              <a:pPr fontAlgn="base">
                <a:spcBef>
                  <a:spcPct val="0"/>
                </a:spcBef>
                <a:spcAft>
                  <a:spcPct val="0"/>
                </a:spcAft>
                <a:defRPr/>
              </a:pPr>
              <a:t>21</a:t>
            </a:fld>
            <a:endParaRPr lang="cs-CZ"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78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190CFD9-E400-431A-AF98-0D148A8B534E}" type="slidenum">
              <a:rPr lang="cs-CZ" smtClean="0"/>
              <a:pPr fontAlgn="base">
                <a:spcBef>
                  <a:spcPct val="0"/>
                </a:spcBef>
                <a:spcAft>
                  <a:spcPct val="0"/>
                </a:spcAft>
                <a:defRPr/>
              </a:pPr>
              <a:t>22</a:t>
            </a:fld>
            <a:endParaRPr lang="cs-CZ"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88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B6FFA23-9150-4129-9B5E-60930E3647C9}" type="slidenum">
              <a:rPr lang="cs-CZ" smtClean="0"/>
              <a:pPr fontAlgn="base">
                <a:spcBef>
                  <a:spcPct val="0"/>
                </a:spcBef>
                <a:spcAft>
                  <a:spcPct val="0"/>
                </a:spcAft>
                <a:defRPr/>
              </a:pPr>
              <a:t>23</a:t>
            </a:fld>
            <a:endParaRPr lang="cs-CZ"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798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AEAE5B7-95FC-4D52-A6CA-D2D548386B4A}" type="slidenum">
              <a:rPr lang="cs-CZ" smtClean="0"/>
              <a:pPr fontAlgn="base">
                <a:spcBef>
                  <a:spcPct val="0"/>
                </a:spcBef>
                <a:spcAft>
                  <a:spcPct val="0"/>
                </a:spcAft>
                <a:defRPr/>
              </a:pPr>
              <a:t>24</a:t>
            </a:fld>
            <a:endParaRPr lang="cs-CZ"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09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A0F8165-9527-4B23-8F6F-6E5245ADD2F8}" type="slidenum">
              <a:rPr lang="cs-CZ" smtClean="0"/>
              <a:pPr fontAlgn="base">
                <a:spcBef>
                  <a:spcPct val="0"/>
                </a:spcBef>
                <a:spcAft>
                  <a:spcPct val="0"/>
                </a:spcAft>
                <a:defRPr/>
              </a:pPr>
              <a:t>25</a:t>
            </a:fld>
            <a:endParaRPr lang="cs-CZ"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19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F40CDF7-4A5A-4DAB-9BEF-F67F9BE68577}" type="slidenum">
              <a:rPr lang="cs-CZ" smtClean="0"/>
              <a:pPr fontAlgn="base">
                <a:spcBef>
                  <a:spcPct val="0"/>
                </a:spcBef>
                <a:spcAft>
                  <a:spcPct val="0"/>
                </a:spcAft>
                <a:defRPr/>
              </a:pPr>
              <a:t>26</a:t>
            </a:fld>
            <a:endParaRPr lang="cs-CZ"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29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7BB33B9-1583-4044-91EB-50AF29DDE7A8}" type="slidenum">
              <a:rPr lang="cs-CZ" smtClean="0"/>
              <a:pPr fontAlgn="base">
                <a:spcBef>
                  <a:spcPct val="0"/>
                </a:spcBef>
                <a:spcAft>
                  <a:spcPct val="0"/>
                </a:spcAft>
                <a:defRPr/>
              </a:pPr>
              <a:t>27</a:t>
            </a:fld>
            <a:endParaRPr lang="cs-CZ"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39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F660B6D-F40D-4A67-A746-4673CEF3BBEC}" type="slidenum">
              <a:rPr lang="cs-CZ" smtClean="0"/>
              <a:pPr fontAlgn="base">
                <a:spcBef>
                  <a:spcPct val="0"/>
                </a:spcBef>
                <a:spcAft>
                  <a:spcPct val="0"/>
                </a:spcAft>
                <a:defRPr/>
              </a:pPr>
              <a:t>28</a:t>
            </a:fld>
            <a:endParaRPr lang="cs-CZ"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49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99F7653-E485-4D3C-9368-9146A46B6490}" type="slidenum">
              <a:rPr lang="cs-CZ" smtClean="0"/>
              <a:pPr fontAlgn="base">
                <a:spcBef>
                  <a:spcPct val="0"/>
                </a:spcBef>
                <a:spcAft>
                  <a:spcPct val="0"/>
                </a:spcAft>
                <a:defRPr/>
              </a:pPr>
              <a:t>29</a:t>
            </a:fld>
            <a:endParaRPr lang="cs-CZ"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0348AC9-9364-4EBE-9252-DB490CCEDCA4}" type="slidenum">
              <a:rPr lang="cs-CZ" smtClean="0"/>
              <a:pPr fontAlgn="base">
                <a:spcBef>
                  <a:spcPct val="0"/>
                </a:spcBef>
                <a:spcAft>
                  <a:spcPct val="0"/>
                </a:spcAft>
                <a:defRPr/>
              </a:pPr>
              <a:t>3</a:t>
            </a:fld>
            <a:endParaRPr lang="cs-CZ"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60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2EAF909-42FA-4705-A6DD-C6209A9362DD}" type="slidenum">
              <a:rPr lang="cs-CZ" smtClean="0"/>
              <a:pPr fontAlgn="base">
                <a:spcBef>
                  <a:spcPct val="0"/>
                </a:spcBef>
                <a:spcAft>
                  <a:spcPct val="0"/>
                </a:spcAft>
                <a:defRPr/>
              </a:pPr>
              <a:t>30</a:t>
            </a:fld>
            <a:endParaRPr lang="cs-CZ"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70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787BC8-4E2A-4D5D-AB38-779FCB387E68}" type="slidenum">
              <a:rPr lang="cs-CZ" smtClean="0"/>
              <a:pPr fontAlgn="base">
                <a:spcBef>
                  <a:spcPct val="0"/>
                </a:spcBef>
                <a:spcAft>
                  <a:spcPct val="0"/>
                </a:spcAft>
                <a:defRPr/>
              </a:pPr>
              <a:t>31</a:t>
            </a:fld>
            <a:endParaRPr lang="cs-CZ"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80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2E716F9-D137-4EDA-B608-6A75AAFA9BA6}" type="slidenum">
              <a:rPr lang="cs-CZ" smtClean="0"/>
              <a:pPr fontAlgn="base">
                <a:spcBef>
                  <a:spcPct val="0"/>
                </a:spcBef>
                <a:spcAft>
                  <a:spcPct val="0"/>
                </a:spcAft>
                <a:defRPr/>
              </a:pPr>
              <a:t>32</a:t>
            </a:fld>
            <a:endParaRPr lang="cs-CZ"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890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16D0B58-C990-45DB-8C00-6FDA01508582}" type="slidenum">
              <a:rPr lang="cs-CZ" smtClean="0"/>
              <a:pPr fontAlgn="base">
                <a:spcBef>
                  <a:spcPct val="0"/>
                </a:spcBef>
                <a:spcAft>
                  <a:spcPct val="0"/>
                </a:spcAft>
                <a:defRPr/>
              </a:pPr>
              <a:t>33</a:t>
            </a:fld>
            <a:endParaRPr lang="cs-CZ"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01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43B8AB9-E3CD-40BA-873A-2AE4AD9CFD67}" type="slidenum">
              <a:rPr lang="cs-CZ" smtClean="0"/>
              <a:pPr fontAlgn="base">
                <a:spcBef>
                  <a:spcPct val="0"/>
                </a:spcBef>
                <a:spcAft>
                  <a:spcPct val="0"/>
                </a:spcAft>
                <a:defRPr/>
              </a:pPr>
              <a:t>34</a:t>
            </a:fld>
            <a:endParaRPr lang="cs-CZ"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11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7873DF7-BA79-419C-B278-D7B937F40CF6}" type="slidenum">
              <a:rPr lang="cs-CZ" smtClean="0"/>
              <a:pPr fontAlgn="base">
                <a:spcBef>
                  <a:spcPct val="0"/>
                </a:spcBef>
                <a:spcAft>
                  <a:spcPct val="0"/>
                </a:spcAft>
                <a:defRPr/>
              </a:pPr>
              <a:t>35</a:t>
            </a:fld>
            <a:endParaRPr lang="cs-CZ"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21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DB9EA7A-89F2-47E9-85DF-C16392102DB2}" type="slidenum">
              <a:rPr lang="cs-CZ" smtClean="0"/>
              <a:pPr fontAlgn="base">
                <a:spcBef>
                  <a:spcPct val="0"/>
                </a:spcBef>
                <a:spcAft>
                  <a:spcPct val="0"/>
                </a:spcAft>
                <a:defRPr/>
              </a:pPr>
              <a:t>36</a:t>
            </a:fld>
            <a:endParaRPr lang="cs-CZ"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31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365DF7B-77EE-430C-87EE-1D0FA52163F6}" type="slidenum">
              <a:rPr lang="cs-CZ" smtClean="0"/>
              <a:pPr fontAlgn="base">
                <a:spcBef>
                  <a:spcPct val="0"/>
                </a:spcBef>
                <a:spcAft>
                  <a:spcPct val="0"/>
                </a:spcAft>
                <a:defRPr/>
              </a:pPr>
              <a:t>37</a:t>
            </a:fld>
            <a:endParaRPr lang="cs-CZ"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42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2DAE749-7DC2-40B1-B255-D785526E4CD5}" type="slidenum">
              <a:rPr lang="cs-CZ" smtClean="0"/>
              <a:pPr fontAlgn="base">
                <a:spcBef>
                  <a:spcPct val="0"/>
                </a:spcBef>
                <a:spcAft>
                  <a:spcPct val="0"/>
                </a:spcAft>
                <a:defRPr/>
              </a:pPr>
              <a:t>38</a:t>
            </a:fld>
            <a:endParaRPr lang="cs-CZ"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52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B0F39E6-56FA-4B9E-BCE8-A0F40ABBE914}" type="slidenum">
              <a:rPr lang="cs-CZ" smtClean="0"/>
              <a:pPr fontAlgn="base">
                <a:spcBef>
                  <a:spcPct val="0"/>
                </a:spcBef>
                <a:spcAft>
                  <a:spcPct val="0"/>
                </a:spcAft>
                <a:defRPr/>
              </a:pPr>
              <a:t>39</a:t>
            </a:fld>
            <a:endParaRPr lang="cs-CZ"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593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4927A97-86E1-4277-ACDE-087E67FD88D9}" type="slidenum">
              <a:rPr lang="cs-CZ" smtClean="0"/>
              <a:pPr fontAlgn="base">
                <a:spcBef>
                  <a:spcPct val="0"/>
                </a:spcBef>
                <a:spcAft>
                  <a:spcPct val="0"/>
                </a:spcAft>
                <a:defRPr/>
              </a:pPr>
              <a:t>4</a:t>
            </a:fld>
            <a:endParaRPr lang="cs-CZ"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62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09A9AF5-5799-44F2-BC82-23E2868E3B37}" type="slidenum">
              <a:rPr lang="cs-CZ" smtClean="0"/>
              <a:pPr fontAlgn="base">
                <a:spcBef>
                  <a:spcPct val="0"/>
                </a:spcBef>
                <a:spcAft>
                  <a:spcPct val="0"/>
                </a:spcAft>
                <a:defRPr/>
              </a:pPr>
              <a:t>40</a:t>
            </a:fld>
            <a:endParaRPr lang="cs-CZ"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72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0365E0B-47C4-4255-BF7C-E0C9BEC7A87F}" type="slidenum">
              <a:rPr lang="cs-CZ" smtClean="0"/>
              <a:pPr fontAlgn="base">
                <a:spcBef>
                  <a:spcPct val="0"/>
                </a:spcBef>
                <a:spcAft>
                  <a:spcPct val="0"/>
                </a:spcAft>
                <a:defRPr/>
              </a:pPr>
              <a:t>41</a:t>
            </a:fld>
            <a:endParaRPr lang="cs-CZ"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83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B90E80E-E0A4-40D8-B16A-1FD7A2AD2627}" type="slidenum">
              <a:rPr lang="cs-CZ" smtClean="0"/>
              <a:pPr fontAlgn="base">
                <a:spcBef>
                  <a:spcPct val="0"/>
                </a:spcBef>
                <a:spcAft>
                  <a:spcPct val="0"/>
                </a:spcAft>
                <a:defRPr/>
              </a:pPr>
              <a:t>42</a:t>
            </a:fld>
            <a:endParaRPr lang="cs-CZ"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993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A20E5872-35D1-44ED-8AF0-CE8A7EEB2AEB}" type="slidenum">
              <a:rPr lang="cs-CZ" smtClean="0"/>
              <a:pPr fontAlgn="base">
                <a:spcBef>
                  <a:spcPct val="0"/>
                </a:spcBef>
                <a:spcAft>
                  <a:spcPct val="0"/>
                </a:spcAft>
                <a:defRPr/>
              </a:pPr>
              <a:t>43</a:t>
            </a:fld>
            <a:endParaRPr lang="cs-CZ"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03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BE0D8EB-0E32-4D46-AB00-58E0698CD8F6}" type="slidenum">
              <a:rPr lang="cs-CZ" smtClean="0"/>
              <a:pPr fontAlgn="base">
                <a:spcBef>
                  <a:spcPct val="0"/>
                </a:spcBef>
                <a:spcAft>
                  <a:spcPct val="0"/>
                </a:spcAft>
                <a:defRPr/>
              </a:pPr>
              <a:t>44</a:t>
            </a:fld>
            <a:endParaRPr lang="cs-CZ"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13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88B734-9653-4BA6-8199-F1FC7B0A5EAE}" type="slidenum">
              <a:rPr lang="cs-CZ" smtClean="0"/>
              <a:pPr fontAlgn="base">
                <a:spcBef>
                  <a:spcPct val="0"/>
                </a:spcBef>
                <a:spcAft>
                  <a:spcPct val="0"/>
                </a:spcAft>
                <a:defRPr/>
              </a:pPr>
              <a:t>45</a:t>
            </a:fld>
            <a:endParaRPr lang="cs-CZ"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24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FABEB7C-C8BE-412B-8697-102B29CB2EE6}" type="slidenum">
              <a:rPr lang="cs-CZ" smtClean="0"/>
              <a:pPr fontAlgn="base">
                <a:spcBef>
                  <a:spcPct val="0"/>
                </a:spcBef>
                <a:spcAft>
                  <a:spcPct val="0"/>
                </a:spcAft>
                <a:defRPr/>
              </a:pPr>
              <a:t>46</a:t>
            </a:fld>
            <a:endParaRPr lang="cs-CZ"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34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C5B56B6-8F42-44E8-B82A-1691150FB162}" type="slidenum">
              <a:rPr lang="cs-CZ" smtClean="0"/>
              <a:pPr fontAlgn="base">
                <a:spcBef>
                  <a:spcPct val="0"/>
                </a:spcBef>
                <a:spcAft>
                  <a:spcPct val="0"/>
                </a:spcAft>
                <a:defRPr/>
              </a:pPr>
              <a:t>47</a:t>
            </a:fld>
            <a:endParaRPr lang="cs-CZ"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44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0EAB252-7673-44A4-96A6-59ACD280A923}" type="slidenum">
              <a:rPr lang="cs-CZ" smtClean="0"/>
              <a:pPr fontAlgn="base">
                <a:spcBef>
                  <a:spcPct val="0"/>
                </a:spcBef>
                <a:spcAft>
                  <a:spcPct val="0"/>
                </a:spcAft>
                <a:defRPr/>
              </a:pPr>
              <a:t>48</a:t>
            </a:fld>
            <a:endParaRPr lang="cs-CZ"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54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76332B4-8E9A-4C99-AED2-D3295D3CDB2D}" type="slidenum">
              <a:rPr lang="cs-CZ" smtClean="0"/>
              <a:pPr fontAlgn="base">
                <a:spcBef>
                  <a:spcPct val="0"/>
                </a:spcBef>
                <a:spcAft>
                  <a:spcPct val="0"/>
                </a:spcAft>
                <a:defRPr/>
              </a:pPr>
              <a:t>49</a:t>
            </a:fld>
            <a:endParaRPr lang="cs-CZ"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042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99998F3-B2C7-456F-A2B0-4B113996D53C}" type="slidenum">
              <a:rPr lang="cs-CZ" smtClean="0"/>
              <a:pPr fontAlgn="base">
                <a:spcBef>
                  <a:spcPct val="0"/>
                </a:spcBef>
                <a:spcAft>
                  <a:spcPct val="0"/>
                </a:spcAft>
                <a:defRPr/>
              </a:pPr>
              <a:t>5</a:t>
            </a:fld>
            <a:endParaRPr lang="cs-CZ"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65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87005A9-7DDA-4E51-98B8-39D8BDF0BDA3}" type="slidenum">
              <a:rPr lang="cs-CZ" smtClean="0"/>
              <a:pPr fontAlgn="base">
                <a:spcBef>
                  <a:spcPct val="0"/>
                </a:spcBef>
                <a:spcAft>
                  <a:spcPct val="0"/>
                </a:spcAft>
                <a:defRPr/>
              </a:pPr>
              <a:t>50</a:t>
            </a:fld>
            <a:endParaRPr lang="cs-CZ"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75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80CAEFC-9BEA-4A7D-A7A5-4968CB6CFBEF}" type="slidenum">
              <a:rPr lang="cs-CZ" smtClean="0"/>
              <a:pPr fontAlgn="base">
                <a:spcBef>
                  <a:spcPct val="0"/>
                </a:spcBef>
                <a:spcAft>
                  <a:spcPct val="0"/>
                </a:spcAft>
                <a:defRPr/>
              </a:pPr>
              <a:t>51</a:t>
            </a:fld>
            <a:endParaRPr lang="cs-CZ"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1085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63C6C018-89FD-40C9-9A8C-6FEC21DFC174}" type="slidenum">
              <a:rPr lang="cs-CZ" smtClean="0"/>
              <a:pPr fontAlgn="base">
                <a:spcBef>
                  <a:spcPct val="0"/>
                </a:spcBef>
                <a:spcAft>
                  <a:spcPct val="0"/>
                </a:spcAft>
                <a:defRPr/>
              </a:pPr>
              <a:t>52</a:t>
            </a:fld>
            <a:endParaRPr lang="cs-CZ"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15204FE-E9C3-45A9-8847-C5BB79063383}" type="slidenum">
              <a:rPr lang="cs-CZ" smtClean="0"/>
              <a:pPr fontAlgn="base">
                <a:spcBef>
                  <a:spcPct val="0"/>
                </a:spcBef>
                <a:spcAft>
                  <a:spcPct val="0"/>
                </a:spcAft>
                <a:defRPr/>
              </a:pPr>
              <a:t>6</a:t>
            </a:fld>
            <a:endParaRPr lang="cs-CZ"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24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6AD2AE-C6BC-4A33-AD70-B60ABA170238}" type="slidenum">
              <a:rPr lang="cs-CZ" smtClean="0"/>
              <a:pPr fontAlgn="base">
                <a:spcBef>
                  <a:spcPct val="0"/>
                </a:spcBef>
                <a:spcAft>
                  <a:spcPct val="0"/>
                </a:spcAft>
                <a:defRPr/>
              </a:pPr>
              <a:t>7</a:t>
            </a:fld>
            <a:endParaRPr lang="cs-CZ"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D5E7AA8-7DF9-4B47-9DA2-5EE5E870FA7F}" type="slidenum">
              <a:rPr lang="cs-CZ" smtClean="0"/>
              <a:pPr fontAlgn="base">
                <a:spcBef>
                  <a:spcPct val="0"/>
                </a:spcBef>
                <a:spcAft>
                  <a:spcPct val="0"/>
                </a:spcAft>
                <a:defRPr/>
              </a:pPr>
              <a:t>8</a:t>
            </a:fld>
            <a:endParaRPr lang="cs-CZ"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s-CZ" smtClean="0"/>
          </a:p>
        </p:txBody>
      </p:sp>
      <p:sp>
        <p:nvSpPr>
          <p:cNvPr id="645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469B6E5-9FB4-4180-85BB-A01C5704A5F2}" type="slidenum">
              <a:rPr lang="cs-CZ" smtClean="0"/>
              <a:pPr fontAlgn="base">
                <a:spcBef>
                  <a:spcPct val="0"/>
                </a:spcBef>
                <a:spcAft>
                  <a:spcPct val="0"/>
                </a:spcAft>
                <a:defRPr/>
              </a:pPr>
              <a:t>9</a:t>
            </a:fld>
            <a:endParaRPr lang="cs-CZ"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lvl1pPr>
              <a:defRPr/>
            </a:lvl1pPr>
          </a:lstStyle>
          <a:p>
            <a:pPr>
              <a:defRPr/>
            </a:pPr>
            <a:fld id="{51976101-A69E-4A58-BE9D-39E97E443DAC}" type="datetime1">
              <a:rPr lang="cs-CZ"/>
              <a:pPr>
                <a:defRPr/>
              </a:pPr>
              <a:t>3.12.2010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705EA12E-3FCA-47C7-833C-C635ED4FAF5F}" type="slidenum">
              <a:rPr lang="cs-CZ"/>
              <a:pPr>
                <a:defRPr/>
              </a:pPr>
              <a:t>‹#›</a:t>
            </a:fld>
            <a:endParaRPr lang="cs-CZ"/>
          </a:p>
        </p:txBody>
      </p:sp>
    </p:spTree>
    <p:extLst>
      <p:ext uri="{BB962C8B-B14F-4D97-AF65-F5344CB8AC3E}">
        <p14:creationId xmlns:p14="http://schemas.microsoft.com/office/powerpoint/2010/main" val="191967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26C205FB-BD84-441D-AD76-4F2D3A4CB7CF}" type="datetime1">
              <a:rPr lang="cs-CZ"/>
              <a:pPr>
                <a:defRPr/>
              </a:pPr>
              <a:t>3.12.2010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56BAAC2F-19DE-4A15-8998-A27BEA02B150}" type="slidenum">
              <a:rPr lang="cs-CZ"/>
              <a:pPr>
                <a:defRPr/>
              </a:pPr>
              <a:t>‹#›</a:t>
            </a:fld>
            <a:endParaRPr lang="cs-CZ"/>
          </a:p>
        </p:txBody>
      </p:sp>
    </p:spTree>
    <p:extLst>
      <p:ext uri="{BB962C8B-B14F-4D97-AF65-F5344CB8AC3E}">
        <p14:creationId xmlns:p14="http://schemas.microsoft.com/office/powerpoint/2010/main" val="160504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D85D8862-3428-429F-8684-493A27DEF61B}" type="datetime1">
              <a:rPr lang="cs-CZ"/>
              <a:pPr>
                <a:defRPr/>
              </a:pPr>
              <a:t>3.12.2010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B526D0AA-12CA-4F9D-9543-2B6341A1D4EA}" type="slidenum">
              <a:rPr lang="cs-CZ"/>
              <a:pPr>
                <a:defRPr/>
              </a:pPr>
              <a:t>‹#›</a:t>
            </a:fld>
            <a:endParaRPr lang="cs-CZ"/>
          </a:p>
        </p:txBody>
      </p:sp>
    </p:spTree>
    <p:extLst>
      <p:ext uri="{BB962C8B-B14F-4D97-AF65-F5344CB8AC3E}">
        <p14:creationId xmlns:p14="http://schemas.microsoft.com/office/powerpoint/2010/main" val="4082272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lvl1pPr>
              <a:defRPr/>
            </a:lvl1pPr>
          </a:lstStyle>
          <a:p>
            <a:pPr>
              <a:defRPr/>
            </a:pPr>
            <a:fld id="{E13271ED-0299-461F-AA8A-E93E0CC79F72}" type="datetime1">
              <a:rPr lang="cs-CZ"/>
              <a:pPr>
                <a:defRPr/>
              </a:pPr>
              <a:t>3.12.2010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363FE801-F74B-4A16-B232-6996E64160B2}" type="slidenum">
              <a:rPr lang="cs-CZ"/>
              <a:pPr>
                <a:defRPr/>
              </a:pPr>
              <a:t>‹#›</a:t>
            </a:fld>
            <a:endParaRPr lang="cs-CZ"/>
          </a:p>
        </p:txBody>
      </p:sp>
    </p:spTree>
    <p:extLst>
      <p:ext uri="{BB962C8B-B14F-4D97-AF65-F5344CB8AC3E}">
        <p14:creationId xmlns:p14="http://schemas.microsoft.com/office/powerpoint/2010/main" val="150446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9A06FD8-8211-4E2B-A687-F06761BD4A3A}" type="datetime1">
              <a:rPr lang="cs-CZ"/>
              <a:pPr>
                <a:defRPr/>
              </a:pPr>
              <a:t>3.12.2010</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p:txBody>
          <a:bodyPr/>
          <a:lstStyle>
            <a:lvl1pPr>
              <a:defRPr/>
            </a:lvl1pPr>
          </a:lstStyle>
          <a:p>
            <a:pPr>
              <a:defRPr/>
            </a:pPr>
            <a:fld id="{594BF4CC-85E8-4CC1-B718-92F1D0E4670A}" type="slidenum">
              <a:rPr lang="cs-CZ"/>
              <a:pPr>
                <a:defRPr/>
              </a:pPr>
              <a:t>‹#›</a:t>
            </a:fld>
            <a:endParaRPr lang="cs-CZ"/>
          </a:p>
        </p:txBody>
      </p:sp>
    </p:spTree>
    <p:extLst>
      <p:ext uri="{BB962C8B-B14F-4D97-AF65-F5344CB8AC3E}">
        <p14:creationId xmlns:p14="http://schemas.microsoft.com/office/powerpoint/2010/main" val="1337059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3"/>
          <p:cNvSpPr>
            <a:spLocks noGrp="1"/>
          </p:cNvSpPr>
          <p:nvPr>
            <p:ph type="dt" sz="half" idx="10"/>
          </p:nvPr>
        </p:nvSpPr>
        <p:spPr/>
        <p:txBody>
          <a:bodyPr/>
          <a:lstStyle>
            <a:lvl1pPr>
              <a:defRPr/>
            </a:lvl1pPr>
          </a:lstStyle>
          <a:p>
            <a:pPr>
              <a:defRPr/>
            </a:pPr>
            <a:fld id="{5B7F6CBB-F5A4-46B3-A0B6-2545AFF71150}" type="datetime1">
              <a:rPr lang="cs-CZ"/>
              <a:pPr>
                <a:defRPr/>
              </a:pPr>
              <a:t>3.12.2010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DBD16ABE-7887-48BA-8158-EBDA61F277AB}" type="slidenum">
              <a:rPr lang="cs-CZ"/>
              <a:pPr>
                <a:defRPr/>
              </a:pPr>
              <a:t>‹#›</a:t>
            </a:fld>
            <a:endParaRPr lang="cs-CZ"/>
          </a:p>
        </p:txBody>
      </p:sp>
    </p:spTree>
    <p:extLst>
      <p:ext uri="{BB962C8B-B14F-4D97-AF65-F5344CB8AC3E}">
        <p14:creationId xmlns:p14="http://schemas.microsoft.com/office/powerpoint/2010/main" val="19261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3"/>
          <p:cNvSpPr>
            <a:spLocks noGrp="1"/>
          </p:cNvSpPr>
          <p:nvPr>
            <p:ph type="dt" sz="half" idx="10"/>
          </p:nvPr>
        </p:nvSpPr>
        <p:spPr/>
        <p:txBody>
          <a:bodyPr/>
          <a:lstStyle>
            <a:lvl1pPr>
              <a:defRPr/>
            </a:lvl1pPr>
          </a:lstStyle>
          <a:p>
            <a:pPr>
              <a:defRPr/>
            </a:pPr>
            <a:fld id="{280D94C6-4EE1-441D-94C4-90860F16C2C4}" type="datetime1">
              <a:rPr lang="cs-CZ"/>
              <a:pPr>
                <a:defRPr/>
              </a:pPr>
              <a:t>3.12.2010</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p:txBody>
          <a:bodyPr/>
          <a:lstStyle>
            <a:lvl1pPr>
              <a:defRPr/>
            </a:lvl1pPr>
          </a:lstStyle>
          <a:p>
            <a:pPr>
              <a:defRPr/>
            </a:pPr>
            <a:fld id="{7F32FF84-BDCB-4EC9-AB1E-797B4FDA4A78}" type="slidenum">
              <a:rPr lang="cs-CZ"/>
              <a:pPr>
                <a:defRPr/>
              </a:pPr>
              <a:t>‹#›</a:t>
            </a:fld>
            <a:endParaRPr lang="cs-CZ"/>
          </a:p>
        </p:txBody>
      </p:sp>
    </p:spTree>
    <p:extLst>
      <p:ext uri="{BB962C8B-B14F-4D97-AF65-F5344CB8AC3E}">
        <p14:creationId xmlns:p14="http://schemas.microsoft.com/office/powerpoint/2010/main" val="283553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3"/>
          <p:cNvSpPr>
            <a:spLocks noGrp="1"/>
          </p:cNvSpPr>
          <p:nvPr>
            <p:ph type="dt" sz="half" idx="10"/>
          </p:nvPr>
        </p:nvSpPr>
        <p:spPr/>
        <p:txBody>
          <a:bodyPr/>
          <a:lstStyle>
            <a:lvl1pPr>
              <a:defRPr/>
            </a:lvl1pPr>
          </a:lstStyle>
          <a:p>
            <a:pPr>
              <a:defRPr/>
            </a:pPr>
            <a:fld id="{C55C50DC-7554-495B-B823-855902774729}" type="datetime1">
              <a:rPr lang="cs-CZ"/>
              <a:pPr>
                <a:defRPr/>
              </a:pPr>
              <a:t>3.12.2010</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p:txBody>
          <a:bodyPr/>
          <a:lstStyle>
            <a:lvl1pPr>
              <a:defRPr/>
            </a:lvl1pPr>
          </a:lstStyle>
          <a:p>
            <a:pPr>
              <a:defRPr/>
            </a:pPr>
            <a:fld id="{0DF193AB-7F9D-4FF1-BCAA-43CA032E4AB6}" type="slidenum">
              <a:rPr lang="cs-CZ"/>
              <a:pPr>
                <a:defRPr/>
              </a:pPr>
              <a:t>‹#›</a:t>
            </a:fld>
            <a:endParaRPr lang="cs-CZ"/>
          </a:p>
        </p:txBody>
      </p:sp>
    </p:spTree>
    <p:extLst>
      <p:ext uri="{BB962C8B-B14F-4D97-AF65-F5344CB8AC3E}">
        <p14:creationId xmlns:p14="http://schemas.microsoft.com/office/powerpoint/2010/main" val="192068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C618D14-B192-4B8B-A3BF-E8F2BFE28F5F}" type="datetime1">
              <a:rPr lang="cs-CZ"/>
              <a:pPr>
                <a:defRPr/>
              </a:pPr>
              <a:t>3.12.2010</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p:txBody>
          <a:bodyPr/>
          <a:lstStyle>
            <a:lvl1pPr>
              <a:defRPr/>
            </a:lvl1pPr>
          </a:lstStyle>
          <a:p>
            <a:pPr>
              <a:defRPr/>
            </a:pPr>
            <a:fld id="{4AF6C664-ACDB-4900-B4A4-424E348C6498}" type="slidenum">
              <a:rPr lang="cs-CZ"/>
              <a:pPr>
                <a:defRPr/>
              </a:pPr>
              <a:t>‹#›</a:t>
            </a:fld>
            <a:endParaRPr lang="cs-CZ"/>
          </a:p>
        </p:txBody>
      </p:sp>
    </p:spTree>
    <p:extLst>
      <p:ext uri="{BB962C8B-B14F-4D97-AF65-F5344CB8AC3E}">
        <p14:creationId xmlns:p14="http://schemas.microsoft.com/office/powerpoint/2010/main" val="256975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8E5B6C-D873-4868-B1D3-34EC1B320C31}" type="datetime1">
              <a:rPr lang="cs-CZ"/>
              <a:pPr>
                <a:defRPr/>
              </a:pPr>
              <a:t>3.12.2010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060A3A54-26D0-4C46-8CD3-649C98B40F50}" type="slidenum">
              <a:rPr lang="cs-CZ"/>
              <a:pPr>
                <a:defRPr/>
              </a:pPr>
              <a:t>‹#›</a:t>
            </a:fld>
            <a:endParaRPr lang="cs-CZ"/>
          </a:p>
        </p:txBody>
      </p:sp>
    </p:spTree>
    <p:extLst>
      <p:ext uri="{BB962C8B-B14F-4D97-AF65-F5344CB8AC3E}">
        <p14:creationId xmlns:p14="http://schemas.microsoft.com/office/powerpoint/2010/main" val="182212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4ED060-D316-4867-8DD2-36E97D3BF76E}" type="datetime1">
              <a:rPr lang="cs-CZ"/>
              <a:pPr>
                <a:defRPr/>
              </a:pPr>
              <a:t>3.12.2010</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p:txBody>
          <a:bodyPr/>
          <a:lstStyle>
            <a:lvl1pPr>
              <a:defRPr/>
            </a:lvl1pPr>
          </a:lstStyle>
          <a:p>
            <a:pPr>
              <a:defRPr/>
            </a:pPr>
            <a:fld id="{515B98F4-C67D-422D-98CD-AF50FD5C52F9}" type="slidenum">
              <a:rPr lang="cs-CZ"/>
              <a:pPr>
                <a:defRPr/>
              </a:pPr>
              <a:t>‹#›</a:t>
            </a:fld>
            <a:endParaRPr lang="cs-CZ"/>
          </a:p>
        </p:txBody>
      </p:sp>
    </p:spTree>
    <p:extLst>
      <p:ext uri="{BB962C8B-B14F-4D97-AF65-F5344CB8AC3E}">
        <p14:creationId xmlns:p14="http://schemas.microsoft.com/office/powerpoint/2010/main" val="161157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cs-CZ"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9D883EE-33DA-424D-9749-FEB9D54F9D60}" type="datetime1">
              <a:rPr lang="cs-CZ"/>
              <a:pPr>
                <a:defRPr/>
              </a:pPr>
              <a:t>3.12.2010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3714A26-544B-43AF-922B-A82631135A32}"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2.png"/><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26.wmf"/><Relationship Id="rId4" Type="http://schemas.openxmlformats.org/officeDocument/2006/relationships/oleObject" Target="../embeddings/oleObject5.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5.xml"/><Relationship Id="rId1" Type="http://schemas.openxmlformats.org/officeDocument/2006/relationships/slideLayout" Target="../slideLayouts/slideLayout1.xml"/><Relationship Id="rId5" Type="http://schemas.openxmlformats.org/officeDocument/2006/relationships/image" Target="../media/image29.png"/><Relationship Id="rId4" Type="http://schemas.openxmlformats.org/officeDocument/2006/relationships/image" Target="../media/image28.png"/></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7" Type="http://schemas.openxmlformats.org/officeDocument/2006/relationships/image" Target="../media/image32.png"/><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31.png"/><Relationship Id="rId5" Type="http://schemas.openxmlformats.org/officeDocument/2006/relationships/image" Target="../media/image30.wmf"/><Relationship Id="rId4" Type="http://schemas.openxmlformats.org/officeDocument/2006/relationships/oleObject" Target="../embeddings/oleObject6.bin"/></Relationships>
</file>

<file path=ppt/slides/_rels/slide37.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37.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38.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39.png"/></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40.wmf"/><Relationship Id="rId4"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Měření posunů a přetvoření stavebních objektů</a:t>
            </a:r>
          </a:p>
        </p:txBody>
      </p:sp>
      <p:sp>
        <p:nvSpPr>
          <p:cNvPr id="2051" name="Rectangle 4"/>
          <p:cNvSpPr>
            <a:spLocks noChangeArrowheads="1"/>
          </p:cNvSpPr>
          <p:nvPr/>
        </p:nvSpPr>
        <p:spPr bwMode="auto">
          <a:xfrm>
            <a:off x="749300" y="1258888"/>
            <a:ext cx="76454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Tx/>
              <a:buAutoNum type="arabicPeriod"/>
            </a:pPr>
            <a:r>
              <a:rPr lang="cs-CZ" sz="2400">
                <a:latin typeface="Calibri" pitchFamily="34" charset="0"/>
              </a:rPr>
              <a:t>ÚČEL A CÍL MĚŘENÍ POSUNŮ A PŘETVOŘENÍ</a:t>
            </a:r>
          </a:p>
          <a:p>
            <a:pPr marL="342900" indent="-342900">
              <a:buFontTx/>
              <a:buAutoNum type="arabicPeriod"/>
            </a:pPr>
            <a:r>
              <a:rPr lang="cs-CZ" sz="2400">
                <a:latin typeface="Calibri" pitchFamily="34" charset="0"/>
              </a:rPr>
              <a:t>HLAVNÍ PŘÍČINY POSUNŮ A PŘETVOŘENÍ STAVEBNÍCH OBJEKTŮ</a:t>
            </a:r>
          </a:p>
          <a:p>
            <a:pPr marL="342900" indent="-342900">
              <a:buFontTx/>
              <a:buAutoNum type="arabicPeriod"/>
            </a:pPr>
            <a:r>
              <a:rPr lang="cs-CZ" sz="2400">
                <a:latin typeface="Calibri" pitchFamily="34" charset="0"/>
              </a:rPr>
              <a:t>ZÁKLADNÍ POJMY</a:t>
            </a:r>
          </a:p>
          <a:p>
            <a:pPr marL="342900" indent="-342900">
              <a:buFontTx/>
              <a:buAutoNum type="arabicPeriod"/>
            </a:pPr>
            <a:r>
              <a:rPr lang="cs-CZ" sz="2400">
                <a:latin typeface="Calibri" pitchFamily="34" charset="0"/>
              </a:rPr>
              <a:t>PROJEKT MĚŘENÍ POSUNŮ A PŘETVOŘENÍ</a:t>
            </a:r>
          </a:p>
          <a:p>
            <a:pPr marL="342900" indent="-342900">
              <a:buFontTx/>
              <a:buAutoNum type="arabicPeriod"/>
            </a:pPr>
            <a:r>
              <a:rPr lang="cs-CZ" sz="2400">
                <a:latin typeface="Calibri" pitchFamily="34" charset="0"/>
              </a:rPr>
              <a:t>PŘESNOST A INTERVALY MĚŘENÍ POSUNŮ A PŘETVOŘENÍ</a:t>
            </a:r>
          </a:p>
          <a:p>
            <a:pPr marL="342900" indent="-342900">
              <a:buFontTx/>
              <a:buAutoNum type="arabicPeriod"/>
            </a:pPr>
            <a:r>
              <a:rPr lang="cs-CZ" sz="2400">
                <a:latin typeface="Calibri" pitchFamily="34" charset="0"/>
              </a:rPr>
              <a:t>STABILIZACE A SIGNALIZACE BODŮ PRO ÚČELY MĚŘENÍ POSUNŮ A PŘETVOŘENÍ</a:t>
            </a:r>
          </a:p>
          <a:p>
            <a:pPr marL="342900" indent="-342900">
              <a:buFontTx/>
              <a:buAutoNum type="arabicPeriod"/>
            </a:pPr>
            <a:r>
              <a:rPr lang="cs-CZ" sz="2400">
                <a:latin typeface="Calibri" pitchFamily="34" charset="0"/>
              </a:rPr>
              <a:t>METODY MĚŘENÍ POSUNŮ A PŘETVOŘENÍ</a:t>
            </a:r>
          </a:p>
          <a:p>
            <a:pPr marL="342900" indent="-342900"/>
            <a:r>
              <a:rPr lang="cs-CZ" sz="2000">
                <a:latin typeface="Calibri" pitchFamily="34" charset="0"/>
              </a:rPr>
              <a:t>	1. Měření svislých posunů a přetvoření</a:t>
            </a:r>
          </a:p>
          <a:p>
            <a:pPr marL="342900" indent="-342900"/>
            <a:r>
              <a:rPr lang="cs-CZ" sz="2000">
                <a:latin typeface="Calibri" pitchFamily="34" charset="0"/>
              </a:rPr>
              <a:t>	2. Měření vodorovných posunů a přetvoření</a:t>
            </a:r>
          </a:p>
          <a:p>
            <a:pPr marL="342900" indent="-342900"/>
            <a:r>
              <a:rPr lang="cs-CZ" sz="2000">
                <a:latin typeface="Calibri" pitchFamily="34" charset="0"/>
              </a:rPr>
              <a:t>	3. Další metody</a:t>
            </a:r>
          </a:p>
          <a:p>
            <a:pPr marL="342900" indent="-342900"/>
            <a:r>
              <a:rPr lang="cs-CZ" sz="2400">
                <a:latin typeface="Calibri" pitchFamily="34" charset="0"/>
              </a:rPr>
              <a:t>8. Poznámky</a:t>
            </a:r>
          </a:p>
        </p:txBody>
      </p:sp>
      <p:sp>
        <p:nvSpPr>
          <p:cNvPr id="2052" name="Rectangle 5"/>
          <p:cNvSpPr>
            <a:spLocks noChangeArrowheads="1"/>
          </p:cNvSpPr>
          <p:nvPr/>
        </p:nvSpPr>
        <p:spPr bwMode="auto">
          <a:xfrm>
            <a:off x="785813" y="6088063"/>
            <a:ext cx="78581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400">
                <a:latin typeface="Calibri" pitchFamily="34" charset="0"/>
              </a:rPr>
              <a:t>Literatura</a:t>
            </a:r>
          </a:p>
          <a:p>
            <a:r>
              <a:rPr lang="cs-CZ" sz="2000">
                <a:latin typeface="Calibri" pitchFamily="34" charset="0"/>
              </a:rPr>
              <a:t>[1] ČSN 73 04 05 (1997) Měření posunů a přetvoření stavebních objektů.</a:t>
            </a:r>
          </a:p>
        </p:txBody>
      </p:sp>
      <p:sp>
        <p:nvSpPr>
          <p:cNvPr id="7" name="Slide Number Placeholder 6"/>
          <p:cNvSpPr>
            <a:spLocks noGrp="1"/>
          </p:cNvSpPr>
          <p:nvPr>
            <p:ph type="sldNum" sz="quarter" idx="12"/>
          </p:nvPr>
        </p:nvSpPr>
        <p:spPr/>
        <p:txBody>
          <a:bodyPr/>
          <a:lstStyle/>
          <a:p>
            <a:pPr>
              <a:defRPr/>
            </a:pPr>
            <a:fld id="{2BB842C1-884D-464A-92F3-C0E94D301641}" type="slidenum">
              <a:rPr lang="cs-CZ"/>
              <a:pPr>
                <a:defRPr/>
              </a:pPr>
              <a:t>1</a:t>
            </a:fld>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5. Přesnost a intervaly měření posunů a přetvoření</a:t>
            </a:r>
          </a:p>
        </p:txBody>
      </p:sp>
      <p:sp>
        <p:nvSpPr>
          <p:cNvPr id="11267" name="Rectangle 4"/>
          <p:cNvSpPr>
            <a:spLocks noChangeArrowheads="1"/>
          </p:cNvSpPr>
          <p:nvPr/>
        </p:nvSpPr>
        <p:spPr bwMode="auto">
          <a:xfrm>
            <a:off x="395288" y="1196975"/>
            <a:ext cx="83534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Požadovaná přesnost měření závisí na velikosti a charakteru posunů za určitý čas a dále na účelu, ke kterému má sloužit (pro zakládání staveb cca 1mm, pro statické výpočty či vědecké experimenty cca 0,1 – 0,3 mm, pro technické účely 5 – 10 %). Za dostatečnou přesnost měření posunů se pokládá taková přesnost, kterou se při minimálních nákladech dosáhne účelu měření. ČSN 73 04 05 uvádí poměr mezi kritickým posunem a směrodatnou odchylkou měření 1 /15 u nových, 1/5 u již užívaných objektů. </a:t>
            </a:r>
          </a:p>
          <a:p>
            <a:r>
              <a:rPr lang="cs-CZ" sz="2000">
                <a:latin typeface="Calibri" pitchFamily="34" charset="0"/>
              </a:rPr>
              <a:t>Otázky přesnosti by měly být vždy konzultovány s projektantem – statikem.</a:t>
            </a:r>
          </a:p>
          <a:p>
            <a:r>
              <a:rPr lang="cs-CZ" sz="2000">
                <a:latin typeface="Calibri" pitchFamily="34" charset="0"/>
              </a:rPr>
              <a:t>Směrodatná odchylka měření by u nově budovaných objektů neměla přesáhnout hodnoty (podle druhu základové půdy):</a:t>
            </a:r>
          </a:p>
          <a:p>
            <a:endParaRPr lang="cs-CZ" sz="2000">
              <a:latin typeface="Calibri" pitchFamily="34" charset="0"/>
            </a:endParaRPr>
          </a:p>
          <a:p>
            <a:r>
              <a:rPr lang="cs-CZ" sz="2000">
                <a:latin typeface="Calibri" pitchFamily="34" charset="0"/>
              </a:rPr>
              <a:t>a) </a:t>
            </a:r>
            <a:r>
              <a:rPr lang="cs-CZ" sz="2000">
                <a:latin typeface="Symbol" pitchFamily="18" charset="2"/>
              </a:rPr>
              <a:t>s</a:t>
            </a:r>
            <a:r>
              <a:rPr lang="cs-CZ" sz="2000">
                <a:latin typeface="Calibri" pitchFamily="34" charset="0"/>
              </a:rPr>
              <a:t> = 0,5 mm pro skalní a poloskalní horniny, </a:t>
            </a:r>
          </a:p>
          <a:p>
            <a:r>
              <a:rPr lang="cs-CZ" sz="2000">
                <a:latin typeface="Calibri" pitchFamily="34" charset="0"/>
              </a:rPr>
              <a:t>b) </a:t>
            </a:r>
            <a:r>
              <a:rPr lang="cs-CZ" sz="2000">
                <a:latin typeface="Symbol" pitchFamily="18" charset="2"/>
              </a:rPr>
              <a:t>s</a:t>
            </a:r>
            <a:r>
              <a:rPr lang="cs-CZ" sz="2000">
                <a:latin typeface="Calibri" pitchFamily="34" charset="0"/>
              </a:rPr>
              <a:t> = 1 mm pro písčité, hlinité zeminy a zhutněné násypy, </a:t>
            </a:r>
          </a:p>
          <a:p>
            <a:r>
              <a:rPr lang="cs-CZ" sz="2000">
                <a:latin typeface="Calibri" pitchFamily="34" charset="0"/>
              </a:rPr>
              <a:t>c) </a:t>
            </a:r>
            <a:r>
              <a:rPr lang="cs-CZ" sz="2000">
                <a:latin typeface="Symbol" pitchFamily="18" charset="2"/>
              </a:rPr>
              <a:t>s</a:t>
            </a:r>
            <a:r>
              <a:rPr lang="cs-CZ" sz="2000">
                <a:latin typeface="Calibri" pitchFamily="34" charset="0"/>
              </a:rPr>
              <a:t> = 2,5 mm pro nezhutněné násypy a silně stlačitelné zeminy.</a:t>
            </a:r>
          </a:p>
          <a:p>
            <a:endParaRPr lang="cs-CZ" sz="2000">
              <a:latin typeface="Calibri" pitchFamily="34" charset="0"/>
            </a:endParaRPr>
          </a:p>
        </p:txBody>
      </p:sp>
      <p:sp>
        <p:nvSpPr>
          <p:cNvPr id="7" name="Slide Number Placeholder 6"/>
          <p:cNvSpPr>
            <a:spLocks noGrp="1"/>
          </p:cNvSpPr>
          <p:nvPr>
            <p:ph type="sldNum" sz="quarter" idx="12"/>
          </p:nvPr>
        </p:nvSpPr>
        <p:spPr/>
        <p:txBody>
          <a:bodyPr/>
          <a:lstStyle/>
          <a:p>
            <a:pPr>
              <a:defRPr/>
            </a:pPr>
            <a:fld id="{8419E1BF-00B9-43EA-A84A-0E12CCA8C68F}" type="slidenum">
              <a:rPr lang="cs-CZ"/>
              <a:pPr>
                <a:defRPr/>
              </a:pPr>
              <a:t>10</a:t>
            </a:fld>
            <a:endParaRPr lang="cs-CZ"/>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5. Přesnost a intervaly měření posunů a přetvoření</a:t>
            </a:r>
          </a:p>
        </p:txBody>
      </p:sp>
      <p:sp>
        <p:nvSpPr>
          <p:cNvPr id="12291" name="Rectangle 4"/>
          <p:cNvSpPr>
            <a:spLocks noChangeArrowheads="1"/>
          </p:cNvSpPr>
          <p:nvPr/>
        </p:nvSpPr>
        <p:spPr bwMode="auto">
          <a:xfrm>
            <a:off x="395288" y="1196975"/>
            <a:ext cx="83534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S přesností měření úzce souvisí délka etapy. Měla by být volena tak, aby čekávaný etapový posun byl v přiměřeném poměru k přesnosti měření. Obvykle se časový interval mezi etapami postupně zvětšuje („usazení“ objektu).</a:t>
            </a:r>
          </a:p>
          <a:p>
            <a:r>
              <a:rPr lang="cs-CZ" sz="2000">
                <a:latin typeface="Calibri" pitchFamily="34" charset="0"/>
              </a:rPr>
              <a:t>V období výstavby se obvykle volí etapy podle procentuálního zatížení základové desky stavbou po 25%, tedy 0%, 25%, 50%, 75%, 100%; pokud je umisťováno významné (z hlediska hmotnosti) technologické zařízení, pak ještě zatížení technologickým zařízením 0%, 50%, 100%, a také před uvedením do provozu.</a:t>
            </a:r>
          </a:p>
          <a:p>
            <a:r>
              <a:rPr lang="cs-CZ" sz="2000">
                <a:latin typeface="Calibri" pitchFamily="34" charset="0"/>
              </a:rPr>
              <a:t>Po uvedení do provozu se intervaly etap volí podle charakteru objektu, geologických podmínek a také podle výsledků měření.</a:t>
            </a:r>
          </a:p>
          <a:p>
            <a:endParaRPr lang="cs-CZ" sz="2000">
              <a:latin typeface="Calibri" pitchFamily="34" charset="0"/>
            </a:endParaRPr>
          </a:p>
        </p:txBody>
      </p:sp>
      <p:sp>
        <p:nvSpPr>
          <p:cNvPr id="7" name="Slide Number Placeholder 6"/>
          <p:cNvSpPr>
            <a:spLocks noGrp="1"/>
          </p:cNvSpPr>
          <p:nvPr>
            <p:ph type="sldNum" sz="quarter" idx="12"/>
          </p:nvPr>
        </p:nvSpPr>
        <p:spPr/>
        <p:txBody>
          <a:bodyPr/>
          <a:lstStyle/>
          <a:p>
            <a:pPr>
              <a:defRPr/>
            </a:pPr>
            <a:fld id="{D58915A0-C7AD-4158-8F0E-412C5A63BAEB}" type="slidenum">
              <a:rPr lang="cs-CZ"/>
              <a:pPr>
                <a:defRPr/>
              </a:pPr>
              <a:t>11</a:t>
            </a:fld>
            <a:endParaRPr lang="cs-CZ"/>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714375" y="571500"/>
            <a:ext cx="77152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6. Stabilizace a signalizace bodů pro účely měření posunů a přetvoření</a:t>
            </a:r>
          </a:p>
          <a:p>
            <a:pPr eaLnBrk="1" hangingPunct="1"/>
            <a:endParaRPr lang="cs-CZ" sz="2800" b="1">
              <a:latin typeface="Calibri" pitchFamily="34" charset="0"/>
            </a:endParaRPr>
          </a:p>
        </p:txBody>
      </p:sp>
      <p:sp>
        <p:nvSpPr>
          <p:cNvPr id="13315" name="Rectangle 4"/>
          <p:cNvSpPr>
            <a:spLocks noChangeArrowheads="1"/>
          </p:cNvSpPr>
          <p:nvPr/>
        </p:nvSpPr>
        <p:spPr bwMode="auto">
          <a:xfrm>
            <a:off x="395288" y="1643063"/>
            <a:ext cx="8353425"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Rozmístění bodů určuje zpracovatel projektu měření posunů se zpracovatelem průzkumu základové půdy. Velmi často se pro stabilizaci </a:t>
            </a:r>
            <a:r>
              <a:rPr lang="cs-CZ" sz="2000" b="1" i="1">
                <a:latin typeface="Calibri" pitchFamily="34" charset="0"/>
              </a:rPr>
              <a:t>vztažných bodů</a:t>
            </a:r>
            <a:r>
              <a:rPr lang="cs-CZ" sz="2000">
                <a:latin typeface="Calibri" pitchFamily="34" charset="0"/>
              </a:rPr>
              <a:t> používá tzv. těžká stabilizace se zabudovanou nucenou centrace (pokud se měří teodolitem). Obvykle se jedná o betonové bloky usazené na skále nebo s rozšířenou základnou. V písčitých půdách se používá vrt s pažnicí. Je vhodné pilíře obednit (např. dřevěným bedněním) kvůli vlivu oslunění, které způsobí kroucení čí stáčení pilíře. Při rovnoměrném ohřevu jsou vlivy na měření výrazně nižší.</a:t>
            </a:r>
          </a:p>
        </p:txBody>
      </p:sp>
      <p:sp>
        <p:nvSpPr>
          <p:cNvPr id="7" name="Slide Number Placeholder 6"/>
          <p:cNvSpPr>
            <a:spLocks noGrp="1"/>
          </p:cNvSpPr>
          <p:nvPr>
            <p:ph type="sldNum" sz="quarter" idx="12"/>
          </p:nvPr>
        </p:nvSpPr>
        <p:spPr/>
        <p:txBody>
          <a:bodyPr/>
          <a:lstStyle/>
          <a:p>
            <a:pPr>
              <a:defRPr/>
            </a:pPr>
            <a:fld id="{519B6C8E-F784-4C42-B610-9C480378DDBD}" type="slidenum">
              <a:rPr lang="cs-CZ"/>
              <a:pPr>
                <a:defRPr/>
              </a:pPr>
              <a:t>12</a:t>
            </a:fld>
            <a:endParaRPr lang="cs-CZ"/>
          </a:p>
        </p:txBody>
      </p:sp>
      <p:sp>
        <p:nvSpPr>
          <p:cNvPr id="1331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13318" name="Object 1"/>
          <p:cNvGraphicFramePr>
            <a:graphicFrameLocks noChangeAspect="1"/>
          </p:cNvGraphicFramePr>
          <p:nvPr/>
        </p:nvGraphicFramePr>
        <p:xfrm>
          <a:off x="1500188" y="4000500"/>
          <a:ext cx="5892800" cy="2725738"/>
        </p:xfrm>
        <a:graphic>
          <a:graphicData uri="http://schemas.openxmlformats.org/presentationml/2006/ole">
            <mc:AlternateContent xmlns:mc="http://schemas.openxmlformats.org/markup-compatibility/2006">
              <mc:Choice xmlns:v="urn:schemas-microsoft-com:vml" Requires="v">
                <p:oleObj spid="_x0000_s13320" name="AutoCAD Drawing" r:id="rId4" imgW="9401175" imgH="5791200" progId="AutoCAD.Drawing.16">
                  <p:embed/>
                </p:oleObj>
              </mc:Choice>
              <mc:Fallback>
                <p:oleObj name="AutoCAD Drawing" r:id="rId4" imgW="9401175" imgH="5791200" progId="AutoCAD.Drawing.16">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t="18649" b="6216"/>
                      <a:stretch>
                        <a:fillRect/>
                      </a:stretch>
                    </p:blipFill>
                    <p:spPr bwMode="auto">
                      <a:xfrm>
                        <a:off x="1500188" y="4000500"/>
                        <a:ext cx="5892800" cy="272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p:cNvSpPr txBox="1">
            <a:spLocks noChangeArrowheads="1"/>
          </p:cNvSpPr>
          <p:nvPr/>
        </p:nvSpPr>
        <p:spPr bwMode="auto">
          <a:xfrm>
            <a:off x="714375" y="571500"/>
            <a:ext cx="77152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6. Stabilizace a signalizace bodů pro účely měření posunů a přetvoření</a:t>
            </a:r>
          </a:p>
        </p:txBody>
      </p:sp>
      <p:sp>
        <p:nvSpPr>
          <p:cNvPr id="5" name="Rectangle 4"/>
          <p:cNvSpPr/>
          <p:nvPr/>
        </p:nvSpPr>
        <p:spPr>
          <a:xfrm>
            <a:off x="395288" y="1643063"/>
            <a:ext cx="5033962" cy="4400550"/>
          </a:xfrm>
          <a:prstGeom prst="rect">
            <a:avLst/>
          </a:prstGeom>
        </p:spPr>
        <p:txBody>
          <a:bodyPr>
            <a:spAutoFit/>
          </a:bodyPr>
          <a:lstStyle/>
          <a:p>
            <a:pPr fontAlgn="auto">
              <a:spcBef>
                <a:spcPts val="0"/>
              </a:spcBef>
              <a:spcAft>
                <a:spcPts val="0"/>
              </a:spcAft>
              <a:defRPr/>
            </a:pPr>
            <a:r>
              <a:rPr lang="cs-CZ" sz="2000" dirty="0">
                <a:latin typeface="+mn-lt"/>
                <a:cs typeface="+mn-cs"/>
              </a:rPr>
              <a:t>Nucená centrace pak může být realizována těmito způsoby:</a:t>
            </a:r>
          </a:p>
          <a:p>
            <a:pPr fontAlgn="auto">
              <a:spcBef>
                <a:spcPts val="0"/>
              </a:spcBef>
              <a:spcAft>
                <a:spcPts val="0"/>
              </a:spcAft>
              <a:defRPr/>
            </a:pPr>
            <a:r>
              <a:rPr lang="cs-CZ" sz="2000" dirty="0">
                <a:latin typeface="+mn-lt"/>
                <a:cs typeface="+mn-cs"/>
              </a:rPr>
              <a:t> </a:t>
            </a:r>
          </a:p>
          <a:p>
            <a:pPr marL="266700" indent="-266700" fontAlgn="auto">
              <a:spcBef>
                <a:spcPts val="0"/>
              </a:spcBef>
              <a:spcAft>
                <a:spcPts val="0"/>
              </a:spcAft>
              <a:defRPr/>
            </a:pPr>
            <a:r>
              <a:rPr lang="cs-CZ" sz="2000" dirty="0">
                <a:latin typeface="+mn-lt"/>
                <a:cs typeface="+mn-cs"/>
              </a:rPr>
              <a:t>a) koule se šroubem se zasunuje do válce, koule je provrtaná kvůli úniku vzduchu,</a:t>
            </a:r>
          </a:p>
          <a:p>
            <a:pPr marL="266700" indent="-266700" fontAlgn="auto">
              <a:spcBef>
                <a:spcPts val="0"/>
              </a:spcBef>
              <a:spcAft>
                <a:spcPts val="0"/>
              </a:spcAft>
              <a:defRPr/>
            </a:pPr>
            <a:r>
              <a:rPr lang="cs-CZ" sz="2000" dirty="0">
                <a:latin typeface="+mn-lt"/>
                <a:cs typeface="+mn-cs"/>
              </a:rPr>
              <a:t>b) otvor na stavěcí šroub a jeden zářez na směr,</a:t>
            </a:r>
          </a:p>
          <a:p>
            <a:pPr fontAlgn="auto">
              <a:spcBef>
                <a:spcPts val="0"/>
              </a:spcBef>
              <a:spcAft>
                <a:spcPts val="0"/>
              </a:spcAft>
              <a:defRPr/>
            </a:pPr>
            <a:r>
              <a:rPr lang="cs-CZ" sz="2000" dirty="0">
                <a:latin typeface="+mn-lt"/>
                <a:cs typeface="+mn-cs"/>
              </a:rPr>
              <a:t>c) tři zářezy na směry,</a:t>
            </a:r>
          </a:p>
          <a:p>
            <a:pPr fontAlgn="auto">
              <a:spcBef>
                <a:spcPts val="0"/>
              </a:spcBef>
              <a:spcAft>
                <a:spcPts val="0"/>
              </a:spcAft>
              <a:defRPr/>
            </a:pPr>
            <a:r>
              <a:rPr lang="cs-CZ" sz="2000" dirty="0">
                <a:latin typeface="+mn-lt"/>
                <a:cs typeface="+mn-cs"/>
              </a:rPr>
              <a:t>d) zabetonovaný upínací šroub.</a:t>
            </a:r>
          </a:p>
          <a:p>
            <a:pPr fontAlgn="auto">
              <a:spcBef>
                <a:spcPts val="0"/>
              </a:spcBef>
              <a:spcAft>
                <a:spcPts val="0"/>
              </a:spcAft>
              <a:defRPr/>
            </a:pPr>
            <a:r>
              <a:rPr lang="cs-CZ" sz="2000" dirty="0">
                <a:latin typeface="+mn-lt"/>
                <a:cs typeface="+mn-cs"/>
              </a:rPr>
              <a:t> </a:t>
            </a:r>
          </a:p>
          <a:p>
            <a:pPr fontAlgn="auto">
              <a:spcBef>
                <a:spcPts val="0"/>
              </a:spcBef>
              <a:spcAft>
                <a:spcPts val="0"/>
              </a:spcAft>
              <a:defRPr/>
            </a:pPr>
            <a:r>
              <a:rPr lang="cs-CZ" sz="2000" dirty="0">
                <a:latin typeface="+mn-lt"/>
                <a:cs typeface="+mn-cs"/>
              </a:rPr>
              <a:t>Pro účely nivelačních měření se využívá jiné stabilizace. Na ocelovém talíři je umístěna ocelová tyč s bronzovým nástavcem, vše zabetonováno v pažnici.</a:t>
            </a:r>
          </a:p>
        </p:txBody>
      </p:sp>
      <p:sp>
        <p:nvSpPr>
          <p:cNvPr id="7" name="Slide Number Placeholder 6"/>
          <p:cNvSpPr>
            <a:spLocks noGrp="1"/>
          </p:cNvSpPr>
          <p:nvPr>
            <p:ph type="sldNum" sz="quarter" idx="12"/>
          </p:nvPr>
        </p:nvSpPr>
        <p:spPr/>
        <p:txBody>
          <a:bodyPr/>
          <a:lstStyle/>
          <a:p>
            <a:pPr>
              <a:defRPr/>
            </a:pPr>
            <a:fld id="{A7393E56-B316-40E8-B084-8AFE690624B5}" type="slidenum">
              <a:rPr lang="cs-CZ"/>
              <a:pPr>
                <a:defRPr/>
              </a:pPr>
              <a:t>13</a:t>
            </a:fld>
            <a:endParaRPr lang="cs-CZ"/>
          </a:p>
        </p:txBody>
      </p:sp>
      <p:sp>
        <p:nvSpPr>
          <p:cNvPr id="1434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434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14343" name="Object 3"/>
          <p:cNvGraphicFramePr>
            <a:graphicFrameLocks noChangeAspect="1"/>
          </p:cNvGraphicFramePr>
          <p:nvPr/>
        </p:nvGraphicFramePr>
        <p:xfrm>
          <a:off x="5097463" y="1928813"/>
          <a:ext cx="3808412" cy="4214812"/>
        </p:xfrm>
        <a:graphic>
          <a:graphicData uri="http://schemas.openxmlformats.org/presentationml/2006/ole">
            <mc:AlternateContent xmlns:mc="http://schemas.openxmlformats.org/markup-compatibility/2006">
              <mc:Choice xmlns:v="urn:schemas-microsoft-com:vml" Requires="v">
                <p:oleObj spid="_x0000_s14345" name="AutoCAD Drawing" r:id="rId4" imgW="9401175" imgH="5791200" progId="AutoCAD.Drawing.16">
                  <p:embed/>
                </p:oleObj>
              </mc:Choice>
              <mc:Fallback>
                <p:oleObj name="AutoCAD Drawing" r:id="rId4" imgW="9401175" imgH="5791200" progId="AutoCAD.Drawing.1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l="2681" t="12433" r="53610" b="9325"/>
                      <a:stretch>
                        <a:fillRect/>
                      </a:stretch>
                    </p:blipFill>
                    <p:spPr bwMode="auto">
                      <a:xfrm>
                        <a:off x="5097463" y="1928813"/>
                        <a:ext cx="3808412" cy="421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714375" y="571500"/>
            <a:ext cx="77152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6. Stabilizace a signalizace bodů pro účely měření posunů a přetvoření</a:t>
            </a:r>
          </a:p>
        </p:txBody>
      </p:sp>
      <p:sp>
        <p:nvSpPr>
          <p:cNvPr id="15363" name="Rectangle 4"/>
          <p:cNvSpPr>
            <a:spLocks noChangeArrowheads="1"/>
          </p:cNvSpPr>
          <p:nvPr/>
        </p:nvSpPr>
        <p:spPr bwMode="auto">
          <a:xfrm>
            <a:off x="395288" y="1643063"/>
            <a:ext cx="8353425"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Body lze s výhodou stabilizovat přímo na skále, což jsou spolu s hloubkovou stabilizací kvalitní a spolehlivé stabilizace. Body lze stabilizovat na usazených objektech nivelačními značkami, což je ale stabilizace méně spolehlivá, případně použít nivelační kameny nivelačních sítí, ale to je pro měření posunů nevhodné – nekvalitní. </a:t>
            </a:r>
          </a:p>
          <a:p>
            <a:r>
              <a:rPr lang="cs-CZ" sz="2000">
                <a:latin typeface="Calibri" pitchFamily="34" charset="0"/>
              </a:rPr>
              <a:t>Pokud dojde ke </a:t>
            </a:r>
            <a:r>
              <a:rPr lang="cs-CZ" sz="2000" b="1" i="1">
                <a:latin typeface="Calibri" pitchFamily="34" charset="0"/>
              </a:rPr>
              <a:t>zničení</a:t>
            </a:r>
            <a:r>
              <a:rPr lang="cs-CZ" sz="2000">
                <a:latin typeface="Calibri" pitchFamily="34" charset="0"/>
              </a:rPr>
              <a:t> některých bodů např. stavební činností, je třeba stabilizovat místo nich nové a nejméně v jedné etapě provést měření na původní i náhradní, aby se zachovala kontinuita.</a:t>
            </a:r>
          </a:p>
          <a:p>
            <a:endParaRPr lang="cs-CZ" sz="1000" b="1" i="1">
              <a:latin typeface="Calibri" pitchFamily="34" charset="0"/>
            </a:endParaRPr>
          </a:p>
          <a:p>
            <a:r>
              <a:rPr lang="cs-CZ" sz="2000" b="1" i="1">
                <a:latin typeface="Calibri" pitchFamily="34" charset="0"/>
              </a:rPr>
              <a:t>Pozorované body</a:t>
            </a:r>
            <a:r>
              <a:rPr lang="cs-CZ" sz="2000">
                <a:latin typeface="Calibri" pitchFamily="34" charset="0"/>
              </a:rPr>
              <a:t> a jejich poloha a hustota se volí tak, aby jejich změny umožnily určit posuny a přetvoření pozorovaného objektu.</a:t>
            </a:r>
          </a:p>
        </p:txBody>
      </p:sp>
      <p:sp>
        <p:nvSpPr>
          <p:cNvPr id="7" name="Slide Number Placeholder 6"/>
          <p:cNvSpPr>
            <a:spLocks noGrp="1"/>
          </p:cNvSpPr>
          <p:nvPr>
            <p:ph type="sldNum" sz="quarter" idx="12"/>
          </p:nvPr>
        </p:nvSpPr>
        <p:spPr/>
        <p:txBody>
          <a:bodyPr/>
          <a:lstStyle/>
          <a:p>
            <a:pPr>
              <a:defRPr/>
            </a:pPr>
            <a:fld id="{9AF3A384-4FC4-4795-9CD1-4246A98021D1}" type="slidenum">
              <a:rPr lang="cs-CZ"/>
              <a:pPr>
                <a:defRPr/>
              </a:pPr>
              <a:t>14</a:t>
            </a:fld>
            <a:endParaRPr lang="cs-CZ"/>
          </a:p>
        </p:txBody>
      </p:sp>
      <p:sp>
        <p:nvSpPr>
          <p:cNvPr id="1536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536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536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15368" name="Object 3"/>
          <p:cNvGraphicFramePr>
            <a:graphicFrameLocks noChangeAspect="1"/>
          </p:cNvGraphicFramePr>
          <p:nvPr/>
        </p:nvGraphicFramePr>
        <p:xfrm>
          <a:off x="6286500" y="4714875"/>
          <a:ext cx="2028825" cy="1790700"/>
        </p:xfrm>
        <a:graphic>
          <a:graphicData uri="http://schemas.openxmlformats.org/presentationml/2006/ole">
            <mc:AlternateContent xmlns:mc="http://schemas.openxmlformats.org/markup-compatibility/2006">
              <mc:Choice xmlns:v="urn:schemas-microsoft-com:vml" Requires="v">
                <p:oleObj spid="_x0000_s15371" name="AutoCAD Drawing" r:id="rId4" imgW="9401175" imgH="5791200" progId="AutoCAD.Drawing.16">
                  <p:embed/>
                </p:oleObj>
              </mc:Choice>
              <mc:Fallback>
                <p:oleObj name="AutoCAD Drawing" r:id="rId4" imgW="9401175" imgH="5791200" progId="AutoCAD.Drawing.16">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l="68929" t="24864" b="31081"/>
                      <a:stretch>
                        <a:fillRect/>
                      </a:stretch>
                    </p:blipFill>
                    <p:spPr bwMode="auto">
                      <a:xfrm>
                        <a:off x="6286500" y="4714875"/>
                        <a:ext cx="2028825" cy="179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5369" name="Rectangle 9"/>
          <p:cNvSpPr>
            <a:spLocks noChangeArrowheads="1"/>
          </p:cNvSpPr>
          <p:nvPr/>
        </p:nvSpPr>
        <p:spPr bwMode="auto">
          <a:xfrm>
            <a:off x="357188" y="4919663"/>
            <a:ext cx="6429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i="1">
                <a:latin typeface="Calibri" pitchFamily="34" charset="0"/>
              </a:rPr>
              <a:t>Měřické znaky (cíle)</a:t>
            </a:r>
            <a:r>
              <a:rPr lang="cs-CZ" sz="2000">
                <a:latin typeface="Calibri" pitchFamily="34" charset="0"/>
              </a:rPr>
              <a:t> pro úhlová měření se stabilizují nejlépe značkou v úpravě soustředných kruhů, vzhledem k dlouhodobosti se vyrábějí z ušlechtilých kovů. Průměr kruhu na cílení se volí v závislosti na průměrné vzdálenosti tak, aby ryskový kříž zakrýval pouze část kruhu.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a:t>
            </a:r>
          </a:p>
        </p:txBody>
      </p:sp>
      <p:sp>
        <p:nvSpPr>
          <p:cNvPr id="16387" name="Rectangle 4"/>
          <p:cNvSpPr>
            <a:spLocks noChangeArrowheads="1"/>
          </p:cNvSpPr>
          <p:nvPr/>
        </p:nvSpPr>
        <p:spPr bwMode="auto">
          <a:xfrm>
            <a:off x="395288" y="1196975"/>
            <a:ext cx="8353425" cy="489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400" b="1" i="1">
                <a:latin typeface="Calibri" pitchFamily="34" charset="0"/>
              </a:rPr>
              <a:t>Svislé posuny a přetvoření</a:t>
            </a:r>
          </a:p>
          <a:p>
            <a:endParaRPr lang="cs-CZ" sz="2400" b="1" i="1">
              <a:latin typeface="Calibri" pitchFamily="34" charset="0"/>
            </a:endParaRPr>
          </a:p>
          <a:p>
            <a:r>
              <a:rPr lang="cs-CZ" sz="2400">
                <a:latin typeface="Calibri" pitchFamily="34" charset="0"/>
              </a:rPr>
              <a:t>a) Geometrická nivelace	</a:t>
            </a:r>
          </a:p>
          <a:p>
            <a:endParaRPr lang="cs-CZ" sz="2400">
              <a:latin typeface="Calibri" pitchFamily="34" charset="0"/>
            </a:endParaRPr>
          </a:p>
          <a:p>
            <a:r>
              <a:rPr lang="cs-CZ" sz="2400">
                <a:latin typeface="Calibri" pitchFamily="34" charset="0"/>
              </a:rPr>
              <a:t>b) Hydrostatická nivelace	</a:t>
            </a:r>
          </a:p>
          <a:p>
            <a:endParaRPr lang="cs-CZ" sz="2400">
              <a:latin typeface="Calibri" pitchFamily="34" charset="0"/>
            </a:endParaRPr>
          </a:p>
          <a:p>
            <a:r>
              <a:rPr lang="cs-CZ" sz="2400">
                <a:latin typeface="Calibri" pitchFamily="34" charset="0"/>
              </a:rPr>
              <a:t>c) Trigonometrické měření	</a:t>
            </a:r>
          </a:p>
          <a:p>
            <a:endParaRPr lang="cs-CZ" sz="2400">
              <a:latin typeface="Calibri" pitchFamily="34" charset="0"/>
            </a:endParaRPr>
          </a:p>
          <a:p>
            <a:r>
              <a:rPr lang="cs-CZ" sz="2400">
                <a:latin typeface="Calibri" pitchFamily="34" charset="0"/>
              </a:rPr>
              <a:t>d) Pozemní fotogrammetrie</a:t>
            </a:r>
          </a:p>
          <a:p>
            <a:endParaRPr lang="cs-CZ" sz="2400">
              <a:latin typeface="Calibri" pitchFamily="34" charset="0"/>
            </a:endParaRPr>
          </a:p>
          <a:p>
            <a:r>
              <a:rPr lang="cs-CZ" sz="2400">
                <a:latin typeface="Calibri" pitchFamily="34" charset="0"/>
              </a:rPr>
              <a:t>e) Fyzikální metody měření relativních posunů</a:t>
            </a:r>
          </a:p>
          <a:p>
            <a:endParaRPr lang="cs-CZ" sz="2400">
              <a:latin typeface="Calibri" pitchFamily="34" charset="0"/>
            </a:endParaRPr>
          </a:p>
          <a:p>
            <a:r>
              <a:rPr lang="cs-CZ" sz="2400">
                <a:latin typeface="Calibri" pitchFamily="34" charset="0"/>
              </a:rPr>
              <a:t>f) GPS, metody DPZ </a:t>
            </a:r>
          </a:p>
        </p:txBody>
      </p:sp>
      <p:sp>
        <p:nvSpPr>
          <p:cNvPr id="7" name="Slide Number Placeholder 6"/>
          <p:cNvSpPr>
            <a:spLocks noGrp="1"/>
          </p:cNvSpPr>
          <p:nvPr>
            <p:ph type="sldNum" sz="quarter" idx="12"/>
          </p:nvPr>
        </p:nvSpPr>
        <p:spPr/>
        <p:txBody>
          <a:bodyPr/>
          <a:lstStyle/>
          <a:p>
            <a:pPr>
              <a:defRPr/>
            </a:pPr>
            <a:fld id="{4185925E-05C2-4183-9B0F-53F1D302A13C}" type="slidenum">
              <a:rPr lang="cs-CZ"/>
              <a:pPr>
                <a:defRPr/>
              </a:pPr>
              <a:t>15</a:t>
            </a:fld>
            <a:endParaRPr lang="cs-CZ"/>
          </a:p>
        </p:txBody>
      </p:sp>
      <p:sp>
        <p:nvSpPr>
          <p:cNvPr id="1638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639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639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17411" name="Rectangle 4"/>
          <p:cNvSpPr>
            <a:spLocks noChangeArrowheads="1"/>
          </p:cNvSpPr>
          <p:nvPr/>
        </p:nvSpPr>
        <p:spPr bwMode="auto">
          <a:xfrm>
            <a:off x="395288" y="1196975"/>
            <a:ext cx="835342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Používá se metoda přesné nivelace (PN), velmi přesné nivelace (VPN) a zvlášť náročné úkoly metoda zvlášť přesné nivelace (ZPN), např. pro zjišťování recentních pohybů zemské kůry apod.).</a:t>
            </a:r>
          </a:p>
          <a:p>
            <a:r>
              <a:rPr lang="cs-CZ" sz="2000">
                <a:latin typeface="Calibri" pitchFamily="34" charset="0"/>
              </a:rPr>
              <a:t>Podstata metody je dobře známa, používá se pro měření relativních i absolutních posunů. Měření má však oproti běžnému určování výšek jistá specifika. Stálost vztažných bodů je základním předpokladem měření absolutních posunů. </a:t>
            </a:r>
          </a:p>
          <a:p>
            <a:endParaRPr lang="cs-CZ" sz="2000">
              <a:latin typeface="Calibri" pitchFamily="34" charset="0"/>
            </a:endParaRPr>
          </a:p>
          <a:p>
            <a:r>
              <a:rPr lang="cs-CZ" sz="2000" b="1">
                <a:latin typeface="Calibri" pitchFamily="34" charset="0"/>
              </a:rPr>
              <a:t>Stabilitu bodu</a:t>
            </a:r>
            <a:r>
              <a:rPr lang="cs-CZ" sz="2000">
                <a:latin typeface="Calibri" pitchFamily="34" charset="0"/>
              </a:rPr>
              <a:t> je možno mezi jednotlivými etapami posuzovat pomocí mezního rozdílu:</a:t>
            </a:r>
          </a:p>
        </p:txBody>
      </p:sp>
      <p:sp>
        <p:nvSpPr>
          <p:cNvPr id="7" name="Slide Number Placeholder 6"/>
          <p:cNvSpPr>
            <a:spLocks noGrp="1"/>
          </p:cNvSpPr>
          <p:nvPr>
            <p:ph type="sldNum" sz="quarter" idx="12"/>
          </p:nvPr>
        </p:nvSpPr>
        <p:spPr/>
        <p:txBody>
          <a:bodyPr/>
          <a:lstStyle/>
          <a:p>
            <a:pPr>
              <a:defRPr/>
            </a:pPr>
            <a:fld id="{6E10FC70-01B6-4F89-BCB4-8083C8B355DC}" type="slidenum">
              <a:rPr lang="cs-CZ"/>
              <a:pPr>
                <a:defRPr/>
              </a:pPr>
              <a:t>16</a:t>
            </a:fld>
            <a:endParaRPr lang="cs-CZ"/>
          </a:p>
        </p:txBody>
      </p:sp>
      <p:sp>
        <p:nvSpPr>
          <p:cNvPr id="1741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741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741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74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17417"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57438" y="4429125"/>
            <a:ext cx="1957387"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428625" y="4857750"/>
            <a:ext cx="7786688" cy="1631950"/>
          </a:xfrm>
          <a:prstGeom prst="rect">
            <a:avLst/>
          </a:prstGeom>
        </p:spPr>
        <p:txBody>
          <a:bodyPr>
            <a:spAutoFit/>
          </a:bodyPr>
          <a:lstStyle/>
          <a:p>
            <a:pPr fontAlgn="auto">
              <a:spcBef>
                <a:spcPts val="0"/>
              </a:spcBef>
              <a:spcAft>
                <a:spcPts val="0"/>
              </a:spcAft>
              <a:defRPr/>
            </a:pPr>
            <a:r>
              <a:rPr lang="cs-CZ" sz="2000" dirty="0">
                <a:latin typeface="+mn-lt"/>
                <a:cs typeface="+mn-cs"/>
              </a:rPr>
              <a:t>Kde:</a:t>
            </a:r>
          </a:p>
          <a:p>
            <a:pPr fontAlgn="auto">
              <a:spcBef>
                <a:spcPts val="0"/>
              </a:spcBef>
              <a:spcAft>
                <a:spcPts val="0"/>
              </a:spcAft>
              <a:defRPr/>
            </a:pPr>
            <a:r>
              <a:rPr lang="cs-CZ" sz="2000" dirty="0" err="1">
                <a:latin typeface="+mn-lt"/>
                <a:cs typeface="+mn-cs"/>
              </a:rPr>
              <a:t>u</a:t>
            </a:r>
            <a:r>
              <a:rPr lang="cs-CZ" sz="2000" baseline="-25000" dirty="0" err="1">
                <a:latin typeface="+mn-lt"/>
                <a:cs typeface="+mn-cs"/>
              </a:rPr>
              <a:t>p</a:t>
            </a:r>
            <a:r>
              <a:rPr lang="cs-CZ" sz="2000" dirty="0">
                <a:latin typeface="+mn-lt"/>
                <a:cs typeface="+mn-cs"/>
              </a:rPr>
              <a:t> …	koeficient spolehlivosti,</a:t>
            </a:r>
          </a:p>
          <a:p>
            <a:pPr marL="896938" indent="-896938" fontAlgn="auto">
              <a:spcBef>
                <a:spcPts val="0"/>
              </a:spcBef>
              <a:spcAft>
                <a:spcPts val="0"/>
              </a:spcAft>
              <a:defRPr/>
            </a:pPr>
            <a:r>
              <a:rPr lang="cs-CZ" sz="2000" dirty="0" err="1">
                <a:latin typeface="Symbol" pitchFamily="18" charset="2"/>
                <a:cs typeface="+mn-cs"/>
              </a:rPr>
              <a:t>s</a:t>
            </a:r>
            <a:r>
              <a:rPr lang="cs-CZ" sz="2000" baseline="-25000" dirty="0" err="1">
                <a:latin typeface="+mn-lt"/>
                <a:cs typeface="+mn-cs"/>
              </a:rPr>
              <a:t>h</a:t>
            </a:r>
            <a:r>
              <a:rPr lang="cs-CZ" sz="2000" dirty="0">
                <a:latin typeface="+mn-lt"/>
                <a:cs typeface="+mn-cs"/>
              </a:rPr>
              <a:t> …	směrodatná odchylka převýšení určeného v jedné nivelační sestavě při měření tam a zpět,</a:t>
            </a:r>
          </a:p>
          <a:p>
            <a:pPr fontAlgn="auto">
              <a:spcBef>
                <a:spcPts val="0"/>
              </a:spcBef>
              <a:spcAft>
                <a:spcPts val="0"/>
              </a:spcAft>
              <a:defRPr/>
            </a:pPr>
            <a:r>
              <a:rPr lang="cs-CZ" sz="2000" dirty="0">
                <a:latin typeface="+mn-lt"/>
                <a:cs typeface="+mn-cs"/>
              </a:rPr>
              <a:t>n …	počet nivelačních sestav.</a:t>
            </a:r>
          </a:p>
        </p:txBody>
      </p:sp>
      <p:sp>
        <p:nvSpPr>
          <p:cNvPr id="17419"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17420"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18435" name="Rectangle 4"/>
          <p:cNvSpPr>
            <a:spLocks noChangeArrowheads="1"/>
          </p:cNvSpPr>
          <p:nvPr/>
        </p:nvSpPr>
        <p:spPr bwMode="auto">
          <a:xfrm>
            <a:off x="395288" y="1196975"/>
            <a:ext cx="8353425"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Symbol" pitchFamily="18" charset="2"/>
              </a:rPr>
              <a:t>s</a:t>
            </a:r>
            <a:r>
              <a:rPr lang="cs-CZ" sz="2000" baseline="-25000">
                <a:latin typeface="Calibri" pitchFamily="34" charset="0"/>
              </a:rPr>
              <a:t>h</a:t>
            </a:r>
            <a:r>
              <a:rPr lang="cs-CZ" sz="2000">
                <a:latin typeface="Calibri" pitchFamily="34" charset="0"/>
              </a:rPr>
              <a:t> je při velmi přesné nivelaci za běžných podmínek rovna 7∙10</a:t>
            </a:r>
            <a:r>
              <a:rPr lang="cs-CZ" sz="2000" baseline="30000">
                <a:latin typeface="Calibri" pitchFamily="34" charset="0"/>
              </a:rPr>
              <a:t>-5</a:t>
            </a:r>
            <a:r>
              <a:rPr lang="cs-CZ" sz="2000">
                <a:latin typeface="Calibri" pitchFamily="34" charset="0"/>
              </a:rPr>
              <a:t> m (délka záměry do 25 m, dobré observační podmínky, kvalitní přístroj, invarové latě s půlcentimetrovým dělením, měření tam zpět a stabilizované představové body a se zachováním zásad PN (s výjimkami, které vycházejí z principu měření deformací). Odpovídá to přesnosti měření na jedné stupnici 0,1 mm.</a:t>
            </a:r>
          </a:p>
          <a:p>
            <a:r>
              <a:rPr lang="cs-CZ" sz="2000">
                <a:latin typeface="Calibri" pitchFamily="34" charset="0"/>
              </a:rPr>
              <a:t>Minimální počet vztažných bodů je 3, což umožňuje měřit 2 kontrolní převýšení. Je však vhodné jich měřit více a případně je spojit do uzavřeného nivelačního pořadu, což zvyšuje přesnost výsledků. Je vhodné všechny představové body stabilizovat a označit umístění nivelačního přístroje.</a:t>
            </a:r>
          </a:p>
          <a:p>
            <a:r>
              <a:rPr lang="cs-CZ" sz="2000">
                <a:latin typeface="Calibri" pitchFamily="34" charset="0"/>
              </a:rPr>
              <a:t>Přesnost měření se ověřuje pomocí mezního rozdílu mezi měřením tam a zpět </a:t>
            </a:r>
            <a:r>
              <a:rPr lang="cs-CZ" sz="2000">
                <a:latin typeface="Symbol" pitchFamily="18" charset="2"/>
              </a:rPr>
              <a:t>D</a:t>
            </a:r>
            <a:r>
              <a:rPr lang="cs-CZ" sz="2000" baseline="-25000">
                <a:latin typeface="Calibri" pitchFamily="34" charset="0"/>
              </a:rPr>
              <a:t>Mh</a:t>
            </a:r>
            <a:r>
              <a:rPr lang="cs-CZ" sz="2000">
                <a:latin typeface="Calibri" pitchFamily="34" charset="0"/>
              </a:rPr>
              <a:t>. Jestliže se uvažuje přesnost měření jedné sestavy tam a zpět 0,07 mm, pak přesnost měření jedním směrem </a:t>
            </a:r>
            <a:r>
              <a:rPr lang="cs-CZ" sz="2000">
                <a:latin typeface="Symbol" pitchFamily="18" charset="2"/>
              </a:rPr>
              <a:t>s</a:t>
            </a:r>
            <a:r>
              <a:rPr lang="cs-CZ" sz="2000" baseline="-25000">
                <a:latin typeface="Calibri" pitchFamily="34" charset="0"/>
              </a:rPr>
              <a:t>h0</a:t>
            </a:r>
            <a:r>
              <a:rPr lang="cs-CZ" sz="2000">
                <a:latin typeface="Calibri" pitchFamily="34" charset="0"/>
              </a:rPr>
              <a:t> = 0,1 mm a pak platí</a:t>
            </a:r>
          </a:p>
        </p:txBody>
      </p:sp>
      <p:sp>
        <p:nvSpPr>
          <p:cNvPr id="7" name="Slide Number Placeholder 6"/>
          <p:cNvSpPr>
            <a:spLocks noGrp="1"/>
          </p:cNvSpPr>
          <p:nvPr>
            <p:ph type="sldNum" sz="quarter" idx="12"/>
          </p:nvPr>
        </p:nvSpPr>
        <p:spPr/>
        <p:txBody>
          <a:bodyPr/>
          <a:lstStyle/>
          <a:p>
            <a:pPr>
              <a:defRPr/>
            </a:pPr>
            <a:fld id="{22B91EC7-933F-4ECA-81B0-889B364987C7}" type="slidenum">
              <a:rPr lang="cs-CZ"/>
              <a:pPr>
                <a:defRPr/>
              </a:pPr>
              <a:t>17</a:t>
            </a:fld>
            <a:endParaRPr lang="cs-CZ"/>
          </a:p>
        </p:txBody>
      </p:sp>
      <p:sp>
        <p:nvSpPr>
          <p:cNvPr id="1843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843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843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84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8441"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18442"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184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1844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86125" y="5429250"/>
            <a:ext cx="2043113" cy="30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5" name="Rectangle 15"/>
          <p:cNvSpPr>
            <a:spLocks noChangeArrowheads="1"/>
          </p:cNvSpPr>
          <p:nvPr/>
        </p:nvSpPr>
        <p:spPr bwMode="auto">
          <a:xfrm>
            <a:off x="500063" y="5857875"/>
            <a:ext cx="30654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cs-CZ">
                <a:latin typeface="Calibri" pitchFamily="34" charset="0"/>
              </a:rPr>
              <a:t>u</a:t>
            </a:r>
            <a:r>
              <a:rPr lang="cs-CZ" baseline="-25000">
                <a:latin typeface="Calibri" pitchFamily="34" charset="0"/>
              </a:rPr>
              <a:t>p</a:t>
            </a:r>
            <a:r>
              <a:rPr lang="cs-CZ">
                <a:latin typeface="Calibri" pitchFamily="34" charset="0"/>
              </a:rPr>
              <a:t> se v těchto případech volí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7" name="Slide Number Placeholder 6"/>
          <p:cNvSpPr>
            <a:spLocks noGrp="1"/>
          </p:cNvSpPr>
          <p:nvPr>
            <p:ph type="sldNum" sz="quarter" idx="12"/>
          </p:nvPr>
        </p:nvSpPr>
        <p:spPr/>
        <p:txBody>
          <a:bodyPr/>
          <a:lstStyle/>
          <a:p>
            <a:pPr>
              <a:defRPr/>
            </a:pPr>
            <a:fld id="{EB17FBB2-0455-4A52-834B-4FA068D5DC94}" type="slidenum">
              <a:rPr lang="cs-CZ"/>
              <a:pPr>
                <a:defRPr/>
              </a:pPr>
              <a:t>18</a:t>
            </a:fld>
            <a:endParaRPr lang="cs-CZ"/>
          </a:p>
        </p:txBody>
      </p:sp>
      <p:sp>
        <p:nvSpPr>
          <p:cNvPr id="1946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94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946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94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946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19465"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194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19467" name="Rectangle 20"/>
          <p:cNvSpPr>
            <a:spLocks noChangeArrowheads="1"/>
          </p:cNvSpPr>
          <p:nvPr/>
        </p:nvSpPr>
        <p:spPr bwMode="auto">
          <a:xfrm>
            <a:off x="395288" y="1196975"/>
            <a:ext cx="8353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Pokud je pořad uzavřený, hodnotí se mezní odchylka uzávěru U</a:t>
            </a:r>
            <a:r>
              <a:rPr lang="cs-CZ" sz="2000" baseline="-25000">
                <a:latin typeface="Calibri" pitchFamily="34" charset="0"/>
              </a:rPr>
              <a:t>M</a:t>
            </a:r>
            <a:r>
              <a:rPr lang="cs-CZ" sz="2000">
                <a:latin typeface="Calibri" pitchFamily="34" charset="0"/>
              </a:rPr>
              <a:t>, který se vypočítá z průměru měření tam a zpět).</a:t>
            </a:r>
          </a:p>
        </p:txBody>
      </p:sp>
      <p:sp>
        <p:nvSpPr>
          <p:cNvPr id="1946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19469"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2143125"/>
            <a:ext cx="34718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0" name="Rectangle 23"/>
          <p:cNvSpPr>
            <a:spLocks noChangeArrowheads="1"/>
          </p:cNvSpPr>
          <p:nvPr/>
        </p:nvSpPr>
        <p:spPr bwMode="auto">
          <a:xfrm>
            <a:off x="395288" y="2786063"/>
            <a:ext cx="8353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Jsou-li stabilizovány všechny přestavy, vypočítá se výběrová směrodatná odchylka jednoho převýšení měřeného jedním směrem z rozdílů převýšení tam a zpět (</a:t>
            </a:r>
            <a:r>
              <a:rPr lang="cs-CZ" sz="2000">
                <a:latin typeface="Symbol" pitchFamily="18" charset="2"/>
              </a:rPr>
              <a:t>D</a:t>
            </a:r>
            <a:r>
              <a:rPr lang="cs-CZ" sz="2000" baseline="-25000">
                <a:latin typeface="Calibri" pitchFamily="34" charset="0"/>
              </a:rPr>
              <a:t>h</a:t>
            </a:r>
            <a:r>
              <a:rPr lang="cs-CZ" sz="2000">
                <a:latin typeface="Calibri" pitchFamily="34" charset="0"/>
              </a:rPr>
              <a:t> = h</a:t>
            </a:r>
            <a:r>
              <a:rPr lang="cs-CZ" sz="2000" baseline="-25000">
                <a:latin typeface="Calibri" pitchFamily="34" charset="0"/>
              </a:rPr>
              <a:t>T</a:t>
            </a:r>
            <a:r>
              <a:rPr lang="cs-CZ" sz="2000">
                <a:latin typeface="Calibri" pitchFamily="34" charset="0"/>
              </a:rPr>
              <a:t> - h</a:t>
            </a:r>
            <a:r>
              <a:rPr lang="cs-CZ" sz="2000" baseline="-25000">
                <a:latin typeface="Calibri" pitchFamily="34" charset="0"/>
              </a:rPr>
              <a:t>Z</a:t>
            </a:r>
            <a:r>
              <a:rPr lang="cs-CZ" sz="2000">
                <a:latin typeface="Calibri" pitchFamily="34" charset="0"/>
              </a:rPr>
              <a:t>):</a:t>
            </a:r>
          </a:p>
        </p:txBody>
      </p:sp>
      <p:sp>
        <p:nvSpPr>
          <p:cNvPr id="1947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19472" name="Picture 10"/>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4000500"/>
            <a:ext cx="4100513"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73" name="Rectangle 26"/>
          <p:cNvSpPr>
            <a:spLocks noChangeArrowheads="1"/>
          </p:cNvSpPr>
          <p:nvPr/>
        </p:nvSpPr>
        <p:spPr bwMode="auto">
          <a:xfrm>
            <a:off x="428625" y="4857750"/>
            <a:ext cx="832008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Takto zjištěná výběrová směrodatná odchylka s</a:t>
            </a:r>
            <a:r>
              <a:rPr lang="cs-CZ" sz="2000" baseline="-25000">
                <a:latin typeface="Calibri" pitchFamily="34" charset="0"/>
              </a:rPr>
              <a:t>h0</a:t>
            </a:r>
            <a:r>
              <a:rPr lang="cs-CZ" sz="2000">
                <a:latin typeface="Calibri" pitchFamily="34" charset="0"/>
              </a:rPr>
              <a:t> má odpovídat směrodatné odchylce s</a:t>
            </a:r>
            <a:r>
              <a:rPr lang="cs-CZ" sz="2000" baseline="-25000">
                <a:latin typeface="Calibri" pitchFamily="34" charset="0"/>
              </a:rPr>
              <a:t>h0</a:t>
            </a:r>
            <a:r>
              <a:rPr lang="cs-CZ" sz="2000">
                <a:latin typeface="Calibri" pitchFamily="34" charset="0"/>
              </a:rPr>
              <a:t>, lze ji snadno otestovat pomocí kritéria mezní směrodatné odchylky </a:t>
            </a:r>
          </a:p>
        </p:txBody>
      </p:sp>
      <p:sp>
        <p:nvSpPr>
          <p:cNvPr id="1947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19475" name="Picture 12"/>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5857875"/>
            <a:ext cx="1843088"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7" name="Slide Number Placeholder 6"/>
          <p:cNvSpPr>
            <a:spLocks noGrp="1"/>
          </p:cNvSpPr>
          <p:nvPr>
            <p:ph type="sldNum" sz="quarter" idx="12"/>
          </p:nvPr>
        </p:nvSpPr>
        <p:spPr/>
        <p:txBody>
          <a:bodyPr/>
          <a:lstStyle/>
          <a:p>
            <a:pPr>
              <a:defRPr/>
            </a:pPr>
            <a:fld id="{E8DBD90F-C5A5-44B8-9818-39F0F0E8CACB}" type="slidenum">
              <a:rPr lang="cs-CZ"/>
              <a:pPr>
                <a:defRPr/>
              </a:pPr>
              <a:t>19</a:t>
            </a:fld>
            <a:endParaRPr lang="cs-CZ"/>
          </a:p>
        </p:txBody>
      </p:sp>
      <p:sp>
        <p:nvSpPr>
          <p:cNvPr id="204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8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8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8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0489"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04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91" name="Rectangle 20"/>
          <p:cNvSpPr>
            <a:spLocks noChangeArrowheads="1"/>
          </p:cNvSpPr>
          <p:nvPr/>
        </p:nvSpPr>
        <p:spPr bwMode="auto">
          <a:xfrm>
            <a:off x="395288" y="1196975"/>
            <a:ext cx="83534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Pro uzavřený nivelační pořad, který se vyrovná rozdělením uzávěru úměrně počtu přestav, platí přesnost určení převýšení (přestavy): </a:t>
            </a:r>
          </a:p>
        </p:txBody>
      </p:sp>
      <p:sp>
        <p:nvSpPr>
          <p:cNvPr id="2049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93" name="Rectangle 23"/>
          <p:cNvSpPr>
            <a:spLocks noChangeArrowheads="1"/>
          </p:cNvSpPr>
          <p:nvPr/>
        </p:nvSpPr>
        <p:spPr bwMode="auto">
          <a:xfrm>
            <a:off x="395288" y="2786063"/>
            <a:ext cx="83534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kde i je pořadí převýšení v pořadu a n počet převýšení (přestav). </a:t>
            </a:r>
          </a:p>
          <a:p>
            <a:r>
              <a:rPr lang="cs-CZ" sz="2000">
                <a:latin typeface="Calibri" pitchFamily="34" charset="0"/>
              </a:rPr>
              <a:t>Při rozsáhlejších výškových měřeních se vytvářejí výškové sítě, které se vyrovnávají metodou MNČ. Výsledkem vyrovnání jsou kromě výšek (převýšení) také směrodatné odchylky měřených i vyrovnaných veličin.</a:t>
            </a:r>
          </a:p>
        </p:txBody>
      </p:sp>
      <p:sp>
        <p:nvSpPr>
          <p:cNvPr id="2049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95" name="Rectangle 26"/>
          <p:cNvSpPr>
            <a:spLocks noChangeArrowheads="1"/>
          </p:cNvSpPr>
          <p:nvPr/>
        </p:nvSpPr>
        <p:spPr bwMode="auto">
          <a:xfrm>
            <a:off x="395288" y="4214813"/>
            <a:ext cx="83200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Posouzení stability vztažných bodů mezi jednotlivými etapami (i a n) se provádí pomocí rozdílu převýšení p = h</a:t>
            </a:r>
            <a:r>
              <a:rPr lang="cs-CZ" sz="2000" baseline="-25000">
                <a:latin typeface="Calibri" pitchFamily="34" charset="0"/>
              </a:rPr>
              <a:t>i</a:t>
            </a:r>
            <a:r>
              <a:rPr lang="cs-CZ" sz="2000">
                <a:latin typeface="Calibri" pitchFamily="34" charset="0"/>
              </a:rPr>
              <a:t> – h</a:t>
            </a:r>
            <a:r>
              <a:rPr lang="cs-CZ" sz="2000" baseline="-25000">
                <a:latin typeface="Calibri" pitchFamily="34" charset="0"/>
              </a:rPr>
              <a:t>n</a:t>
            </a:r>
            <a:r>
              <a:rPr lang="cs-CZ" sz="2000">
                <a:latin typeface="Calibri" pitchFamily="34" charset="0"/>
              </a:rPr>
              <a:t>. Pokud překročí hodnotu </a:t>
            </a:r>
          </a:p>
        </p:txBody>
      </p:sp>
      <p:sp>
        <p:nvSpPr>
          <p:cNvPr id="2049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04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0498"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r="9988"/>
          <a:stretch>
            <a:fillRect/>
          </a:stretch>
        </p:blipFill>
        <p:spPr bwMode="auto">
          <a:xfrm>
            <a:off x="1071563" y="2000250"/>
            <a:ext cx="1928812"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0500"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43000" y="5072063"/>
            <a:ext cx="2100263"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1" name="Rectangle 24"/>
          <p:cNvSpPr>
            <a:spLocks noChangeArrowheads="1"/>
          </p:cNvSpPr>
          <p:nvPr/>
        </p:nvSpPr>
        <p:spPr bwMode="auto">
          <a:xfrm>
            <a:off x="395288" y="5643563"/>
            <a:ext cx="41767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Je bod podezřelý z posunu. Někdy se volí přesnost základní etapy vyšší, pokud je stejná jako ostatní, lze psát </a:t>
            </a:r>
          </a:p>
        </p:txBody>
      </p:sp>
      <p:sp>
        <p:nvSpPr>
          <p:cNvPr id="2050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0503"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57750" y="6000750"/>
            <a:ext cx="172878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rabicPeriod"/>
            </a:pPr>
            <a:r>
              <a:rPr lang="cs-CZ" sz="2800" b="1">
                <a:latin typeface="Calibri" pitchFamily="34" charset="0"/>
              </a:rPr>
              <a:t>Účel a cíl měření posunů a přetvoření</a:t>
            </a:r>
          </a:p>
        </p:txBody>
      </p:sp>
      <p:sp>
        <p:nvSpPr>
          <p:cNvPr id="5" name="Rectangle 4"/>
          <p:cNvSpPr/>
          <p:nvPr/>
        </p:nvSpPr>
        <p:spPr>
          <a:xfrm>
            <a:off x="785813" y="1196975"/>
            <a:ext cx="7643812" cy="5518150"/>
          </a:xfrm>
          <a:prstGeom prst="rect">
            <a:avLst/>
          </a:prstGeom>
        </p:spPr>
        <p:txBody>
          <a:bodyPr>
            <a:spAutoFit/>
          </a:bodyPr>
          <a:lstStyle/>
          <a:p>
            <a:pPr fontAlgn="auto">
              <a:spcBef>
                <a:spcPts val="0"/>
              </a:spcBef>
              <a:spcAft>
                <a:spcPts val="0"/>
              </a:spcAft>
              <a:defRPr/>
            </a:pPr>
            <a:r>
              <a:rPr lang="cs-CZ" sz="2000" dirty="0">
                <a:latin typeface="+mn-lt"/>
                <a:cs typeface="+mn-cs"/>
              </a:rPr>
              <a:t>	Posuny a přetvoření staveb je možno měřit různými fyzikálními metodami, mezi které patří i metody geodetické. Metody poskytují informace o chování objektů a jejich konstrukčních částí v daném čase, a to v absolutních a relativních hodnotách. Je důležité sledovat chování staveb z hlediska bezpečnosti, zejména po jejich dokončení. Nesoulad vypočteného a změřeného chování stavební konstrukce může ukazovat na bezpečnostní rizika.</a:t>
            </a:r>
          </a:p>
          <a:p>
            <a:pPr marL="342900" indent="-342900" fontAlgn="auto">
              <a:spcBef>
                <a:spcPts val="0"/>
              </a:spcBef>
              <a:spcAft>
                <a:spcPts val="0"/>
              </a:spcAft>
              <a:defRPr/>
            </a:pPr>
            <a:endParaRPr lang="cs-CZ" sz="1000" dirty="0">
              <a:latin typeface="+mn-lt"/>
              <a:cs typeface="+mn-cs"/>
            </a:endParaRPr>
          </a:p>
          <a:p>
            <a:pPr marL="342900" indent="-342900" fontAlgn="auto">
              <a:spcBef>
                <a:spcPts val="0"/>
              </a:spcBef>
              <a:spcAft>
                <a:spcPts val="0"/>
              </a:spcAft>
              <a:defRPr/>
            </a:pPr>
            <a:r>
              <a:rPr lang="cs-CZ" sz="2400" b="1" i="1" dirty="0">
                <a:latin typeface="+mn-lt"/>
                <a:cs typeface="+mn-cs"/>
              </a:rPr>
              <a:t>Hlavní důvody sledování posuny a přetvoření:</a:t>
            </a:r>
            <a:endParaRPr lang="cs-CZ" sz="2000" b="1" i="1" dirty="0">
              <a:latin typeface="+mn-lt"/>
              <a:cs typeface="+mn-cs"/>
            </a:endParaRPr>
          </a:p>
          <a:p>
            <a:pPr marL="457200" indent="-457200" fontAlgn="auto">
              <a:spcBef>
                <a:spcPts val="0"/>
              </a:spcBef>
              <a:spcAft>
                <a:spcPts val="0"/>
              </a:spcAft>
              <a:buFontTx/>
              <a:buAutoNum type="arabicPeriod"/>
              <a:defRPr/>
            </a:pPr>
            <a:r>
              <a:rPr lang="cs-CZ" sz="2000" dirty="0">
                <a:latin typeface="+mn-lt"/>
                <a:cs typeface="+mn-cs"/>
              </a:rPr>
              <a:t>Jestliže má sledování posunů a přetvoření význam pro bezpečnost a použitelnost objektu nebo zařízení.</a:t>
            </a:r>
          </a:p>
          <a:p>
            <a:pPr marL="457200" indent="-457200" fontAlgn="auto">
              <a:spcBef>
                <a:spcPts val="0"/>
              </a:spcBef>
              <a:spcAft>
                <a:spcPts val="0"/>
              </a:spcAft>
              <a:buFontTx/>
              <a:buAutoNum type="arabicPeriod"/>
              <a:defRPr/>
            </a:pPr>
            <a:r>
              <a:rPr lang="cs-CZ" sz="2000" dirty="0">
                <a:latin typeface="+mn-lt"/>
                <a:cs typeface="+mn-cs"/>
              </a:rPr>
              <a:t>Při použití nových nebo neobvyklých konstrukcí či konstrukčních systémů.</a:t>
            </a:r>
          </a:p>
          <a:p>
            <a:pPr marL="457200" indent="-457200" fontAlgn="auto">
              <a:spcBef>
                <a:spcPts val="0"/>
              </a:spcBef>
              <a:spcAft>
                <a:spcPts val="0"/>
              </a:spcAft>
              <a:buFontTx/>
              <a:buAutoNum type="arabicPeriod"/>
              <a:defRPr/>
            </a:pPr>
            <a:r>
              <a:rPr lang="cs-CZ" sz="2000" dirty="0">
                <a:latin typeface="+mn-lt"/>
                <a:cs typeface="+mn-cs"/>
              </a:rPr>
              <a:t>Při citlivosti objektu na posuny a přetvoření, zejména je-li založen v nepříznivých geologických podmínkách.</a:t>
            </a:r>
          </a:p>
          <a:p>
            <a:pPr marL="457200" indent="-457200" fontAlgn="auto">
              <a:spcBef>
                <a:spcPts val="0"/>
              </a:spcBef>
              <a:spcAft>
                <a:spcPts val="0"/>
              </a:spcAft>
              <a:buFontTx/>
              <a:buAutoNum type="arabicPeriod"/>
              <a:defRPr/>
            </a:pPr>
            <a:r>
              <a:rPr lang="cs-CZ" sz="2000" dirty="0">
                <a:latin typeface="+mn-lt"/>
                <a:cs typeface="+mn-cs"/>
              </a:rPr>
              <a:t>Jestliže jsou v průběhu výstavby nebo užívání objektu známky poruch.</a:t>
            </a:r>
          </a:p>
          <a:p>
            <a:pPr marL="457200" indent="-457200" fontAlgn="auto">
              <a:spcBef>
                <a:spcPts val="0"/>
              </a:spcBef>
              <a:spcAft>
                <a:spcPts val="0"/>
              </a:spcAft>
              <a:buFontTx/>
              <a:buAutoNum type="arabicPeriod"/>
              <a:defRPr/>
            </a:pPr>
            <a:r>
              <a:rPr lang="cs-CZ" sz="2000" dirty="0">
                <a:latin typeface="+mn-lt"/>
                <a:cs typeface="+mn-cs"/>
              </a:rPr>
              <a:t>V poddolovaném území (hodnotí se také význam objektu).</a:t>
            </a:r>
          </a:p>
        </p:txBody>
      </p:sp>
      <p:sp>
        <p:nvSpPr>
          <p:cNvPr id="6" name="Slide Number Placeholder 5"/>
          <p:cNvSpPr>
            <a:spLocks noGrp="1"/>
          </p:cNvSpPr>
          <p:nvPr>
            <p:ph type="sldNum" sz="quarter" idx="12"/>
          </p:nvPr>
        </p:nvSpPr>
        <p:spPr/>
        <p:txBody>
          <a:bodyPr/>
          <a:lstStyle/>
          <a:p>
            <a:pPr>
              <a:defRPr/>
            </a:pPr>
            <a:fld id="{5D464CE8-6A3F-4D10-8866-3D11573F6099}" type="slidenum">
              <a:rPr lang="cs-CZ"/>
              <a:pPr>
                <a:defRPr/>
              </a:pPr>
              <a:t>2</a:t>
            </a:fld>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7" name="Slide Number Placeholder 6"/>
          <p:cNvSpPr>
            <a:spLocks noGrp="1"/>
          </p:cNvSpPr>
          <p:nvPr>
            <p:ph type="sldNum" sz="quarter" idx="12"/>
          </p:nvPr>
        </p:nvSpPr>
        <p:spPr/>
        <p:txBody>
          <a:bodyPr/>
          <a:lstStyle/>
          <a:p>
            <a:pPr>
              <a:defRPr/>
            </a:pPr>
            <a:fld id="{551D3D39-C0AA-459C-8C63-552243BD6E68}" type="slidenum">
              <a:rPr lang="cs-CZ"/>
              <a:pPr>
                <a:defRPr/>
              </a:pPr>
              <a:t>20</a:t>
            </a:fld>
            <a:endParaRPr lang="cs-CZ"/>
          </a:p>
        </p:txBody>
      </p:sp>
      <p:sp>
        <p:nvSpPr>
          <p:cNvPr id="2150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0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1513"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15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5" name="Rectangle 20"/>
          <p:cNvSpPr>
            <a:spLocks noChangeArrowheads="1"/>
          </p:cNvSpPr>
          <p:nvPr/>
        </p:nvSpPr>
        <p:spPr bwMode="auto">
          <a:xfrm>
            <a:off x="395288" y="1196975"/>
            <a:ext cx="83534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Naopak pokud danou mez nepřekročí, </a:t>
            </a:r>
            <a:r>
              <a:rPr lang="cs-CZ" sz="2000" b="1" i="1">
                <a:latin typeface="Calibri" pitchFamily="34" charset="0"/>
              </a:rPr>
              <a:t>nelze prokázat posun</a:t>
            </a:r>
            <a:r>
              <a:rPr lang="cs-CZ" sz="2000">
                <a:latin typeface="Calibri" pitchFamily="34" charset="0"/>
              </a:rPr>
              <a:t> a bod považujeme za stabilní. Stabilita bodu se pokládá za ověřenou, jestliže dosažený rozdíl nepřekročí hodnotu mezního rozdílu u dvou sousedních převýšení. Určit stabilitu bodu je někdy velmi obtížné, některé body podléhají tzv. sezónní posunům, kdy vlivem trvalejších změn počasí (a s tím i třeba výšky hladiny spodních vod) se mění poloha bodů.</a:t>
            </a:r>
          </a:p>
        </p:txBody>
      </p:sp>
      <p:sp>
        <p:nvSpPr>
          <p:cNvPr id="2151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8"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2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152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nivelace</a:t>
            </a:r>
          </a:p>
        </p:txBody>
      </p:sp>
      <p:sp>
        <p:nvSpPr>
          <p:cNvPr id="7" name="Slide Number Placeholder 6"/>
          <p:cNvSpPr>
            <a:spLocks noGrp="1"/>
          </p:cNvSpPr>
          <p:nvPr>
            <p:ph type="sldNum" sz="quarter" idx="12"/>
          </p:nvPr>
        </p:nvSpPr>
        <p:spPr/>
        <p:txBody>
          <a:bodyPr/>
          <a:lstStyle/>
          <a:p>
            <a:pPr>
              <a:defRPr/>
            </a:pPr>
            <a:fld id="{809D61AE-BD60-450C-A7D5-0D749F7A4373}" type="slidenum">
              <a:rPr lang="cs-CZ"/>
              <a:pPr>
                <a:defRPr/>
              </a:pPr>
              <a:t>21</a:t>
            </a:fld>
            <a:endParaRPr lang="cs-CZ"/>
          </a:p>
        </p:txBody>
      </p:sp>
      <p:sp>
        <p:nvSpPr>
          <p:cNvPr id="225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3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3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36"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2537"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25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3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4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4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4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2544" name="Rectangle 24"/>
          <p:cNvSpPr>
            <a:spLocks noChangeArrowheads="1"/>
          </p:cNvSpPr>
          <p:nvPr/>
        </p:nvSpPr>
        <p:spPr bwMode="auto">
          <a:xfrm>
            <a:off x="395288" y="1196975"/>
            <a:ext cx="8320087"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Poznámky:</a:t>
            </a:r>
            <a:endParaRPr lang="cs-CZ" sz="2000">
              <a:latin typeface="Calibri" pitchFamily="34" charset="0"/>
            </a:endParaRPr>
          </a:p>
          <a:p>
            <a:r>
              <a:rPr lang="cs-CZ" sz="2000">
                <a:latin typeface="Calibri" pitchFamily="34" charset="0"/>
              </a:rPr>
              <a:t>Podmínky často vyžadují měření s nestejně dlouhými záměrami, což vyžaduje aktuální zjištění opravy z nevodorovnosti záměrné přímky a její zavádění do výpočtu převýšení. Pokud se ovšem dodrží stejné podmínky při měření – stabilizace představových bodů i stanovisek přístroje a měření etap se děje v krátkém časovém úseku (např. zatěžovací zkouška mostu), není nutné opravu zavádět, neboť má systematický vliv a při výpočtu posunu se odečte.</a:t>
            </a:r>
          </a:p>
          <a:p>
            <a:r>
              <a:rPr lang="cs-CZ" sz="2000">
                <a:latin typeface="Calibri" pitchFamily="34" charset="0"/>
              </a:rPr>
              <a:t>Systematické chyby při měření v zásadě nevadí – pokud je možno předpokládat, že se po celou dobu měření (tedy v čase od základní po poslední etapu nezmění).</a:t>
            </a:r>
          </a:p>
          <a:p>
            <a:r>
              <a:rPr lang="cs-CZ" sz="2000">
                <a:latin typeface="Calibri" pitchFamily="34" charset="0"/>
              </a:rPr>
              <a:t>Pokud jsou v prostoru měření vibrace (např. způsobené chodem strojů), které působí na kompenzátor přístroje, je nutno použít libelový přístroj.</a:t>
            </a:r>
          </a:p>
          <a:p>
            <a:endParaRPr lang="cs-CZ" sz="2000">
              <a:latin typeface="Calibri" pitchFamily="34" charset="0"/>
            </a:endParaRPr>
          </a:p>
          <a:p>
            <a:r>
              <a:rPr lang="cs-CZ" sz="2000">
                <a:latin typeface="Calibri" pitchFamily="34" charset="0"/>
              </a:rPr>
              <a:t>V současné době je možno využít pro měření nivelační přístroje, které automaticky čtou na lati s čárovým kódem, v Německu byl dokonce realizován systém, který automaticky (motoricky poháněným automatickým nivelačním přístrojem) několikrát denně sledoval svislé posuny kusů latí s čárovým kódem. </a:t>
            </a:r>
          </a:p>
        </p:txBody>
      </p:sp>
      <p:sp>
        <p:nvSpPr>
          <p:cNvPr id="2254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hydrost.niv</a:t>
            </a:r>
          </a:p>
        </p:txBody>
      </p:sp>
      <p:sp>
        <p:nvSpPr>
          <p:cNvPr id="7" name="Slide Number Placeholder 6"/>
          <p:cNvSpPr>
            <a:spLocks noGrp="1"/>
          </p:cNvSpPr>
          <p:nvPr>
            <p:ph type="sldNum" sz="quarter" idx="12"/>
          </p:nvPr>
        </p:nvSpPr>
        <p:spPr/>
        <p:txBody>
          <a:bodyPr/>
          <a:lstStyle/>
          <a:p>
            <a:pPr>
              <a:defRPr/>
            </a:pPr>
            <a:fld id="{2F752E01-C2B4-4DD5-BB3C-E6BCE654C359}" type="slidenum">
              <a:rPr lang="cs-CZ"/>
              <a:pPr>
                <a:defRPr/>
              </a:pPr>
              <a:t>22</a:t>
            </a:fld>
            <a:endParaRPr lang="cs-CZ"/>
          </a:p>
        </p:txBody>
      </p:sp>
      <p:sp>
        <p:nvSpPr>
          <p:cNvPr id="2355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5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5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3561"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35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68" name="Rectangle 24"/>
          <p:cNvSpPr>
            <a:spLocks noChangeArrowheads="1"/>
          </p:cNvSpPr>
          <p:nvPr/>
        </p:nvSpPr>
        <p:spPr bwMode="auto">
          <a:xfrm>
            <a:off x="395288" y="1196975"/>
            <a:ext cx="83200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Využívá principu spojitých nádob, jedná se o přesnou hadicovou vodováhu, tzn. že jsou-li dvě nádoby spojeny trubicí, pak hladina v obou je stejně vysoko. </a:t>
            </a:r>
          </a:p>
          <a:p>
            <a:r>
              <a:rPr lang="cs-CZ" sz="2000">
                <a:latin typeface="Calibri" pitchFamily="34" charset="0"/>
              </a:rPr>
              <a:t>Platí Bernouliho rovnice</a:t>
            </a:r>
          </a:p>
        </p:txBody>
      </p:sp>
      <p:sp>
        <p:nvSpPr>
          <p:cNvPr id="235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35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3571"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5875" y="2357438"/>
            <a:ext cx="305752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2" name="Rectangle 19"/>
          <p:cNvSpPr>
            <a:spLocks noChangeArrowheads="1"/>
          </p:cNvSpPr>
          <p:nvPr/>
        </p:nvSpPr>
        <p:spPr bwMode="auto">
          <a:xfrm>
            <a:off x="395288" y="2857500"/>
            <a:ext cx="3819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a:latin typeface="Calibri" pitchFamily="34" charset="0"/>
              </a:rPr>
              <a:t>Kde p</a:t>
            </a:r>
            <a:r>
              <a:rPr lang="cs-CZ" baseline="-25000">
                <a:latin typeface="Calibri" pitchFamily="34" charset="0"/>
              </a:rPr>
              <a:t>1</a:t>
            </a:r>
            <a:r>
              <a:rPr lang="cs-CZ">
                <a:latin typeface="Calibri" pitchFamily="34" charset="0"/>
              </a:rPr>
              <a:t>, p</a:t>
            </a:r>
            <a:r>
              <a:rPr lang="cs-CZ" baseline="-25000">
                <a:latin typeface="Calibri" pitchFamily="34" charset="0"/>
              </a:rPr>
              <a:t>2</a:t>
            </a:r>
            <a:r>
              <a:rPr lang="cs-CZ">
                <a:latin typeface="Calibri" pitchFamily="34" charset="0"/>
              </a:rPr>
              <a:t> jsou atmosférické tlaky,</a:t>
            </a:r>
          </a:p>
          <a:p>
            <a:r>
              <a:rPr lang="cs-CZ">
                <a:latin typeface="Calibri" pitchFamily="34" charset="0"/>
              </a:rPr>
              <a:t>       </a:t>
            </a:r>
            <a:r>
              <a:rPr lang="cs-CZ">
                <a:latin typeface="Calibri" pitchFamily="34" charset="0"/>
                <a:sym typeface="Symbol" pitchFamily="18" charset="2"/>
              </a:rPr>
              <a:t></a:t>
            </a:r>
            <a:r>
              <a:rPr lang="cs-CZ" baseline="-25000">
                <a:latin typeface="Calibri" pitchFamily="34" charset="0"/>
              </a:rPr>
              <a:t>1</a:t>
            </a:r>
            <a:r>
              <a:rPr lang="cs-CZ">
                <a:latin typeface="Calibri" pitchFamily="34" charset="0"/>
              </a:rPr>
              <a:t>, </a:t>
            </a:r>
            <a:r>
              <a:rPr lang="cs-CZ">
                <a:latin typeface="Calibri" pitchFamily="34" charset="0"/>
                <a:sym typeface="Symbol" pitchFamily="18" charset="2"/>
              </a:rPr>
              <a:t></a:t>
            </a:r>
            <a:r>
              <a:rPr lang="cs-CZ" baseline="-25000">
                <a:latin typeface="Calibri" pitchFamily="34" charset="0"/>
              </a:rPr>
              <a:t>2</a:t>
            </a:r>
            <a:r>
              <a:rPr lang="cs-CZ">
                <a:latin typeface="Calibri" pitchFamily="34" charset="0"/>
              </a:rPr>
              <a:t> jsou hustoty kapalin,</a:t>
            </a:r>
          </a:p>
          <a:p>
            <a:r>
              <a:rPr lang="cs-CZ">
                <a:latin typeface="Calibri" pitchFamily="34" charset="0"/>
              </a:rPr>
              <a:t>       h</a:t>
            </a:r>
            <a:r>
              <a:rPr lang="cs-CZ" baseline="-25000">
                <a:latin typeface="Calibri" pitchFamily="34" charset="0"/>
              </a:rPr>
              <a:t>1</a:t>
            </a:r>
            <a:r>
              <a:rPr lang="cs-CZ">
                <a:latin typeface="Calibri" pitchFamily="34" charset="0"/>
              </a:rPr>
              <a:t>, h</a:t>
            </a:r>
            <a:r>
              <a:rPr lang="cs-CZ" baseline="-25000">
                <a:latin typeface="Calibri" pitchFamily="34" charset="0"/>
              </a:rPr>
              <a:t>2</a:t>
            </a:r>
            <a:r>
              <a:rPr lang="cs-CZ">
                <a:latin typeface="Calibri" pitchFamily="34" charset="0"/>
              </a:rPr>
              <a:t>  jsou relativní výšky kapaliny, </a:t>
            </a:r>
          </a:p>
          <a:p>
            <a:r>
              <a:rPr lang="cs-CZ">
                <a:latin typeface="Calibri" pitchFamily="34" charset="0"/>
              </a:rPr>
              <a:t>       g</a:t>
            </a:r>
            <a:r>
              <a:rPr lang="cs-CZ" baseline="-25000">
                <a:latin typeface="Calibri" pitchFamily="34" charset="0"/>
              </a:rPr>
              <a:t>1</a:t>
            </a:r>
            <a:r>
              <a:rPr lang="cs-CZ">
                <a:latin typeface="Calibri" pitchFamily="34" charset="0"/>
              </a:rPr>
              <a:t>, g</a:t>
            </a:r>
            <a:r>
              <a:rPr lang="cs-CZ" baseline="-25000">
                <a:latin typeface="Calibri" pitchFamily="34" charset="0"/>
              </a:rPr>
              <a:t>2</a:t>
            </a:r>
            <a:r>
              <a:rPr lang="cs-CZ">
                <a:latin typeface="Calibri" pitchFamily="34" charset="0"/>
              </a:rPr>
              <a:t>  je tíhové zrychlení.</a:t>
            </a:r>
          </a:p>
        </p:txBody>
      </p:sp>
      <p:pic>
        <p:nvPicPr>
          <p:cNvPr id="23573" name="Picture 2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429125" y="2143125"/>
            <a:ext cx="4418013" cy="386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hydrost.niv</a:t>
            </a:r>
          </a:p>
        </p:txBody>
      </p:sp>
      <p:sp>
        <p:nvSpPr>
          <p:cNvPr id="7" name="Slide Number Placeholder 6"/>
          <p:cNvSpPr>
            <a:spLocks noGrp="1"/>
          </p:cNvSpPr>
          <p:nvPr>
            <p:ph type="sldNum" sz="quarter" idx="12"/>
          </p:nvPr>
        </p:nvSpPr>
        <p:spPr/>
        <p:txBody>
          <a:bodyPr/>
          <a:lstStyle/>
          <a:p>
            <a:pPr>
              <a:defRPr/>
            </a:pPr>
            <a:fld id="{280E3580-99B8-4F8E-A847-6CD4C7DE7AF2}" type="slidenum">
              <a:rPr lang="cs-CZ"/>
              <a:pPr>
                <a:defRPr/>
              </a:pPr>
              <a:t>23</a:t>
            </a:fld>
            <a:endParaRPr lang="cs-CZ"/>
          </a:p>
        </p:txBody>
      </p:sp>
      <p:sp>
        <p:nvSpPr>
          <p:cNvPr id="2458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4585"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45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8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9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92" name="Rectangle 24"/>
          <p:cNvSpPr>
            <a:spLocks noChangeArrowheads="1"/>
          </p:cNvSpPr>
          <p:nvPr/>
        </p:nvSpPr>
        <p:spPr bwMode="auto">
          <a:xfrm>
            <a:off x="395288" y="1196975"/>
            <a:ext cx="8320087"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Pozorované body se zajistí zvláštními čepy, jejichž rozměr odpovídá vysoké toleranci (0,015 mm). Na tyto čepy se osazují měřící válce spojené hadicí, jejichž nádoby se plní kapalinou. Každé převýšení se měří ve dvou polohách (záměna měřících válců), v každé poloze 2x po vypuštění malého množství kapaliny (změna horizontu). Za použití elektronických dotykových snímačů je možné změny měřit automaticky v potřebných intervalech do záznamového zařízení. </a:t>
            </a:r>
          </a:p>
          <a:p>
            <a:r>
              <a:rPr lang="cs-CZ" sz="2000">
                <a:latin typeface="Calibri" pitchFamily="34" charset="0"/>
              </a:rPr>
              <a:t>Metoda je vhodná pro měření změn výšek těžko přístupných výškových bodů, pro pravidelná (nepřetržitá) měření.</a:t>
            </a:r>
          </a:p>
          <a:p>
            <a:r>
              <a:rPr lang="cs-CZ" sz="2000">
                <a:latin typeface="Calibri" pitchFamily="34" charset="0"/>
              </a:rPr>
              <a:t>Omezení metody je maximální délka hadic cca 30 m, nutnost zajistit stejnou teplotu po celé trase, měřící rozsah cca 100 mm (± 50 mm).</a:t>
            </a:r>
          </a:p>
          <a:p>
            <a:r>
              <a:rPr lang="cs-CZ" sz="2000">
                <a:latin typeface="Calibri" pitchFamily="34" charset="0"/>
              </a:rPr>
              <a:t>Dosažitelná přesnost je od 0,1 mm do 0,01 mm (špičkové zařízení, vyvinuté VUGTK).</a:t>
            </a:r>
          </a:p>
        </p:txBody>
      </p:sp>
      <p:sp>
        <p:nvSpPr>
          <p:cNvPr id="2459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459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trig. měření</a:t>
            </a:r>
          </a:p>
        </p:txBody>
      </p:sp>
      <p:sp>
        <p:nvSpPr>
          <p:cNvPr id="7" name="Slide Number Placeholder 6"/>
          <p:cNvSpPr>
            <a:spLocks noGrp="1"/>
          </p:cNvSpPr>
          <p:nvPr>
            <p:ph type="sldNum" sz="quarter" idx="12"/>
          </p:nvPr>
        </p:nvSpPr>
        <p:spPr/>
        <p:txBody>
          <a:bodyPr/>
          <a:lstStyle/>
          <a:p>
            <a:pPr>
              <a:defRPr/>
            </a:pPr>
            <a:fld id="{0DACF508-B9DE-45F7-BFC0-A321D1FE44A0}" type="slidenum">
              <a:rPr lang="cs-CZ"/>
              <a:pPr>
                <a:defRPr/>
              </a:pPr>
              <a:t>24</a:t>
            </a:fld>
            <a:endParaRPr lang="cs-CZ"/>
          </a:p>
        </p:txBody>
      </p:sp>
      <p:sp>
        <p:nvSpPr>
          <p:cNvPr id="256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0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0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0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5609"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56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6" name="Rectangle 24"/>
          <p:cNvSpPr>
            <a:spLocks noChangeArrowheads="1"/>
          </p:cNvSpPr>
          <p:nvPr/>
        </p:nvSpPr>
        <p:spPr bwMode="auto">
          <a:xfrm>
            <a:off x="395288" y="1196975"/>
            <a:ext cx="83200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Posun se určuje na základě změn zenitových úhlů při etapovém měření a při známé délce záměry. Výška pozorovaných bodů se v i-té etapě vypočte :</a:t>
            </a:r>
          </a:p>
        </p:txBody>
      </p:sp>
      <p:sp>
        <p:nvSpPr>
          <p:cNvPr id="2561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56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5620"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1563" y="2071688"/>
            <a:ext cx="2886075"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21" name="Rectangle 3"/>
          <p:cNvSpPr>
            <a:spLocks noChangeArrowheads="1"/>
          </p:cNvSpPr>
          <p:nvPr/>
        </p:nvSpPr>
        <p:spPr bwMode="auto">
          <a:xfrm>
            <a:off x="395288" y="2457450"/>
            <a:ext cx="832008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cs typeface="Times New Roman" pitchFamily="18" charset="0"/>
              </a:rPr>
              <a:t>kde 	H</a:t>
            </a:r>
            <a:r>
              <a:rPr lang="cs-CZ" sz="2000" baseline="-30000">
                <a:latin typeface="Calibri" pitchFamily="34" charset="0"/>
                <a:cs typeface="Times New Roman" pitchFamily="18" charset="0"/>
              </a:rPr>
              <a:t>S</a:t>
            </a:r>
            <a:r>
              <a:rPr lang="cs-CZ" sz="2000">
                <a:latin typeface="Calibri" pitchFamily="34" charset="0"/>
                <a:cs typeface="Times New Roman" pitchFamily="18" charset="0"/>
              </a:rPr>
              <a:t> je výška stanoviska,</a:t>
            </a:r>
            <a:endParaRPr lang="cs-CZ" sz="2000">
              <a:latin typeface="Calibri" pitchFamily="34" charset="0"/>
            </a:endParaRPr>
          </a:p>
          <a:p>
            <a:pPr indent="450850" algn="just" eaLnBrk="0" hangingPunct="0"/>
            <a:r>
              <a:rPr lang="cs-CZ" sz="2000">
                <a:latin typeface="Calibri" pitchFamily="34" charset="0"/>
                <a:cs typeface="Times New Roman" pitchFamily="18" charset="0"/>
              </a:rPr>
              <a:t>	v</a:t>
            </a:r>
            <a:r>
              <a:rPr lang="cs-CZ" sz="2000" baseline="-30000">
                <a:latin typeface="Calibri" pitchFamily="34" charset="0"/>
                <a:cs typeface="Times New Roman" pitchFamily="18" charset="0"/>
              </a:rPr>
              <a:t>pi</a:t>
            </a:r>
            <a:r>
              <a:rPr lang="cs-CZ" sz="2000">
                <a:latin typeface="Calibri" pitchFamily="34" charset="0"/>
                <a:cs typeface="Times New Roman" pitchFamily="18" charset="0"/>
              </a:rPr>
              <a:t> je výška přístroje,</a:t>
            </a:r>
            <a:endParaRPr lang="cs-CZ" sz="2000">
              <a:latin typeface="Calibri" pitchFamily="34" charset="0"/>
            </a:endParaRPr>
          </a:p>
          <a:p>
            <a:pPr indent="450850" algn="just" eaLnBrk="0" hangingPunct="0"/>
            <a:r>
              <a:rPr lang="cs-CZ" sz="2000">
                <a:latin typeface="Calibri" pitchFamily="34" charset="0"/>
                <a:cs typeface="Times New Roman" pitchFamily="18" charset="0"/>
              </a:rPr>
              <a:t>	d je vodorovná délka záměry,</a:t>
            </a:r>
            <a:endParaRPr lang="cs-CZ" sz="2000">
              <a:latin typeface="Calibri" pitchFamily="34" charset="0"/>
            </a:endParaRPr>
          </a:p>
          <a:p>
            <a:pPr indent="450850" algn="just" eaLnBrk="0" hangingPunct="0"/>
            <a:r>
              <a:rPr lang="cs-CZ" sz="2000">
                <a:latin typeface="Calibri" pitchFamily="34" charset="0"/>
                <a:cs typeface="Times New Roman" pitchFamily="18" charset="0"/>
              </a:rPr>
              <a:t>	o je oprava ze zakřivení Země a z refrakce.</a:t>
            </a:r>
          </a:p>
          <a:p>
            <a:pPr indent="450850" algn="just" eaLnBrk="0" hangingPunct="0"/>
            <a:endParaRPr lang="cs-CZ" sz="2000">
              <a:latin typeface="Calibri" pitchFamily="34" charset="0"/>
              <a:cs typeface="Times New Roman" pitchFamily="18" charset="0"/>
            </a:endParaRPr>
          </a:p>
          <a:p>
            <a:pPr indent="450850" algn="just" eaLnBrk="0" hangingPunct="0"/>
            <a:r>
              <a:rPr lang="cs-CZ" sz="2000">
                <a:latin typeface="Calibri" pitchFamily="34" charset="0"/>
                <a:cs typeface="Times New Roman" pitchFamily="18" charset="0"/>
              </a:rPr>
              <a:t>Výšku horizontu přístroje možno určit přímo trigonometricky záměrou zpět na výškový vztažný bod, při nucené výškové centraci neměnností výšky jednoho stavěcího šroubu. Stejnou déku záměry mezi etapami možno zajistit nucenou centrací. Vzhledem k tomu, že při etapovém měření se měří ze stejných stanovisek, oprava ze zakřivení Země má stálý systematický charakter (a navíc je malá i vzhledem k délkám záměr) a není třeba ji zavádět. Refrakce se mění s počasím a povětrnostními podmínkami a je vhodné jednotlivé etapy měřit za stejným podmínek, případně je možno měřit teplotní gradient a zavádět opravy. To je však dosti nespolehlivé.</a:t>
            </a:r>
            <a:endParaRPr lang="cs-CZ" sz="200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trig. měření</a:t>
            </a:r>
          </a:p>
        </p:txBody>
      </p:sp>
      <p:sp>
        <p:nvSpPr>
          <p:cNvPr id="7" name="Slide Number Placeholder 6"/>
          <p:cNvSpPr>
            <a:spLocks noGrp="1"/>
          </p:cNvSpPr>
          <p:nvPr>
            <p:ph type="sldNum" sz="quarter" idx="12"/>
          </p:nvPr>
        </p:nvSpPr>
        <p:spPr/>
        <p:txBody>
          <a:bodyPr/>
          <a:lstStyle/>
          <a:p>
            <a:pPr>
              <a:defRPr/>
            </a:pPr>
            <a:fld id="{789F38E2-8DDF-4180-A7E0-54643AAD65D4}" type="slidenum">
              <a:rPr lang="cs-CZ"/>
              <a:pPr>
                <a:defRPr/>
              </a:pPr>
              <a:t>25</a:t>
            </a:fld>
            <a:endParaRPr lang="cs-CZ" dirty="0"/>
          </a:p>
        </p:txBody>
      </p:sp>
      <p:sp>
        <p:nvSpPr>
          <p:cNvPr id="266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6633"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66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7"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3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40" name="Rectangle 24"/>
          <p:cNvSpPr>
            <a:spLocks noChangeArrowheads="1"/>
          </p:cNvSpPr>
          <p:nvPr/>
        </p:nvSpPr>
        <p:spPr bwMode="auto">
          <a:xfrm>
            <a:off x="395288" y="1196975"/>
            <a:ext cx="8320087"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Jestliže mezi etapami předpokládáme neměnnou výšku přístroje, délku záměry a refrakční koeficient (možno použít pro kratší záměry), posun p se vypočítá</a:t>
            </a:r>
          </a:p>
          <a:p>
            <a:endParaRPr lang="cs-CZ" sz="2000">
              <a:latin typeface="Calibri" pitchFamily="34" charset="0"/>
            </a:endParaRPr>
          </a:p>
          <a:p>
            <a:endParaRPr lang="cs-CZ" sz="2000">
              <a:latin typeface="Calibri" pitchFamily="34" charset="0"/>
            </a:endParaRPr>
          </a:p>
          <a:p>
            <a:r>
              <a:rPr lang="cs-CZ" sz="2000">
                <a:latin typeface="Calibri" pitchFamily="34" charset="0"/>
              </a:rPr>
              <a:t>Směrodatná odchylka posunu je pak </a:t>
            </a:r>
          </a:p>
          <a:p>
            <a:endParaRPr lang="cs-CZ" sz="2000">
              <a:latin typeface="Calibri" pitchFamily="34" charset="0"/>
            </a:endParaRPr>
          </a:p>
          <a:p>
            <a:endParaRPr lang="cs-CZ" sz="2000">
              <a:latin typeface="Calibri" pitchFamily="34" charset="0"/>
            </a:endParaRPr>
          </a:p>
          <a:p>
            <a:endParaRPr lang="cs-CZ" sz="2000">
              <a:latin typeface="Calibri" pitchFamily="34" charset="0"/>
            </a:endParaRPr>
          </a:p>
          <a:p>
            <a:r>
              <a:rPr lang="cs-CZ" sz="2000">
                <a:latin typeface="Calibri" pitchFamily="34" charset="0"/>
              </a:rPr>
              <a:t>Úprava dále není triviální</a:t>
            </a:r>
          </a:p>
          <a:p>
            <a:endParaRPr lang="cs-CZ" sz="2000">
              <a:latin typeface="Calibri" pitchFamily="34" charset="0"/>
            </a:endParaRPr>
          </a:p>
          <a:p>
            <a:endParaRPr lang="cs-CZ" sz="2000">
              <a:latin typeface="Calibri" pitchFamily="34" charset="0"/>
            </a:endParaRPr>
          </a:p>
          <a:p>
            <a:endParaRPr lang="cs-CZ" sz="2000">
              <a:latin typeface="Calibri" pitchFamily="34" charset="0"/>
            </a:endParaRPr>
          </a:p>
          <a:p>
            <a:r>
              <a:rPr lang="cs-CZ" sz="2000">
                <a:latin typeface="Calibri" pitchFamily="34" charset="0"/>
              </a:rPr>
              <a:t>Provede se úprava</a:t>
            </a:r>
          </a:p>
        </p:txBody>
      </p:sp>
      <p:sp>
        <p:nvSpPr>
          <p:cNvPr id="2664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66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6645"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0125" y="2000250"/>
            <a:ext cx="26431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6647"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8688" y="4071938"/>
            <a:ext cx="4071937"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4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6649"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8688" y="2928938"/>
            <a:ext cx="3586162"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6651" name="Picture 7"/>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7250" y="5357813"/>
            <a:ext cx="58435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6653" name="Picture 9"/>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r="-4623" b="16656"/>
          <a:stretch>
            <a:fillRect/>
          </a:stretch>
        </p:blipFill>
        <p:spPr bwMode="auto">
          <a:xfrm>
            <a:off x="928688" y="6286500"/>
            <a:ext cx="421481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54" name="TextBox 29"/>
          <p:cNvSpPr txBox="1">
            <a:spLocks noChangeArrowheads="1"/>
          </p:cNvSpPr>
          <p:nvPr/>
        </p:nvSpPr>
        <p:spPr bwMode="auto">
          <a:xfrm>
            <a:off x="4857750" y="6143625"/>
            <a:ext cx="5715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1100">
                <a:latin typeface="Calibri" pitchFamily="34" charset="0"/>
              </a:rPr>
              <a:t>2</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trig. měření</a:t>
            </a:r>
          </a:p>
        </p:txBody>
      </p:sp>
      <p:sp>
        <p:nvSpPr>
          <p:cNvPr id="7" name="Slide Number Placeholder 6"/>
          <p:cNvSpPr>
            <a:spLocks noGrp="1"/>
          </p:cNvSpPr>
          <p:nvPr>
            <p:ph type="sldNum" sz="quarter" idx="12"/>
          </p:nvPr>
        </p:nvSpPr>
        <p:spPr/>
        <p:txBody>
          <a:bodyPr/>
          <a:lstStyle/>
          <a:p>
            <a:pPr>
              <a:defRPr/>
            </a:pPr>
            <a:fld id="{B441DD3F-727A-4409-8EA2-9D21D7DC9DCE}" type="slidenum">
              <a:rPr lang="cs-CZ"/>
              <a:pPr>
                <a:defRPr/>
              </a:pPr>
              <a:t>26</a:t>
            </a:fld>
            <a:endParaRPr lang="cs-CZ"/>
          </a:p>
        </p:txBody>
      </p:sp>
      <p:sp>
        <p:nvSpPr>
          <p:cNvPr id="276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5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5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5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56"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7657"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76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5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6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7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7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7672" name="Rectangle 29"/>
          <p:cNvSpPr>
            <a:spLocks noChangeArrowheads="1"/>
          </p:cNvSpPr>
          <p:nvPr/>
        </p:nvSpPr>
        <p:spPr bwMode="auto">
          <a:xfrm>
            <a:off x="395288" y="1196975"/>
            <a:ext cx="8320087"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Zjednodušení nastane, jestliže p/d je malé nebo předpokládáme stabilitu stanoviska (nucená centrace, krátký časový odstup mezi měřeními – např. zatěžovací zkouška mostní konstrukce) (vypadne první člen). Pokud je zenitový úhel </a:t>
            </a:r>
            <a:r>
              <a:rPr lang="cs-CZ" sz="2000">
                <a:latin typeface="Symbol" pitchFamily="18" charset="2"/>
              </a:rPr>
              <a:t>z</a:t>
            </a:r>
            <a:r>
              <a:rPr lang="cs-CZ" sz="2000">
                <a:latin typeface="Calibri" pitchFamily="34" charset="0"/>
              </a:rPr>
              <a:t> blízký 100 gon, lze vzorec zjednodušit na</a:t>
            </a:r>
          </a:p>
          <a:p>
            <a:endParaRPr lang="cs-CZ" sz="2000">
              <a:latin typeface="Calibri" pitchFamily="34" charset="0"/>
            </a:endParaRPr>
          </a:p>
          <a:p>
            <a:endParaRPr lang="cs-CZ" sz="2000">
              <a:latin typeface="Calibri" pitchFamily="34" charset="0"/>
            </a:endParaRPr>
          </a:p>
          <a:p>
            <a:endParaRPr lang="cs-CZ" sz="2000">
              <a:latin typeface="Calibri" pitchFamily="34" charset="0"/>
            </a:endParaRPr>
          </a:p>
          <a:p>
            <a:r>
              <a:rPr lang="cs-CZ" sz="2000">
                <a:latin typeface="Calibri" pitchFamily="34" charset="0"/>
              </a:rPr>
              <a:t>Přesnost měření zenitového úhlu v jedné skupině lze určit ze vztahu</a:t>
            </a:r>
          </a:p>
          <a:p>
            <a:endParaRPr lang="cs-CZ" sz="2000">
              <a:latin typeface="Calibri" pitchFamily="34" charset="0"/>
            </a:endParaRPr>
          </a:p>
          <a:p>
            <a:endParaRPr lang="cs-CZ" sz="2000">
              <a:latin typeface="Calibri" pitchFamily="34" charset="0"/>
            </a:endParaRPr>
          </a:p>
          <a:p>
            <a:endParaRPr lang="cs-CZ" sz="2000">
              <a:latin typeface="Calibri" pitchFamily="34" charset="0"/>
            </a:endParaRPr>
          </a:p>
        </p:txBody>
      </p:sp>
      <p:sp>
        <p:nvSpPr>
          <p:cNvPr id="2767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767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8688" y="2714625"/>
            <a:ext cx="1585912" cy="48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75"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86125" y="2643188"/>
            <a:ext cx="4071938" cy="61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7677" name="Picture 3"/>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8688" y="3857625"/>
            <a:ext cx="228600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8" name="Rectangle 5"/>
          <p:cNvSpPr>
            <a:spLocks noChangeArrowheads="1"/>
          </p:cNvSpPr>
          <p:nvPr/>
        </p:nvSpPr>
        <p:spPr bwMode="auto">
          <a:xfrm>
            <a:off x="0" y="4714875"/>
            <a:ext cx="86439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cs typeface="Times New Roman" pitchFamily="18" charset="0"/>
              </a:rPr>
              <a:t>kde 	</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c</a:t>
            </a:r>
            <a:r>
              <a:rPr lang="cs-CZ" sz="2000">
                <a:latin typeface="Calibri" pitchFamily="34" charset="0"/>
                <a:cs typeface="Times New Roman" pitchFamily="18" charset="0"/>
              </a:rPr>
              <a:t> je směrodatná odchylka v cílení (pro THEO 010 je to 6</a:t>
            </a:r>
            <a:r>
              <a:rPr lang="cs-CZ" sz="2000" baseline="30000">
                <a:latin typeface="Calibri" pitchFamily="34" charset="0"/>
                <a:cs typeface="Times New Roman" pitchFamily="18" charset="0"/>
              </a:rPr>
              <a:t>cc</a:t>
            </a:r>
            <a:r>
              <a:rPr lang="cs-CZ" sz="2000">
                <a:latin typeface="Calibri" pitchFamily="34" charset="0"/>
                <a:cs typeface="Times New Roman" pitchFamily="18" charset="0"/>
              </a:rPr>
              <a:t>),</a:t>
            </a:r>
            <a:endParaRPr lang="cs-CZ" sz="2000"/>
          </a:p>
          <a:p>
            <a:pPr indent="450850" algn="just" eaLnBrk="0" hangingPunct="0"/>
            <a:r>
              <a:rPr lang="cs-CZ" sz="2000">
                <a:latin typeface="Calibri" pitchFamily="34" charset="0"/>
                <a:cs typeface="Times New Roman" pitchFamily="18" charset="0"/>
              </a:rPr>
              <a:t>	</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o</a:t>
            </a:r>
            <a:r>
              <a:rPr lang="cs-CZ" sz="2000">
                <a:latin typeface="Calibri" pitchFamily="34" charset="0"/>
                <a:cs typeface="Times New Roman" pitchFamily="18" charset="0"/>
              </a:rPr>
              <a:t> je směrodatná odchylka v odečtení (pro THEO 010 je to 4</a:t>
            </a:r>
            <a:r>
              <a:rPr lang="cs-CZ" sz="2000" baseline="30000">
                <a:latin typeface="Calibri" pitchFamily="34" charset="0"/>
                <a:cs typeface="Times New Roman" pitchFamily="18" charset="0"/>
              </a:rPr>
              <a:t>cc</a:t>
            </a:r>
            <a:r>
              <a:rPr lang="cs-CZ" sz="2000">
                <a:latin typeface="Calibri" pitchFamily="34" charset="0"/>
                <a:cs typeface="Times New Roman" pitchFamily="18" charset="0"/>
              </a:rPr>
              <a:t>),</a:t>
            </a:r>
            <a:endParaRPr lang="cs-CZ" sz="2000"/>
          </a:p>
          <a:p>
            <a:pPr indent="450850" algn="just" eaLnBrk="0" hangingPunct="0"/>
            <a:r>
              <a:rPr lang="cs-CZ" sz="2000">
                <a:latin typeface="Calibri" pitchFamily="34" charset="0"/>
                <a:cs typeface="Times New Roman" pitchFamily="18" charset="0"/>
              </a:rPr>
              <a:t>	</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i</a:t>
            </a:r>
            <a:r>
              <a:rPr lang="cs-CZ" sz="2000">
                <a:latin typeface="Calibri" pitchFamily="34" charset="0"/>
                <a:cs typeface="Times New Roman" pitchFamily="18" charset="0"/>
              </a:rPr>
              <a:t> je směrodatná odchylka v urovnání indexu (pro THEO 010 je to 1</a:t>
            </a:r>
            <a:r>
              <a:rPr lang="cs-CZ" sz="2000" baseline="30000">
                <a:latin typeface="Calibri" pitchFamily="34" charset="0"/>
                <a:cs typeface="Times New Roman" pitchFamily="18" charset="0"/>
              </a:rPr>
              <a:t>cc</a:t>
            </a:r>
            <a:r>
              <a:rPr lang="cs-CZ" sz="2000">
                <a:latin typeface="Calibri" pitchFamily="34" charset="0"/>
                <a:cs typeface="Times New Roman" pitchFamily="18" charset="0"/>
              </a:rPr>
              <a:t>).</a:t>
            </a:r>
            <a:endParaRPr lang="cs-CZ" sz="20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trig. měření</a:t>
            </a:r>
          </a:p>
        </p:txBody>
      </p:sp>
      <p:sp>
        <p:nvSpPr>
          <p:cNvPr id="7" name="Slide Number Placeholder 6"/>
          <p:cNvSpPr>
            <a:spLocks noGrp="1"/>
          </p:cNvSpPr>
          <p:nvPr>
            <p:ph type="sldNum" sz="quarter" idx="12"/>
          </p:nvPr>
        </p:nvSpPr>
        <p:spPr/>
        <p:txBody>
          <a:bodyPr/>
          <a:lstStyle/>
          <a:p>
            <a:pPr>
              <a:defRPr/>
            </a:pPr>
            <a:fld id="{593077C8-F91F-44AC-8113-83340794265E}" type="slidenum">
              <a:rPr lang="cs-CZ"/>
              <a:pPr>
                <a:defRPr/>
              </a:pPr>
              <a:t>27</a:t>
            </a:fld>
            <a:endParaRPr lang="cs-CZ"/>
          </a:p>
        </p:txBody>
      </p:sp>
      <p:sp>
        <p:nvSpPr>
          <p:cNvPr id="286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7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8681"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86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8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8696" name="Rectangle 1"/>
          <p:cNvSpPr>
            <a:spLocks noChangeArrowheads="1"/>
          </p:cNvSpPr>
          <p:nvPr/>
        </p:nvSpPr>
        <p:spPr bwMode="auto">
          <a:xfrm>
            <a:off x="395288" y="1500188"/>
            <a:ext cx="8320087"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cs-CZ" sz="2000">
                <a:latin typeface="Calibri" pitchFamily="34" charset="0"/>
                <a:cs typeface="Times New Roman" pitchFamily="18" charset="0"/>
              </a:rPr>
              <a:t>Přesnost měření zenitového úhlu v jedné skupině přístrojem Zeiss Theo 010 je pak 5,1</a:t>
            </a:r>
            <a:r>
              <a:rPr lang="cs-CZ" sz="2000" baseline="30000">
                <a:latin typeface="Calibri" pitchFamily="34" charset="0"/>
                <a:cs typeface="Times New Roman" pitchFamily="18" charset="0"/>
              </a:rPr>
              <a:t>cc</a:t>
            </a:r>
            <a:r>
              <a:rPr lang="cs-CZ" sz="2000">
                <a:latin typeface="Calibri" pitchFamily="34" charset="0"/>
                <a:cs typeface="Times New Roman" pitchFamily="18" charset="0"/>
              </a:rPr>
              <a:t>.  Přesnost samozřejmě závisí na prostředí, kvalitě přístroje a také cílovém znaku.</a:t>
            </a:r>
            <a:endParaRPr lang="cs-CZ" sz="2000"/>
          </a:p>
          <a:p>
            <a:pPr algn="just" eaLnBrk="0" hangingPunct="0"/>
            <a:r>
              <a:rPr lang="cs-CZ" sz="2000">
                <a:latin typeface="Calibri" pitchFamily="34" charset="0"/>
                <a:cs typeface="Times New Roman" pitchFamily="18" charset="0"/>
              </a:rPr>
              <a:t>Při plánování měření je třeba vědět, že záměra nízko nad terénem nebo blízko překážek může být výrazně ovlivněna refrakcí a tím je její přesnost horší.</a:t>
            </a:r>
            <a:endParaRPr lang="cs-CZ" sz="2000"/>
          </a:p>
          <a:p>
            <a:pPr algn="just" eaLnBrk="0" hangingPunct="0"/>
            <a:r>
              <a:rPr lang="cs-CZ" sz="2000">
                <a:latin typeface="Calibri" pitchFamily="34" charset="0"/>
                <a:cs typeface="Times New Roman" pitchFamily="18" charset="0"/>
              </a:rPr>
              <a:t>Lze dosáhnout přesnosti cca 0,1 mm na 20 m, z toho lineárně např. 1 mm na 200 m. Odpovídá to zhruba měření ve čtyřech skupinách, je zde výhodné volit dvojí cílení pro zrychlení měření. </a:t>
            </a:r>
            <a:endParaRPr lang="cs-CZ" sz="20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fotogramm.</a:t>
            </a:r>
          </a:p>
        </p:txBody>
      </p:sp>
      <p:sp>
        <p:nvSpPr>
          <p:cNvPr id="7" name="Slide Number Placeholder 6"/>
          <p:cNvSpPr>
            <a:spLocks noGrp="1"/>
          </p:cNvSpPr>
          <p:nvPr>
            <p:ph type="sldNum" sz="quarter" idx="12"/>
          </p:nvPr>
        </p:nvSpPr>
        <p:spPr/>
        <p:txBody>
          <a:bodyPr/>
          <a:lstStyle/>
          <a:p>
            <a:pPr>
              <a:defRPr/>
            </a:pPr>
            <a:fld id="{702A9F63-1433-40F1-8B89-2EFF230D95E8}" type="slidenum">
              <a:rPr lang="cs-CZ"/>
              <a:pPr>
                <a:defRPr/>
              </a:pPr>
              <a:t>28</a:t>
            </a:fld>
            <a:endParaRPr lang="cs-CZ"/>
          </a:p>
        </p:txBody>
      </p:sp>
      <p:sp>
        <p:nvSpPr>
          <p:cNvPr id="297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29705"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297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0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1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29720" name="Rectangle 24"/>
          <p:cNvSpPr>
            <a:spLocks noChangeArrowheads="1"/>
          </p:cNvSpPr>
          <p:nvPr/>
        </p:nvSpPr>
        <p:spPr bwMode="auto">
          <a:xfrm>
            <a:off x="395288" y="1196975"/>
            <a:ext cx="810577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Měření probíhá vyfotografováním (pořízením snímku) ze stanoviska. Výhodou metody je zachycení okamžitého stavu během velmi krátké doby a zároveň se zachytí stav libovolné množství bodů. Měření jako takové probíhá na měřických snímcích, po měření. Nelze získat výsledky na místě měření, nutné vyvolání negativů atd.</a:t>
            </a:r>
          </a:p>
          <a:p>
            <a:r>
              <a:rPr lang="cs-CZ" sz="2000">
                <a:latin typeface="Calibri" pitchFamily="34" charset="0"/>
              </a:rPr>
              <a:t>Pro měření jsou dva postupy, s </a:t>
            </a:r>
            <a:r>
              <a:rPr lang="cs-CZ" sz="2000" i="1">
                <a:latin typeface="Calibri" pitchFamily="34" charset="0"/>
              </a:rPr>
              <a:t>reálnou</a:t>
            </a:r>
            <a:r>
              <a:rPr lang="cs-CZ" sz="2000">
                <a:latin typeface="Calibri" pitchFamily="34" charset="0"/>
              </a:rPr>
              <a:t> a </a:t>
            </a:r>
            <a:r>
              <a:rPr lang="cs-CZ" sz="2000" i="1">
                <a:latin typeface="Calibri" pitchFamily="34" charset="0"/>
              </a:rPr>
              <a:t>časovou</a:t>
            </a:r>
            <a:r>
              <a:rPr lang="cs-CZ" sz="2000">
                <a:latin typeface="Calibri" pitchFamily="34" charset="0"/>
              </a:rPr>
              <a:t> základnou.</a:t>
            </a:r>
          </a:p>
          <a:p>
            <a:r>
              <a:rPr lang="cs-CZ" sz="2000" b="1" i="1">
                <a:latin typeface="Calibri" pitchFamily="34" charset="0"/>
              </a:rPr>
              <a:t>Časová základna</a:t>
            </a:r>
            <a:r>
              <a:rPr lang="cs-CZ" sz="2000">
                <a:latin typeface="Calibri" pitchFamily="34" charset="0"/>
              </a:rPr>
              <a:t> znamená, že se ze stejného stanoviska pořídí za každou etapu jeden snímek. Vyhodnocují se pouze posuny bodů, které jsou v rovině snímku (souřadnice x, z). Posuny se pak počítají</a:t>
            </a:r>
          </a:p>
        </p:txBody>
      </p:sp>
      <p:sp>
        <p:nvSpPr>
          <p:cNvPr id="297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9722"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5875" y="4143375"/>
            <a:ext cx="2557463"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29724"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85875" y="4572000"/>
            <a:ext cx="25288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25" name="Rectangle 29"/>
          <p:cNvSpPr>
            <a:spLocks noChangeArrowheads="1"/>
          </p:cNvSpPr>
          <p:nvPr/>
        </p:nvSpPr>
        <p:spPr bwMode="auto">
          <a:xfrm>
            <a:off x="395288" y="4929188"/>
            <a:ext cx="7105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kde 	x</a:t>
            </a:r>
            <a:r>
              <a:rPr lang="cs-CZ" sz="2000" baseline="-25000">
                <a:latin typeface="Calibri" pitchFamily="34" charset="0"/>
              </a:rPr>
              <a:t>i</a:t>
            </a:r>
            <a:r>
              <a:rPr lang="cs-CZ" sz="2000">
                <a:latin typeface="Calibri" pitchFamily="34" charset="0"/>
              </a:rPr>
              <a:t>,z</a:t>
            </a:r>
            <a:r>
              <a:rPr lang="cs-CZ" sz="2000" baseline="-25000">
                <a:latin typeface="Calibri" pitchFamily="34" charset="0"/>
              </a:rPr>
              <a:t>i</a:t>
            </a:r>
            <a:r>
              <a:rPr lang="cs-CZ" sz="2000">
                <a:latin typeface="Calibri" pitchFamily="34" charset="0"/>
              </a:rPr>
              <a:t> jsou snímkové souřadnice i-té (či základní) etapy,</a:t>
            </a:r>
          </a:p>
          <a:p>
            <a:r>
              <a:rPr lang="cs-CZ" sz="2000">
                <a:latin typeface="Calibri" pitchFamily="34" charset="0"/>
              </a:rPr>
              <a:t>	m</a:t>
            </a:r>
            <a:r>
              <a:rPr lang="cs-CZ" sz="2000" baseline="-25000">
                <a:latin typeface="Calibri" pitchFamily="34" charset="0"/>
              </a:rPr>
              <a:t>s</a:t>
            </a:r>
            <a:r>
              <a:rPr lang="cs-CZ" sz="2000">
                <a:latin typeface="Calibri" pitchFamily="34" charset="0"/>
              </a:rPr>
              <a:t> je měřítko snímku,</a:t>
            </a:r>
          </a:p>
          <a:p>
            <a:r>
              <a:rPr lang="cs-CZ" sz="2000">
                <a:latin typeface="Calibri" pitchFamily="34" charset="0"/>
              </a:rPr>
              <a:t>	p, q jsou měřené (tzv. deformační) paralaxy.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fotogramm.</a:t>
            </a:r>
          </a:p>
        </p:txBody>
      </p:sp>
      <p:sp>
        <p:nvSpPr>
          <p:cNvPr id="7" name="Slide Number Placeholder 6"/>
          <p:cNvSpPr>
            <a:spLocks noGrp="1"/>
          </p:cNvSpPr>
          <p:nvPr>
            <p:ph type="sldNum" sz="quarter" idx="12"/>
          </p:nvPr>
        </p:nvSpPr>
        <p:spPr/>
        <p:txBody>
          <a:bodyPr/>
          <a:lstStyle/>
          <a:p>
            <a:pPr>
              <a:defRPr/>
            </a:pPr>
            <a:fld id="{A5FE4FC2-DBF9-4065-B6B7-99E266391F6F}" type="slidenum">
              <a:rPr lang="cs-CZ"/>
              <a:pPr>
                <a:defRPr/>
              </a:pPr>
              <a:t>29</a:t>
            </a:fld>
            <a:endParaRPr lang="cs-CZ"/>
          </a:p>
        </p:txBody>
      </p:sp>
      <p:sp>
        <p:nvSpPr>
          <p:cNvPr id="307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2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2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2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2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0729"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07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0746" name="Rectangle 1"/>
          <p:cNvSpPr>
            <a:spLocks noChangeArrowheads="1"/>
          </p:cNvSpPr>
          <p:nvPr/>
        </p:nvSpPr>
        <p:spPr bwMode="auto">
          <a:xfrm>
            <a:off x="395288" y="1196975"/>
            <a:ext cx="832008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rPr>
              <a:t>Na jednosnímkovém komparátoru (monokomparátoru) lze dosáhnout směrodatné odchylky určení paralaxy až 0,0015 mm, na stereokomparátoru 0,003 až 0,005 mm.</a:t>
            </a:r>
          </a:p>
          <a:p>
            <a:pPr indent="450850" algn="just"/>
            <a:endParaRPr lang="cs-CZ" sz="2000" b="1" i="1">
              <a:latin typeface="Calibri" pitchFamily="34" charset="0"/>
              <a:cs typeface="Times New Roman" pitchFamily="18" charset="0"/>
            </a:endParaRPr>
          </a:p>
          <a:p>
            <a:pPr indent="450850" algn="just"/>
            <a:r>
              <a:rPr lang="cs-CZ" sz="2000" b="1" i="1">
                <a:latin typeface="Calibri" pitchFamily="34" charset="0"/>
                <a:cs typeface="Times New Roman" pitchFamily="18" charset="0"/>
              </a:rPr>
              <a:t>Reálná základna</a:t>
            </a:r>
            <a:r>
              <a:rPr lang="cs-CZ" sz="2000">
                <a:latin typeface="Calibri" pitchFamily="34" charset="0"/>
                <a:cs typeface="Times New Roman" pitchFamily="18" charset="0"/>
              </a:rPr>
              <a:t> umožňuje průsekové nebo stereovyhodnocení všech tří rozměrů, nutná jsou nejméně dvě stanoviska snímkování, pro zvýšení se využívá více snímků. Vyhodnocení a hodnocení přesnosti již není jednoduchou záležitostí. </a:t>
            </a:r>
            <a:endParaRPr lang="cs-CZ" sz="2000"/>
          </a:p>
          <a:p>
            <a:pPr indent="450850" algn="just" eaLnBrk="0" hangingPunct="0"/>
            <a:r>
              <a:rPr lang="cs-CZ" sz="2000">
                <a:latin typeface="Calibri" pitchFamily="34" charset="0"/>
                <a:cs typeface="Times New Roman" pitchFamily="18" charset="0"/>
              </a:rPr>
              <a:t>Fotogrammetrie na větší vzdálenosti nedosahuje přesnosti klasických geodetických měření, umožňuje však zaměřit velký počet bodů v krátkém čase.</a:t>
            </a:r>
            <a:endParaRPr lang="cs-CZ"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85813" y="1196975"/>
            <a:ext cx="7643812" cy="5140325"/>
          </a:xfrm>
          <a:prstGeom prst="rect">
            <a:avLst/>
          </a:prstGeom>
        </p:spPr>
        <p:txBody>
          <a:bodyPr>
            <a:spAutoFit/>
          </a:bodyPr>
          <a:lstStyle/>
          <a:p>
            <a:pPr marL="342900" indent="-342900" fontAlgn="auto">
              <a:spcBef>
                <a:spcPts val="0"/>
              </a:spcBef>
              <a:spcAft>
                <a:spcPts val="0"/>
              </a:spcAft>
              <a:defRPr/>
            </a:pPr>
            <a:r>
              <a:rPr lang="cs-CZ" sz="2400" b="1" i="1" dirty="0">
                <a:latin typeface="+mn-lt"/>
                <a:cs typeface="+mn-cs"/>
              </a:rPr>
              <a:t>Cíl sledování posuny a přetvoření:</a:t>
            </a:r>
          </a:p>
          <a:p>
            <a:pPr marL="342900" indent="-342900" fontAlgn="auto">
              <a:spcBef>
                <a:spcPts val="0"/>
              </a:spcBef>
              <a:spcAft>
                <a:spcPts val="0"/>
              </a:spcAft>
              <a:defRPr/>
            </a:pPr>
            <a:endParaRPr lang="cs-CZ" sz="2400" dirty="0">
              <a:latin typeface="+mn-lt"/>
              <a:cs typeface="+mn-cs"/>
            </a:endParaRPr>
          </a:p>
          <a:p>
            <a:pPr fontAlgn="auto">
              <a:spcBef>
                <a:spcPts val="0"/>
              </a:spcBef>
              <a:spcAft>
                <a:spcPts val="0"/>
              </a:spcAft>
              <a:defRPr/>
            </a:pPr>
            <a:r>
              <a:rPr lang="cs-CZ" sz="2000" dirty="0">
                <a:latin typeface="+mn-lt"/>
                <a:cs typeface="+mn-cs"/>
              </a:rPr>
              <a:t>Získávat podklady o chování podloží, prohlubovat teoretické vědomosti, ověřovat správnost teoretických (statických) výpočtů, sledovat stav, funkční spolehlivost a bezpečnost stavebních konstrukcí a konečně hodnotit vliv různých fyzikálních faktorů prostředí (teplota, teplotní gradient, vlhkost, vítr apod.) na chování konstrukcí. </a:t>
            </a:r>
          </a:p>
          <a:p>
            <a:pPr marL="342900" indent="-342900" fontAlgn="auto">
              <a:spcBef>
                <a:spcPts val="0"/>
              </a:spcBef>
              <a:spcAft>
                <a:spcPts val="0"/>
              </a:spcAft>
              <a:defRPr/>
            </a:pPr>
            <a:endParaRPr lang="cs-CZ" sz="2000" dirty="0">
              <a:latin typeface="+mn-lt"/>
              <a:cs typeface="+mn-cs"/>
            </a:endParaRPr>
          </a:p>
          <a:p>
            <a:pPr marL="342900" indent="-342900" fontAlgn="auto">
              <a:spcBef>
                <a:spcPts val="0"/>
              </a:spcBef>
              <a:spcAft>
                <a:spcPts val="0"/>
              </a:spcAft>
              <a:defRPr/>
            </a:pPr>
            <a:r>
              <a:rPr lang="cs-CZ" sz="2000" b="1" i="1" dirty="0">
                <a:latin typeface="+mn-lt"/>
                <a:cs typeface="+mn-cs"/>
              </a:rPr>
              <a:t>Cílem je spolehlivá předpověď posunů a přetvoření.</a:t>
            </a:r>
          </a:p>
          <a:p>
            <a:pPr marL="342900" indent="-342900" fontAlgn="auto">
              <a:spcBef>
                <a:spcPts val="0"/>
              </a:spcBef>
              <a:spcAft>
                <a:spcPts val="0"/>
              </a:spcAft>
              <a:defRPr/>
            </a:pPr>
            <a:endParaRPr lang="cs-CZ" sz="2000" dirty="0">
              <a:latin typeface="+mn-lt"/>
              <a:cs typeface="+mn-cs"/>
            </a:endParaRPr>
          </a:p>
          <a:p>
            <a:pPr marL="342900" indent="-342900" fontAlgn="auto">
              <a:spcBef>
                <a:spcPts val="0"/>
              </a:spcBef>
              <a:spcAft>
                <a:spcPts val="0"/>
              </a:spcAft>
              <a:defRPr/>
            </a:pPr>
            <a:r>
              <a:rPr lang="cs-CZ" sz="2000" dirty="0">
                <a:latin typeface="+mn-lt"/>
                <a:cs typeface="+mn-cs"/>
              </a:rPr>
              <a:t>Posuny a přetvoření se měří při:</a:t>
            </a:r>
          </a:p>
          <a:p>
            <a:pPr marL="342900" indent="-342900" fontAlgn="auto">
              <a:spcBef>
                <a:spcPts val="0"/>
              </a:spcBef>
              <a:spcAft>
                <a:spcPts val="0"/>
              </a:spcAft>
              <a:defRPr/>
            </a:pPr>
            <a:endParaRPr lang="cs-CZ" sz="2000" dirty="0">
              <a:latin typeface="+mn-lt"/>
              <a:cs typeface="+mn-cs"/>
            </a:endParaRPr>
          </a:p>
          <a:p>
            <a:pPr marL="342900" indent="-342900" fontAlgn="auto">
              <a:spcBef>
                <a:spcPts val="0"/>
              </a:spcBef>
              <a:spcAft>
                <a:spcPts val="0"/>
              </a:spcAft>
              <a:defRPr/>
            </a:pPr>
            <a:r>
              <a:rPr lang="cs-CZ" sz="2000" dirty="0">
                <a:latin typeface="+mn-lt"/>
                <a:cs typeface="+mn-cs"/>
              </a:rPr>
              <a:t>-	laboratorních zkouškách modelů,</a:t>
            </a:r>
          </a:p>
          <a:p>
            <a:pPr marL="342900" indent="-342900" fontAlgn="auto">
              <a:spcBef>
                <a:spcPts val="0"/>
              </a:spcBef>
              <a:spcAft>
                <a:spcPts val="0"/>
              </a:spcAft>
              <a:defRPr/>
            </a:pPr>
            <a:r>
              <a:rPr lang="cs-CZ" sz="2000" dirty="0">
                <a:latin typeface="+mn-lt"/>
                <a:cs typeface="+mn-cs"/>
              </a:rPr>
              <a:t>-	zakládání a v různých fázích výstavby (etapová měření),</a:t>
            </a:r>
          </a:p>
          <a:p>
            <a:pPr marL="342900" indent="-342900" fontAlgn="auto">
              <a:spcBef>
                <a:spcPts val="0"/>
              </a:spcBef>
              <a:spcAft>
                <a:spcPts val="0"/>
              </a:spcAft>
              <a:defRPr/>
            </a:pPr>
            <a:r>
              <a:rPr lang="cs-CZ" sz="2000" dirty="0">
                <a:latin typeface="+mn-lt"/>
                <a:cs typeface="+mn-cs"/>
              </a:rPr>
              <a:t>-	předání objektu do provozu (zatěžovací zkouška),</a:t>
            </a:r>
          </a:p>
          <a:p>
            <a:pPr marL="342900" indent="-342900" fontAlgn="auto">
              <a:spcBef>
                <a:spcPts val="0"/>
              </a:spcBef>
              <a:spcAft>
                <a:spcPts val="0"/>
              </a:spcAft>
              <a:defRPr/>
            </a:pPr>
            <a:r>
              <a:rPr lang="cs-CZ" sz="2000" dirty="0">
                <a:latin typeface="+mn-lt"/>
                <a:cs typeface="+mn-cs"/>
              </a:rPr>
              <a:t>-	provozu objektu (kontrola funkční spolehlivosti a bezpečnosti).</a:t>
            </a:r>
          </a:p>
        </p:txBody>
      </p:sp>
      <p:sp>
        <p:nvSpPr>
          <p:cNvPr id="6" name="Slide Number Placeholder 5"/>
          <p:cNvSpPr>
            <a:spLocks noGrp="1"/>
          </p:cNvSpPr>
          <p:nvPr>
            <p:ph type="sldNum" sz="quarter" idx="12"/>
          </p:nvPr>
        </p:nvSpPr>
        <p:spPr/>
        <p:txBody>
          <a:bodyPr/>
          <a:lstStyle/>
          <a:p>
            <a:pPr>
              <a:defRPr/>
            </a:pPr>
            <a:fld id="{23C51BC6-62FF-4CB6-9D79-9D54CCB6E565}" type="slidenum">
              <a:rPr lang="cs-CZ"/>
              <a:pPr>
                <a:defRPr/>
              </a:pPr>
              <a:t>3</a:t>
            </a:fld>
            <a:endParaRPr lang="cs-CZ" dirty="0"/>
          </a:p>
        </p:txBody>
      </p:sp>
      <p:sp>
        <p:nvSpPr>
          <p:cNvPr id="4100" name="TextBox 6"/>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Tx/>
              <a:buAutoNum type="arabicPeriod"/>
            </a:pPr>
            <a:r>
              <a:rPr lang="cs-CZ" sz="2800" b="1">
                <a:latin typeface="Calibri" pitchFamily="34" charset="0"/>
              </a:rPr>
              <a:t>Účel a cíl měření posunů a přetvoření</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fyz.met.</a:t>
            </a:r>
          </a:p>
        </p:txBody>
      </p:sp>
      <p:sp>
        <p:nvSpPr>
          <p:cNvPr id="7" name="Slide Number Placeholder 6"/>
          <p:cNvSpPr>
            <a:spLocks noGrp="1"/>
          </p:cNvSpPr>
          <p:nvPr>
            <p:ph type="sldNum" sz="quarter" idx="12"/>
          </p:nvPr>
        </p:nvSpPr>
        <p:spPr/>
        <p:txBody>
          <a:bodyPr/>
          <a:lstStyle/>
          <a:p>
            <a:pPr>
              <a:defRPr/>
            </a:pPr>
            <a:fld id="{B16A53A6-B2F6-462A-A8A3-19D09B7D79CC}" type="slidenum">
              <a:rPr lang="cs-CZ"/>
              <a:pPr>
                <a:defRPr/>
              </a:pPr>
              <a:t>30</a:t>
            </a:fld>
            <a:endParaRPr lang="cs-CZ"/>
          </a:p>
        </p:txBody>
      </p:sp>
      <p:sp>
        <p:nvSpPr>
          <p:cNvPr id="317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4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1753"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17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7"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5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7"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6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1770" name="Rectangle 1"/>
          <p:cNvSpPr>
            <a:spLocks noChangeArrowheads="1"/>
          </p:cNvSpPr>
          <p:nvPr/>
        </p:nvSpPr>
        <p:spPr bwMode="auto">
          <a:xfrm>
            <a:off x="395288" y="1196975"/>
            <a:ext cx="8320087"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b="1" i="1">
                <a:latin typeface="Calibri" pitchFamily="34" charset="0"/>
                <a:cs typeface="Times New Roman" pitchFamily="18" charset="0"/>
              </a:rPr>
              <a:t>Tenzometr</a:t>
            </a:r>
            <a:r>
              <a:rPr lang="cs-CZ" sz="2000">
                <a:latin typeface="Calibri" pitchFamily="34" charset="0"/>
                <a:cs typeface="Times New Roman" pitchFamily="18" charset="0"/>
              </a:rPr>
              <a:t> je měřidlo přetvoření v malé oblasti zatěžovaného tělesa, lze na něm odečítat velmi malé délkové změny. Tenzometry jsou mechanické, optické, elektrické, akustické, pneumatické, případně kombinované. Běžné jsou tenzometry elektricky odporové, u nichž je mírou namáhání odpor měrného drátku, měnící se jeho přetvořením. Drátek (nebo fólie či polovodičová destička) přilepený na povrchu tělesa, je napájený elektrickým proudem, jehož změny se měří, registrují a vyhodnocují speciálními přístroji.</a:t>
            </a:r>
            <a:endParaRPr lang="cs-CZ" sz="2000"/>
          </a:p>
          <a:p>
            <a:pPr indent="450850" algn="just" eaLnBrk="0" hangingPunct="0"/>
            <a:r>
              <a:rPr lang="cs-CZ" sz="2000">
                <a:latin typeface="Calibri" pitchFamily="34" charset="0"/>
                <a:cs typeface="Times New Roman" pitchFamily="18" charset="0"/>
              </a:rPr>
              <a:t>Dále se používá tzv. </a:t>
            </a:r>
            <a:r>
              <a:rPr lang="cs-CZ" sz="2000" b="1" i="1">
                <a:latin typeface="Calibri" pitchFamily="34" charset="0"/>
                <a:cs typeface="Times New Roman" pitchFamily="18" charset="0"/>
              </a:rPr>
              <a:t>dilatometr</a:t>
            </a:r>
            <a:r>
              <a:rPr lang="cs-CZ" sz="2000">
                <a:latin typeface="Calibri" pitchFamily="34" charset="0"/>
                <a:cs typeface="Times New Roman" pitchFamily="18" charset="0"/>
              </a:rPr>
              <a:t>,  což je mechanický přípravek umožňující relativní měření posunů (ve třech osách), na obrázku je typ s r</a:t>
            </a:r>
            <a:r>
              <a:rPr lang="cs-CZ" sz="2000">
                <a:solidFill>
                  <a:srgbClr val="000000"/>
                </a:solidFill>
                <a:latin typeface="Calibri" pitchFamily="34" charset="0"/>
                <a:cs typeface="Times New Roman" pitchFamily="18" charset="0"/>
              </a:rPr>
              <a:t>ozsahem měření 15 mm a přesností 0,02 mm.</a:t>
            </a:r>
            <a:endParaRPr lang="cs-CZ" sz="2000">
              <a:latin typeface="Calibri" pitchFamily="34" charset="0"/>
            </a:endParaRPr>
          </a:p>
        </p:txBody>
      </p:sp>
      <p:pic>
        <p:nvPicPr>
          <p:cNvPr id="31771" name="Picture 27" descr="http://www.geotechnika.cz/files/uploaded/7_-_Dilatometr_3D.bmp"/>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428875" y="4500563"/>
            <a:ext cx="4857750" cy="182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fyz.met.</a:t>
            </a:r>
          </a:p>
        </p:txBody>
      </p:sp>
      <p:sp>
        <p:nvSpPr>
          <p:cNvPr id="7" name="Slide Number Placeholder 6"/>
          <p:cNvSpPr>
            <a:spLocks noGrp="1"/>
          </p:cNvSpPr>
          <p:nvPr>
            <p:ph type="sldNum" sz="quarter" idx="12"/>
          </p:nvPr>
        </p:nvSpPr>
        <p:spPr/>
        <p:txBody>
          <a:bodyPr/>
          <a:lstStyle/>
          <a:p>
            <a:pPr>
              <a:defRPr/>
            </a:pPr>
            <a:fld id="{8AFBF411-113C-4083-BB90-5F3ECCD36B8B}" type="slidenum">
              <a:rPr lang="cs-CZ"/>
              <a:pPr>
                <a:defRPr/>
              </a:pPr>
              <a:t>31</a:t>
            </a:fld>
            <a:endParaRPr lang="cs-CZ"/>
          </a:p>
        </p:txBody>
      </p:sp>
      <p:sp>
        <p:nvSpPr>
          <p:cNvPr id="3277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7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7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7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76"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2777"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27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7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8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9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9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2794" name="Rectangle 28"/>
          <p:cNvSpPr>
            <a:spLocks noChangeArrowheads="1"/>
          </p:cNvSpPr>
          <p:nvPr/>
        </p:nvSpPr>
        <p:spPr bwMode="auto">
          <a:xfrm>
            <a:off x="395288" y="1196975"/>
            <a:ext cx="810577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Pro měření svislých posunů (či náklonů) lze také použít </a:t>
            </a:r>
            <a:r>
              <a:rPr lang="cs-CZ" sz="2000" b="1" i="1">
                <a:latin typeface="Calibri" pitchFamily="34" charset="0"/>
              </a:rPr>
              <a:t>přesných libel</a:t>
            </a:r>
            <a:r>
              <a:rPr lang="cs-CZ" sz="2000">
                <a:latin typeface="Calibri" pitchFamily="34" charset="0"/>
              </a:rPr>
              <a:t> (až 2</a:t>
            </a:r>
            <a:r>
              <a:rPr lang="en-US" sz="2000">
                <a:latin typeface="Calibri" pitchFamily="34" charset="0"/>
              </a:rPr>
              <a:t>’’</a:t>
            </a:r>
            <a:r>
              <a:rPr lang="cs-CZ" sz="2000">
                <a:latin typeface="Calibri" pitchFamily="34" charset="0"/>
              </a:rPr>
              <a:t>, tj. 0,001 mm /m), často jsou konstruovány elektronicky. Rozsah bývá cca ±20 mm, citlivost 0,01 mm/m. Měří se sklon (resp. jeho změna) a převádí se na svislý posun pomocí známé délky základny.</a:t>
            </a:r>
          </a:p>
          <a:p>
            <a:r>
              <a:rPr lang="cs-CZ" sz="2000">
                <a:latin typeface="Calibri" pitchFamily="34" charset="0"/>
              </a:rPr>
              <a:t>Je také možno využít v laboratorních podmínkách interferometr (měření změn).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vodorovné</a:t>
            </a:r>
          </a:p>
        </p:txBody>
      </p:sp>
      <p:sp>
        <p:nvSpPr>
          <p:cNvPr id="7" name="Slide Number Placeholder 6"/>
          <p:cNvSpPr>
            <a:spLocks noGrp="1"/>
          </p:cNvSpPr>
          <p:nvPr>
            <p:ph type="sldNum" sz="quarter" idx="12"/>
          </p:nvPr>
        </p:nvSpPr>
        <p:spPr/>
        <p:txBody>
          <a:bodyPr/>
          <a:lstStyle/>
          <a:p>
            <a:pPr>
              <a:defRPr/>
            </a:pPr>
            <a:fld id="{51A937F7-535B-4034-B61E-A5F9C6AB5E84}" type="slidenum">
              <a:rPr lang="cs-CZ"/>
              <a:pPr>
                <a:defRPr/>
              </a:pPr>
              <a:t>32</a:t>
            </a:fld>
            <a:endParaRPr lang="cs-CZ"/>
          </a:p>
        </p:txBody>
      </p:sp>
      <p:sp>
        <p:nvSpPr>
          <p:cNvPr id="337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79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7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79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3801"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38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0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3818" name="Rectangle 1"/>
          <p:cNvSpPr>
            <a:spLocks noChangeArrowheads="1"/>
          </p:cNvSpPr>
          <p:nvPr/>
        </p:nvSpPr>
        <p:spPr bwMode="auto">
          <a:xfrm>
            <a:off x="395288" y="1196975"/>
            <a:ext cx="803433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cs typeface="Times New Roman" pitchFamily="18" charset="0"/>
              </a:rPr>
              <a:t>Dostupné metody :</a:t>
            </a:r>
          </a:p>
          <a:p>
            <a:pPr indent="450850" algn="just"/>
            <a:endParaRPr lang="cs-CZ" sz="2000"/>
          </a:p>
          <a:p>
            <a:pPr indent="450850" algn="just" eaLnBrk="0" hangingPunct="0">
              <a:buFontTx/>
              <a:buChar char="-"/>
            </a:pPr>
            <a:r>
              <a:rPr lang="cs-CZ" sz="2000">
                <a:latin typeface="Calibri" pitchFamily="34" charset="0"/>
                <a:cs typeface="Times New Roman" pitchFamily="18" charset="0"/>
              </a:rPr>
              <a:t> Záměrná přímka</a:t>
            </a:r>
          </a:p>
          <a:p>
            <a:pPr indent="450850" algn="just" eaLnBrk="0" hangingPunct="0">
              <a:buFontTx/>
              <a:buChar char="-"/>
            </a:pPr>
            <a:r>
              <a:rPr lang="cs-CZ" sz="2000">
                <a:latin typeface="Calibri" pitchFamily="34" charset="0"/>
                <a:cs typeface="Times New Roman" pitchFamily="18" charset="0"/>
              </a:rPr>
              <a:t> Polygonové pořady</a:t>
            </a:r>
            <a:endParaRPr lang="cs-CZ" sz="2000"/>
          </a:p>
          <a:p>
            <a:pPr indent="450850" algn="just" eaLnBrk="0" hangingPunct="0"/>
            <a:r>
              <a:rPr lang="cs-CZ" sz="2000">
                <a:latin typeface="Calibri" pitchFamily="34" charset="0"/>
                <a:cs typeface="Times New Roman" pitchFamily="18" charset="0"/>
              </a:rPr>
              <a:t>- Trigonometrické metody (úhlové protínání)</a:t>
            </a:r>
            <a:endParaRPr lang="cs-CZ" sz="2000"/>
          </a:p>
          <a:p>
            <a:pPr indent="450850" algn="just" eaLnBrk="0" hangingPunct="0"/>
            <a:r>
              <a:rPr lang="cs-CZ" sz="2000">
                <a:latin typeface="Calibri" pitchFamily="34" charset="0"/>
                <a:cs typeface="Times New Roman" pitchFamily="18" charset="0"/>
              </a:rPr>
              <a:t>- Délkové protínání (elektronické dálkoměry)</a:t>
            </a:r>
            <a:endParaRPr lang="cs-CZ" sz="2000"/>
          </a:p>
          <a:p>
            <a:pPr indent="450850" algn="just" eaLnBrk="0" hangingPunct="0"/>
            <a:r>
              <a:rPr lang="cs-CZ" sz="2000">
                <a:latin typeface="Calibri" pitchFamily="34" charset="0"/>
                <a:cs typeface="Times New Roman" pitchFamily="18" charset="0"/>
              </a:rPr>
              <a:t>- Prostorová polární metoda</a:t>
            </a:r>
            <a:endParaRPr lang="cs-CZ" sz="2000"/>
          </a:p>
          <a:p>
            <a:pPr indent="450850" algn="just" eaLnBrk="0" hangingPunct="0"/>
            <a:r>
              <a:rPr lang="cs-CZ" sz="2000">
                <a:latin typeface="Calibri" pitchFamily="34" charset="0"/>
                <a:cs typeface="Times New Roman" pitchFamily="18" charset="0"/>
              </a:rPr>
              <a:t>- Pozemní fotogrammetrie</a:t>
            </a:r>
            <a:endParaRPr lang="cs-CZ" sz="2000"/>
          </a:p>
          <a:p>
            <a:pPr indent="450850" algn="just" eaLnBrk="0" hangingPunct="0"/>
            <a:r>
              <a:rPr lang="cs-CZ" sz="2000">
                <a:latin typeface="Calibri" pitchFamily="34" charset="0"/>
                <a:cs typeface="Times New Roman" pitchFamily="18" charset="0"/>
              </a:rPr>
              <a:t>- Fyzikální metody</a:t>
            </a:r>
          </a:p>
          <a:p>
            <a:pPr indent="450850" algn="just" eaLnBrk="0" hangingPunct="0"/>
            <a:r>
              <a:rPr lang="cs-CZ" sz="2000">
                <a:latin typeface="Calibri" pitchFamily="34" charset="0"/>
              </a:rPr>
              <a:t>- GPS, metody DPZ</a:t>
            </a:r>
          </a:p>
          <a:p>
            <a:pPr indent="450850" algn="just" eaLnBrk="0" hangingPunct="0"/>
            <a:endParaRPr lang="cs-CZ" sz="20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EDBF7D90-AB7F-4B1F-8C12-D89781722BFD}" type="slidenum">
              <a:rPr lang="cs-CZ"/>
              <a:pPr>
                <a:defRPr/>
              </a:pPr>
              <a:t>33</a:t>
            </a:fld>
            <a:endParaRPr lang="cs-CZ"/>
          </a:p>
        </p:txBody>
      </p:sp>
      <p:sp>
        <p:nvSpPr>
          <p:cNvPr id="3482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4825"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48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2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3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4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4842" name="Rectangle 26"/>
          <p:cNvSpPr>
            <a:spLocks noChangeArrowheads="1"/>
          </p:cNvSpPr>
          <p:nvPr/>
        </p:nvSpPr>
        <p:spPr bwMode="auto">
          <a:xfrm>
            <a:off x="395288" y="1196975"/>
            <a:ext cx="81772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Velmi rychlá a jednoduchá metoda. Určují se posuny pozorovaných bodů kolmo na záměrnou přímku danou dvěma body, stanoviskem a orientačním bodem. Předpokladem použití je stabilita těchto dvou bodů a nucená centrace a také možnost ověření stability.</a:t>
            </a:r>
          </a:p>
        </p:txBody>
      </p:sp>
      <p:sp>
        <p:nvSpPr>
          <p:cNvPr id="348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34844" name="Object 1"/>
          <p:cNvGraphicFramePr>
            <a:graphicFrameLocks noChangeAspect="1"/>
          </p:cNvGraphicFramePr>
          <p:nvPr/>
        </p:nvGraphicFramePr>
        <p:xfrm>
          <a:off x="395288" y="2357438"/>
          <a:ext cx="8177212" cy="1514475"/>
        </p:xfrm>
        <a:graphic>
          <a:graphicData uri="http://schemas.openxmlformats.org/presentationml/2006/ole">
            <mc:AlternateContent xmlns:mc="http://schemas.openxmlformats.org/markup-compatibility/2006">
              <mc:Choice xmlns:v="urn:schemas-microsoft-com:vml" Requires="v">
                <p:oleObj spid="_x0000_s34847" name="AutoCAD Drawing" r:id="rId4" imgW="9401175" imgH="5791200" progId="AutoCAD.Drawing.16">
                  <p:embed/>
                </p:oleObj>
              </mc:Choice>
              <mc:Fallback>
                <p:oleObj name="AutoCAD Drawing" r:id="rId4" imgW="9401175" imgH="5791200" progId="AutoCAD.Drawing.16">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t="40407" b="34190"/>
                      <a:stretch>
                        <a:fillRect/>
                      </a:stretch>
                    </p:blipFill>
                    <p:spPr bwMode="auto">
                      <a:xfrm>
                        <a:off x="395288" y="2357438"/>
                        <a:ext cx="8177212"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45" name="Rectangle 29"/>
          <p:cNvSpPr>
            <a:spLocks noChangeArrowheads="1"/>
          </p:cNvSpPr>
          <p:nvPr/>
        </p:nvSpPr>
        <p:spPr bwMode="auto">
          <a:xfrm>
            <a:off x="395288" y="3929063"/>
            <a:ext cx="56769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Na obrázku jsou:</a:t>
            </a:r>
          </a:p>
          <a:p>
            <a:endParaRPr lang="cs-CZ" sz="2000">
              <a:latin typeface="Calibri" pitchFamily="34" charset="0"/>
            </a:endParaRPr>
          </a:p>
          <a:p>
            <a:r>
              <a:rPr lang="cs-CZ" sz="2000">
                <a:latin typeface="Calibri" pitchFamily="34" charset="0"/>
              </a:rPr>
              <a:t>S …	stanovisko,</a:t>
            </a:r>
          </a:p>
          <a:p>
            <a:r>
              <a:rPr lang="cs-CZ" sz="2000">
                <a:latin typeface="Calibri" pitchFamily="34" charset="0"/>
              </a:rPr>
              <a:t>O … 	orientace,</a:t>
            </a:r>
          </a:p>
          <a:p>
            <a:r>
              <a:rPr lang="cs-CZ" sz="2000">
                <a:latin typeface="Calibri" pitchFamily="34" charset="0"/>
              </a:rPr>
              <a:t>A,B …	ověření,</a:t>
            </a:r>
          </a:p>
          <a:p>
            <a:r>
              <a:rPr lang="cs-CZ" sz="2000">
                <a:latin typeface="Calibri" pitchFamily="34" charset="0"/>
              </a:rPr>
              <a:t>P …	pozorovaný bod.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0CF9AEDA-C2B4-4A24-A77E-1E51F192A2D5}" type="slidenum">
              <a:rPr lang="cs-CZ"/>
              <a:pPr>
                <a:defRPr/>
              </a:pPr>
              <a:t>34</a:t>
            </a:fld>
            <a:endParaRPr lang="cs-CZ"/>
          </a:p>
        </p:txBody>
      </p:sp>
      <p:sp>
        <p:nvSpPr>
          <p:cNvPr id="358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4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4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4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4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5849" name="Rectangle 5"/>
          <p:cNvSpPr>
            <a:spLocks noChangeArrowheads="1"/>
          </p:cNvSpPr>
          <p:nvPr/>
        </p:nvSpPr>
        <p:spPr bwMode="auto">
          <a:xfrm>
            <a:off x="0" y="657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a:t>
            </a:r>
            <a:endParaRPr lang="cs-CZ"/>
          </a:p>
        </p:txBody>
      </p:sp>
      <p:sp>
        <p:nvSpPr>
          <p:cNvPr id="358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5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5867" name="Rectangle 3"/>
          <p:cNvSpPr>
            <a:spLocks noChangeArrowheads="1"/>
          </p:cNvSpPr>
          <p:nvPr/>
        </p:nvSpPr>
        <p:spPr bwMode="auto">
          <a:xfrm>
            <a:off x="395288" y="1196975"/>
            <a:ext cx="8320087"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cs typeface="Times New Roman" pitchFamily="18" charset="0"/>
              </a:rPr>
              <a:t>Příčnou odchylku q je možno určovat:</a:t>
            </a:r>
          </a:p>
          <a:p>
            <a:pPr indent="450850" algn="just"/>
            <a:endParaRPr lang="cs-CZ" sz="2000"/>
          </a:p>
          <a:p>
            <a:pPr indent="450850" algn="just" eaLnBrk="0" hangingPunct="0">
              <a:buFontTx/>
              <a:buChar char="•"/>
            </a:pPr>
            <a:r>
              <a:rPr lang="cs-CZ" sz="2000">
                <a:latin typeface="Calibri" pitchFamily="34" charset="0"/>
                <a:cs typeface="Times New Roman" pitchFamily="18" charset="0"/>
              </a:rPr>
              <a:t>Na transverzálním měřítku.</a:t>
            </a:r>
            <a:endParaRPr lang="cs-CZ" sz="2000"/>
          </a:p>
          <a:p>
            <a:pPr indent="450850" algn="just" eaLnBrk="0" hangingPunct="0">
              <a:buFontTx/>
              <a:buChar char="•"/>
            </a:pPr>
            <a:r>
              <a:rPr lang="cs-CZ" sz="2000">
                <a:latin typeface="Calibri" pitchFamily="34" charset="0"/>
                <a:cs typeface="Times New Roman" pitchFamily="18" charset="0"/>
              </a:rPr>
              <a:t>Na transverzálním měřítku s posuvným terčem.</a:t>
            </a:r>
            <a:endParaRPr lang="cs-CZ" sz="2000"/>
          </a:p>
          <a:p>
            <a:pPr indent="450850" algn="just" eaLnBrk="0" hangingPunct="0">
              <a:buFontTx/>
              <a:buChar char="•"/>
            </a:pPr>
            <a:r>
              <a:rPr lang="cs-CZ" sz="2000">
                <a:latin typeface="Calibri" pitchFamily="34" charset="0"/>
                <a:cs typeface="Times New Roman" pitchFamily="18" charset="0"/>
              </a:rPr>
              <a:t>Měřením paralaktického úhlu </a:t>
            </a:r>
            <a:r>
              <a:rPr lang="cs-CZ" sz="2000">
                <a:latin typeface="Symbol" pitchFamily="18" charset="2"/>
                <a:cs typeface="Times New Roman" pitchFamily="18" charset="0"/>
              </a:rPr>
              <a:t>d</a:t>
            </a:r>
            <a:r>
              <a:rPr lang="cs-CZ" sz="2000">
                <a:latin typeface="Calibri" pitchFamily="34" charset="0"/>
                <a:cs typeface="Times New Roman" pitchFamily="18" charset="0"/>
              </a:rPr>
              <a:t>.</a:t>
            </a:r>
          </a:p>
          <a:p>
            <a:pPr indent="450850" algn="just" eaLnBrk="0" hangingPunct="0">
              <a:buFontTx/>
              <a:buChar char="•"/>
            </a:pPr>
            <a:endParaRPr lang="cs-CZ" sz="2000"/>
          </a:p>
          <a:p>
            <a:pPr indent="450850" algn="just" eaLnBrk="0" hangingPunct="0"/>
            <a:r>
              <a:rPr lang="cs-CZ" sz="2000">
                <a:latin typeface="Calibri" pitchFamily="34" charset="0"/>
                <a:cs typeface="Times New Roman" pitchFamily="18" charset="0"/>
              </a:rPr>
              <a:t>Posuvný terč se nastavuje do směru a podle indexu se čte posun na stupnici. Pokud se měří paralaktický úhel, pak mezi vztažným a pozorovaným bodem. V obou případech se měří ve dvou polohách dalekohledu.</a:t>
            </a:r>
            <a:endParaRPr lang="cs-CZ" sz="2000"/>
          </a:p>
          <a:p>
            <a:pPr indent="450850" algn="just" eaLnBrk="0" hangingPunct="0"/>
            <a:r>
              <a:rPr lang="cs-CZ" sz="2000">
                <a:latin typeface="Calibri" pitchFamily="34" charset="0"/>
                <a:cs typeface="Times New Roman" pitchFamily="18" charset="0"/>
              </a:rPr>
              <a:t>K měření se využívá vysoce přesných přístrojů, byly dokonce vyrobeny speciální přístroje s velkým zvětšením dalekohledu (bez vodorovného kruhu).</a:t>
            </a:r>
            <a:endParaRPr lang="cs-CZ" sz="20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10E95A69-C35D-49D1-9C91-C39552364672}" type="slidenum">
              <a:rPr lang="cs-CZ"/>
              <a:pPr>
                <a:defRPr/>
              </a:pPr>
              <a:t>35</a:t>
            </a:fld>
            <a:endParaRPr lang="cs-CZ"/>
          </a:p>
        </p:txBody>
      </p:sp>
      <p:sp>
        <p:nvSpPr>
          <p:cNvPr id="3686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6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687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7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8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6890" name="Rectangle 32"/>
          <p:cNvSpPr>
            <a:spLocks noChangeArrowheads="1"/>
          </p:cNvSpPr>
          <p:nvPr/>
        </p:nvSpPr>
        <p:spPr bwMode="auto">
          <a:xfrm>
            <a:off x="395288" y="1196975"/>
            <a:ext cx="8105775"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U paralaktické metody je nutno znát i vzdálenost, vysoká přesnost není nutná. Příčná odchylka bodu od přímky se počítá ze vzorce</a:t>
            </a:r>
          </a:p>
          <a:p>
            <a:endParaRPr lang="cs-CZ" sz="2000">
              <a:latin typeface="Calibri" pitchFamily="34" charset="0"/>
            </a:endParaRPr>
          </a:p>
          <a:p>
            <a:endParaRPr lang="cs-CZ" sz="2000">
              <a:latin typeface="Calibri" pitchFamily="34" charset="0"/>
            </a:endParaRPr>
          </a:p>
          <a:p>
            <a:endParaRPr lang="cs-CZ" sz="2000">
              <a:latin typeface="Calibri" pitchFamily="34" charset="0"/>
            </a:endParaRPr>
          </a:p>
          <a:p>
            <a:r>
              <a:rPr lang="cs-CZ" sz="2000">
                <a:latin typeface="Calibri" pitchFamily="34" charset="0"/>
              </a:rPr>
              <a:t>Posun mezi etapami pak</a:t>
            </a:r>
          </a:p>
          <a:p>
            <a:endParaRPr lang="cs-CZ" sz="2000">
              <a:latin typeface="Calibri" pitchFamily="34" charset="0"/>
            </a:endParaRPr>
          </a:p>
          <a:p>
            <a:endParaRPr lang="cs-CZ" sz="2000">
              <a:latin typeface="Calibri" pitchFamily="34" charset="0"/>
            </a:endParaRPr>
          </a:p>
          <a:p>
            <a:r>
              <a:rPr lang="cs-CZ" sz="2000">
                <a:latin typeface="Calibri" pitchFamily="34" charset="0"/>
              </a:rPr>
              <a:t>Směrodatná odchylka posunu je</a:t>
            </a:r>
          </a:p>
          <a:p>
            <a:endParaRPr lang="cs-CZ" sz="2000">
              <a:latin typeface="Calibri" pitchFamily="34" charset="0"/>
            </a:endParaRPr>
          </a:p>
        </p:txBody>
      </p:sp>
      <p:sp>
        <p:nvSpPr>
          <p:cNvPr id="3689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6892"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4438" y="2000250"/>
            <a:ext cx="17145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6894" name="Picture 8"/>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4438" y="3286125"/>
            <a:ext cx="2100262"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9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6896" name="Picture 10"/>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4438" y="4143375"/>
            <a:ext cx="1643062"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55AB2390-994A-468C-A52B-67752494659E}" type="slidenum">
              <a:rPr lang="cs-CZ"/>
              <a:pPr>
                <a:defRPr/>
              </a:pPr>
              <a:t>36</a:t>
            </a:fld>
            <a:endParaRPr lang="cs-CZ"/>
          </a:p>
        </p:txBody>
      </p:sp>
      <p:sp>
        <p:nvSpPr>
          <p:cNvPr id="378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6"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78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89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0"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0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0"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7917" name="Rectangle 2"/>
          <p:cNvSpPr>
            <a:spLocks noChangeArrowheads="1"/>
          </p:cNvSpPr>
          <p:nvPr/>
        </p:nvSpPr>
        <p:spPr bwMode="auto">
          <a:xfrm>
            <a:off x="395288" y="1196975"/>
            <a:ext cx="83915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450850" algn="just"/>
            <a:r>
              <a:rPr lang="cs-CZ" sz="2000">
                <a:latin typeface="Calibri" pitchFamily="34" charset="0"/>
                <a:cs typeface="Times New Roman" pitchFamily="18" charset="0"/>
              </a:rPr>
              <a:t>Poloha stanovisek se ověřuje měřením úhlů ve čtyřúhelníku.</a:t>
            </a:r>
            <a:endParaRPr lang="cs-CZ" sz="2000"/>
          </a:p>
          <a:p>
            <a:pPr indent="450850" algn="just" eaLnBrk="0" hangingPunct="0"/>
            <a:r>
              <a:rPr lang="cs-CZ" sz="2000">
                <a:latin typeface="Calibri" pitchFamily="34" charset="0"/>
                <a:cs typeface="Times New Roman" pitchFamily="18" charset="0"/>
              </a:rPr>
              <a:t>Příčné odchylky se vypočítají ze známých délek a, b, c a úhlů </a:t>
            </a:r>
            <a:endParaRPr lang="cs-CZ" sz="2000"/>
          </a:p>
        </p:txBody>
      </p:sp>
      <p:sp>
        <p:nvSpPr>
          <p:cNvPr id="37918" name="Rectangle 3"/>
          <p:cNvSpPr>
            <a:spLocks noChangeArrowheads="1"/>
          </p:cNvSpPr>
          <p:nvPr/>
        </p:nvSpPr>
        <p:spPr bwMode="auto">
          <a:xfrm>
            <a:off x="0" y="619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791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37920" name="Object 2"/>
          <p:cNvGraphicFramePr>
            <a:graphicFrameLocks noChangeAspect="1"/>
          </p:cNvGraphicFramePr>
          <p:nvPr/>
        </p:nvGraphicFramePr>
        <p:xfrm>
          <a:off x="785813" y="1928813"/>
          <a:ext cx="7358062" cy="2424112"/>
        </p:xfrm>
        <a:graphic>
          <a:graphicData uri="http://schemas.openxmlformats.org/presentationml/2006/ole">
            <mc:AlternateContent xmlns:mc="http://schemas.openxmlformats.org/markup-compatibility/2006">
              <mc:Choice xmlns:v="urn:schemas-microsoft-com:vml" Requires="v">
                <p:oleObj spid="_x0000_s37927" name="AutoCAD Drawing" r:id="rId4" imgW="9401175" imgH="5791200" progId="AutoCAD.Drawing.16">
                  <p:embed/>
                </p:oleObj>
              </mc:Choice>
              <mc:Fallback>
                <p:oleObj name="AutoCAD Drawing" r:id="rId4" imgW="9401175" imgH="5791200" progId="AutoCAD.Drawing.16">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t="31081" b="15541"/>
                      <a:stretch>
                        <a:fillRect/>
                      </a:stretch>
                    </p:blipFill>
                    <p:spPr bwMode="auto">
                      <a:xfrm>
                        <a:off x="785813" y="1928813"/>
                        <a:ext cx="7358062" cy="242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92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7922"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1563" y="4500563"/>
            <a:ext cx="26574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2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7924" name="Picture 8"/>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1563" y="5286375"/>
            <a:ext cx="2700337"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25" name="Rectangle 36"/>
          <p:cNvSpPr>
            <a:spLocks noChangeArrowheads="1"/>
          </p:cNvSpPr>
          <p:nvPr/>
        </p:nvSpPr>
        <p:spPr bwMode="auto">
          <a:xfrm>
            <a:off x="4286250" y="4572000"/>
            <a:ext cx="457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Hodnoty q</a:t>
            </a:r>
            <a:r>
              <a:rPr lang="cs-CZ" sz="2000" baseline="-25000">
                <a:latin typeface="Calibri" pitchFamily="34" charset="0"/>
              </a:rPr>
              <a:t>S</a:t>
            </a:r>
            <a:r>
              <a:rPr lang="cs-CZ" sz="2000">
                <a:latin typeface="Calibri" pitchFamily="34" charset="0"/>
              </a:rPr>
              <a:t>, q</a:t>
            </a:r>
            <a:r>
              <a:rPr lang="cs-CZ" sz="2000" baseline="-25000">
                <a:latin typeface="Calibri" pitchFamily="34" charset="0"/>
              </a:rPr>
              <a:t>O</a:t>
            </a:r>
            <a:r>
              <a:rPr lang="cs-CZ" sz="2000">
                <a:latin typeface="Calibri" pitchFamily="34" charset="0"/>
              </a:rPr>
              <a:t> se určí v základní etapě a jejich velikost se testuje s výsledky měření v dalších etapách.</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974C1078-ACE1-493C-998E-6AD4E4B3179F}" type="slidenum">
              <a:rPr lang="cs-CZ"/>
              <a:pPr>
                <a:defRPr/>
              </a:pPr>
              <a:t>37</a:t>
            </a:fld>
            <a:endParaRPr lang="cs-CZ"/>
          </a:p>
        </p:txBody>
      </p:sp>
      <p:sp>
        <p:nvSpPr>
          <p:cNvPr id="389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1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1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89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2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4"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3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4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41" name="Rectangle 3"/>
          <p:cNvSpPr>
            <a:spLocks noChangeArrowheads="1"/>
          </p:cNvSpPr>
          <p:nvPr/>
        </p:nvSpPr>
        <p:spPr bwMode="auto">
          <a:xfrm>
            <a:off x="0" y="6191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894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4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4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8945" name="Rectangle 3"/>
          <p:cNvSpPr>
            <a:spLocks noChangeArrowheads="1"/>
          </p:cNvSpPr>
          <p:nvPr/>
        </p:nvSpPr>
        <p:spPr bwMode="auto">
          <a:xfrm>
            <a:off x="395288" y="1196975"/>
            <a:ext cx="12366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just"/>
            <a:r>
              <a:rPr lang="cs-CZ" sz="2000" b="1" i="1">
                <a:latin typeface="Calibri" pitchFamily="34" charset="0"/>
                <a:cs typeface="Times New Roman" pitchFamily="18" charset="0"/>
              </a:rPr>
              <a:t>Odvození:</a:t>
            </a:r>
            <a:endParaRPr lang="cs-CZ" sz="2000"/>
          </a:p>
        </p:txBody>
      </p:sp>
      <p:sp>
        <p:nvSpPr>
          <p:cNvPr id="3894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8947"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8688" y="1714500"/>
            <a:ext cx="731361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8" name="Rectangle 40"/>
          <p:cNvSpPr>
            <a:spLocks noChangeArrowheads="1"/>
          </p:cNvSpPr>
          <p:nvPr/>
        </p:nvSpPr>
        <p:spPr bwMode="auto">
          <a:xfrm>
            <a:off x="395288" y="2428875"/>
            <a:ext cx="17843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cs-CZ" sz="2000">
                <a:latin typeface="Calibri" pitchFamily="34" charset="0"/>
              </a:rPr>
              <a:t>Kde pro </a:t>
            </a:r>
            <a:r>
              <a:rPr lang="cs-CZ" sz="2000">
                <a:latin typeface="Symbol" pitchFamily="18" charset="2"/>
              </a:rPr>
              <a:t>a</a:t>
            </a:r>
            <a:r>
              <a:rPr lang="cs-CZ" sz="2000">
                <a:latin typeface="Calibri" pitchFamily="34" charset="0"/>
              </a:rPr>
              <a:t> platí </a:t>
            </a:r>
          </a:p>
        </p:txBody>
      </p:sp>
      <p:sp>
        <p:nvSpPr>
          <p:cNvPr id="3894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8950" name="Picture 6"/>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0125" y="2928938"/>
            <a:ext cx="18430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1" name="Rectangle 43"/>
          <p:cNvSpPr>
            <a:spLocks noChangeArrowheads="1"/>
          </p:cNvSpPr>
          <p:nvPr/>
        </p:nvSpPr>
        <p:spPr bwMode="auto">
          <a:xfrm>
            <a:off x="395288" y="3429000"/>
            <a:ext cx="803433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Vzorec lze odvodit za předpokladu, že celý obrazec je štíhlý, a lze jej „zjednodušit“ do tvaru uvedeného výše tak, že</a:t>
            </a:r>
          </a:p>
        </p:txBody>
      </p:sp>
      <p:sp>
        <p:nvSpPr>
          <p:cNvPr id="3895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8953" name="Picture 8"/>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0125" y="4214813"/>
            <a:ext cx="3200400"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8955" name="Picture 10"/>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0125" y="4857750"/>
            <a:ext cx="337185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5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8957" name="Picture 12"/>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00125" y="5715000"/>
            <a:ext cx="54864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F0AD8F50-BB72-48CA-8361-C5ADD96AC30A}" type="slidenum">
              <a:rPr lang="cs-CZ"/>
              <a:pPr>
                <a:defRPr/>
              </a:pPr>
              <a:t>38</a:t>
            </a:fld>
            <a:endParaRPr lang="cs-CZ"/>
          </a:p>
        </p:txBody>
      </p:sp>
      <p:sp>
        <p:nvSpPr>
          <p:cNvPr id="399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3994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8"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4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8"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5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6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7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7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72"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39973" name="Rectangle 3"/>
          <p:cNvSpPr>
            <a:spLocks noChangeArrowheads="1"/>
          </p:cNvSpPr>
          <p:nvPr/>
        </p:nvSpPr>
        <p:spPr bwMode="auto">
          <a:xfrm>
            <a:off x="395288" y="1428750"/>
            <a:ext cx="82486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cs-CZ" sz="2000">
                <a:latin typeface="Calibri" pitchFamily="34" charset="0"/>
                <a:cs typeface="Times New Roman" pitchFamily="18" charset="0"/>
              </a:rPr>
              <a:t>Hodnoty příčných odchylek se testují mezi etapami, kritériem jsou směrodatné odchylky ze vzorců </a:t>
            </a:r>
            <a:endParaRPr lang="cs-CZ" sz="2000"/>
          </a:p>
          <a:p>
            <a:pPr eaLnBrk="0" hangingPunct="0"/>
            <a:endParaRPr lang="cs-CZ" sz="2000"/>
          </a:p>
        </p:txBody>
      </p:sp>
      <p:sp>
        <p:nvSpPr>
          <p:cNvPr id="3997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9975"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1563" y="2214563"/>
            <a:ext cx="26431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7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39977" name="Picture 8"/>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71563" y="3143250"/>
            <a:ext cx="2671762"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78" name="Rectangle 54"/>
          <p:cNvSpPr>
            <a:spLocks noChangeArrowheads="1"/>
          </p:cNvSpPr>
          <p:nvPr/>
        </p:nvSpPr>
        <p:spPr bwMode="auto">
          <a:xfrm>
            <a:off x="395288" y="4071938"/>
            <a:ext cx="81772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Pokud rozdíl základní a i-té etapy překročí mezní rozdíl, je prokázán posun v příčném směru a musí se zavádět opravy do vypočítaných posunů mezi etapami a příslušně upravit kritéria prokázání posunu. Předpokládá se, že body A a B jsou stálé (pevné).</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zám. přímka</a:t>
            </a:r>
          </a:p>
        </p:txBody>
      </p:sp>
      <p:sp>
        <p:nvSpPr>
          <p:cNvPr id="7" name="Slide Number Placeholder 6"/>
          <p:cNvSpPr>
            <a:spLocks noGrp="1"/>
          </p:cNvSpPr>
          <p:nvPr>
            <p:ph type="sldNum" sz="quarter" idx="12"/>
          </p:nvPr>
        </p:nvSpPr>
        <p:spPr/>
        <p:txBody>
          <a:bodyPr/>
          <a:lstStyle/>
          <a:p>
            <a:pPr>
              <a:defRPr/>
            </a:pPr>
            <a:fld id="{6E11A56F-2197-43FF-9061-EAF767C50803}" type="slidenum">
              <a:rPr lang="cs-CZ"/>
              <a:pPr>
                <a:defRPr/>
              </a:pPr>
              <a:t>39</a:t>
            </a:fld>
            <a:endParaRPr lang="cs-CZ"/>
          </a:p>
        </p:txBody>
      </p:sp>
      <p:sp>
        <p:nvSpPr>
          <p:cNvPr id="4096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6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6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6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68"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4096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2"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7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1"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2"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0999" name="Rectangle 54"/>
          <p:cNvSpPr>
            <a:spLocks noChangeArrowheads="1"/>
          </p:cNvSpPr>
          <p:nvPr/>
        </p:nvSpPr>
        <p:spPr bwMode="auto">
          <a:xfrm>
            <a:off x="395288" y="1196975"/>
            <a:ext cx="817721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Ověření polohy stanoviska lze obecněji ověřovat také pomocí nejméně 3 bodů zvolených v okolí, pokud možno pravidelně. Předpokládá se jejich neměnnost. Ověření lze provést např. porovnáním měřených úhlů mezi etapami, případně je možno výpočtem volného stanoviska (protínáním zpět) určit souřadnice. </a:t>
            </a:r>
          </a:p>
        </p:txBody>
      </p:sp>
      <p:sp>
        <p:nvSpPr>
          <p:cNvPr id="410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41001" name="Object 1"/>
          <p:cNvGraphicFramePr>
            <a:graphicFrameLocks noChangeAspect="1"/>
          </p:cNvGraphicFramePr>
          <p:nvPr/>
        </p:nvGraphicFramePr>
        <p:xfrm>
          <a:off x="1428750" y="2857500"/>
          <a:ext cx="5429250" cy="3398838"/>
        </p:xfrm>
        <a:graphic>
          <a:graphicData uri="http://schemas.openxmlformats.org/presentationml/2006/ole">
            <mc:AlternateContent xmlns:mc="http://schemas.openxmlformats.org/markup-compatibility/2006">
              <mc:Choice xmlns:v="urn:schemas-microsoft-com:vml" Requires="v">
                <p:oleObj spid="_x0000_s41003" name="AutoCAD Drawing" r:id="rId4" imgW="9401175" imgH="5791200" progId="AutoCAD.Drawing.16">
                  <p:embed/>
                </p:oleObj>
              </mc:Choice>
              <mc:Fallback>
                <p:oleObj name="AutoCAD Drawing" r:id="rId4" imgW="9401175" imgH="5791200" progId="AutoCAD.Drawing.16">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l="5743" t="4973" r="5743" b="4973"/>
                      <a:stretch>
                        <a:fillRect/>
                      </a:stretch>
                    </p:blipFill>
                    <p:spPr bwMode="auto">
                      <a:xfrm>
                        <a:off x="1428750" y="2857500"/>
                        <a:ext cx="5429250" cy="339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2. Hlavní příčiny posunů a přetvoření stav. objektů</a:t>
            </a:r>
          </a:p>
        </p:txBody>
      </p:sp>
      <p:sp>
        <p:nvSpPr>
          <p:cNvPr id="5123" name="Rectangle 4"/>
          <p:cNvSpPr>
            <a:spLocks noChangeArrowheads="1"/>
          </p:cNvSpPr>
          <p:nvPr/>
        </p:nvSpPr>
        <p:spPr bwMode="auto">
          <a:xfrm>
            <a:off x="395288" y="1196975"/>
            <a:ext cx="83534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Stabilitu stavebních konstrukcí ovlivňuje mnoho různých faktorů, které způsobují trvalé či dočasné poklesy základů objektů nebo přetvoření konstrukce objektu. </a:t>
            </a:r>
          </a:p>
          <a:p>
            <a:r>
              <a:rPr lang="cs-CZ" sz="2000">
                <a:latin typeface="Calibri" pitchFamily="34" charset="0"/>
              </a:rPr>
              <a:t>Jednou z hlavních příčin je </a:t>
            </a:r>
            <a:r>
              <a:rPr lang="cs-CZ" sz="2000" b="1" i="1">
                <a:latin typeface="Calibri" pitchFamily="34" charset="0"/>
              </a:rPr>
              <a:t>stlačitelnost podloží</a:t>
            </a:r>
            <a:r>
              <a:rPr lang="cs-CZ" sz="2000">
                <a:latin typeface="Calibri" pitchFamily="34" charset="0"/>
              </a:rPr>
              <a:t>, která je značně různá podle druhu základové půdy (takřka nestlačitelné jsou štěrkopísky, naopak značně stlačitelná je hlína, cca 10x více). Při větším zatížení se vytlačuje základová půda do stran. Při kritickém zatížení jsou v rovnováze smykové síly pod základem a odpor zeminy. Zatížení základů musí být kvůli bezpečnosti několikanásobně nižší.</a:t>
            </a:r>
          </a:p>
        </p:txBody>
      </p:sp>
      <p:sp>
        <p:nvSpPr>
          <p:cNvPr id="51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graphicFrame>
        <p:nvGraphicFramePr>
          <p:cNvPr id="5125" name="Object 1"/>
          <p:cNvGraphicFramePr>
            <a:graphicFrameLocks noChangeAspect="1"/>
          </p:cNvGraphicFramePr>
          <p:nvPr/>
        </p:nvGraphicFramePr>
        <p:xfrm>
          <a:off x="2214563" y="4143375"/>
          <a:ext cx="4714875" cy="1552575"/>
        </p:xfrm>
        <a:graphic>
          <a:graphicData uri="http://schemas.openxmlformats.org/presentationml/2006/ole">
            <mc:AlternateContent xmlns:mc="http://schemas.openxmlformats.org/markup-compatibility/2006">
              <mc:Choice xmlns:v="urn:schemas-microsoft-com:vml" Requires="v">
                <p:oleObj spid="_x0000_s5128" name="AutoCAD Drawing" r:id="rId4" imgW="9401175" imgH="5791200" progId="AutoCAD.Drawing.16">
                  <p:embed/>
                </p:oleObj>
              </mc:Choice>
              <mc:Fallback>
                <p:oleObj name="AutoCAD Drawing" r:id="rId4" imgW="9401175" imgH="5791200" progId="AutoCAD.Drawing.16">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t="27972" b="18649"/>
                      <a:stretch>
                        <a:fillRect/>
                      </a:stretch>
                    </p:blipFill>
                    <p:spPr bwMode="auto">
                      <a:xfrm>
                        <a:off x="2214563" y="4143375"/>
                        <a:ext cx="47148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Slide Number Placeholder 5"/>
          <p:cNvSpPr>
            <a:spLocks noGrp="1"/>
          </p:cNvSpPr>
          <p:nvPr>
            <p:ph type="sldNum" sz="quarter" idx="12"/>
          </p:nvPr>
        </p:nvSpPr>
        <p:spPr/>
        <p:txBody>
          <a:bodyPr/>
          <a:lstStyle/>
          <a:p>
            <a:pPr>
              <a:defRPr/>
            </a:pPr>
            <a:fld id="{FEF1BBB6-6E49-4EED-B16C-763515AE28E5}" type="slidenum">
              <a:rPr lang="cs-CZ"/>
              <a:pPr>
                <a:defRPr/>
              </a:pPr>
              <a:t>4</a:t>
            </a:fld>
            <a:endParaRPr lang="cs-CZ"/>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polyg.poř.</a:t>
            </a:r>
          </a:p>
        </p:txBody>
      </p:sp>
      <p:sp>
        <p:nvSpPr>
          <p:cNvPr id="7" name="Slide Number Placeholder 6"/>
          <p:cNvSpPr>
            <a:spLocks noGrp="1"/>
          </p:cNvSpPr>
          <p:nvPr>
            <p:ph type="sldNum" sz="quarter" idx="12"/>
          </p:nvPr>
        </p:nvSpPr>
        <p:spPr/>
        <p:txBody>
          <a:bodyPr/>
          <a:lstStyle/>
          <a:p>
            <a:pPr>
              <a:defRPr/>
            </a:pPr>
            <a:fld id="{56C55B32-04D9-4A81-AA68-8776E118477B}" type="slidenum">
              <a:rPr lang="cs-CZ"/>
              <a:pPr>
                <a:defRPr/>
              </a:pPr>
              <a:t>40</a:t>
            </a:fld>
            <a:endParaRPr lang="cs-CZ"/>
          </a:p>
        </p:txBody>
      </p:sp>
      <p:sp>
        <p:nvSpPr>
          <p:cNvPr id="419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2"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4199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19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5"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6"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0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1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20"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2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2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2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2024" name="Rectangle 3"/>
          <p:cNvSpPr>
            <a:spLocks noChangeArrowheads="1"/>
          </p:cNvSpPr>
          <p:nvPr/>
        </p:nvSpPr>
        <p:spPr bwMode="auto">
          <a:xfrm>
            <a:off x="395288" y="1196975"/>
            <a:ext cx="8320087"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cs-CZ" sz="2000">
                <a:latin typeface="Calibri" pitchFamily="34" charset="0"/>
                <a:cs typeface="Times New Roman" pitchFamily="18" charset="0"/>
              </a:rPr>
              <a:t>Princip spočívá v přesném měření úhlů a délek ve vhodně umístěném polygonovém pořadu na měřeném objektu. Nejvhodnější jsou přímé oboustranně orientované pořady se stejnými délkami. Příčné posuny pozorovaných bodů (stanovisek) se počítají z úhlových změn mezi základní a měřenou etapou, nebo ze souřadnicových rozdílů. Používají se tam, kde je obtížné použít záměrné přímky, tj. u dlouhých zemních přehrad nebo v tunelech a chodbách. Předpokladem je nucená centrace, v podzemí na konzolách.</a:t>
            </a:r>
            <a:endParaRPr lang="cs-CZ" sz="2000"/>
          </a:p>
          <a:p>
            <a:pPr algn="just" eaLnBrk="0" hangingPunct="0"/>
            <a:r>
              <a:rPr lang="cs-CZ" sz="2000" b="1" i="1">
                <a:latin typeface="Calibri" pitchFamily="34" charset="0"/>
                <a:cs typeface="Times New Roman" pitchFamily="18" charset="0"/>
              </a:rPr>
              <a:t>Používají se dva postupy:</a:t>
            </a:r>
          </a:p>
          <a:p>
            <a:pPr algn="just" eaLnBrk="0" hangingPunct="0"/>
            <a:r>
              <a:rPr lang="cs-CZ" sz="2000">
                <a:latin typeface="Calibri" pitchFamily="34" charset="0"/>
                <a:cs typeface="Times New Roman" pitchFamily="18" charset="0"/>
              </a:rPr>
              <a:t>a) Úhly se měří teodolitem (u delších stran),</a:t>
            </a:r>
            <a:endParaRPr lang="cs-CZ" sz="2000"/>
          </a:p>
          <a:p>
            <a:pPr algn="just" eaLnBrk="0" hangingPunct="0"/>
            <a:r>
              <a:rPr lang="cs-CZ" sz="2000">
                <a:latin typeface="Calibri" pitchFamily="34" charset="0"/>
                <a:cs typeface="Times New Roman" pitchFamily="18" charset="0"/>
              </a:rPr>
              <a:t>b) Úhly se určují pomocí vzepětí (u krátkých stran do 10 m).</a:t>
            </a:r>
            <a:endParaRPr lang="cs-CZ" sz="2000"/>
          </a:p>
          <a:p>
            <a:pPr algn="just" eaLnBrk="0" hangingPunct="0"/>
            <a:endParaRPr lang="cs-CZ" sz="2000">
              <a:latin typeface="Calibri" pitchFamily="34" charset="0"/>
              <a:cs typeface="Times New Roman" pitchFamily="18" charset="0"/>
            </a:endParaRPr>
          </a:p>
          <a:p>
            <a:pPr algn="just" eaLnBrk="0" hangingPunct="0"/>
            <a:r>
              <a:rPr lang="cs-CZ" sz="2000">
                <a:latin typeface="Calibri" pitchFamily="34" charset="0"/>
                <a:cs typeface="Times New Roman" pitchFamily="18" charset="0"/>
              </a:rPr>
              <a:t>Při hodnocení se používá porovnání úhlů (vzepětí) mezi etapami, zpravidla se jedná o vetknutý pořad přímý a posuny se určují pouze kolmo na směr pořadu.</a:t>
            </a:r>
            <a:endParaRPr lang="cs-CZ" sz="2000"/>
          </a:p>
          <a:p>
            <a:pPr algn="just" eaLnBrk="0" hangingPunct="0"/>
            <a:r>
              <a:rPr lang="cs-CZ" sz="2000">
                <a:latin typeface="Calibri" pitchFamily="34" charset="0"/>
                <a:cs typeface="Times New Roman" pitchFamily="18" charset="0"/>
              </a:rPr>
              <a:t>Pokud není k dispozici nucená centrace, lze dosáhnout i tak vysoké přesnosti orientací teodolitu do určitého (ve všech etapách stejného směru) a při pečlivé centrace (je třeba velikostně blízký kroužek na kroužek) v příčném směru. Lze dosáhnout směrodatné odchylky v centraci až 0,1 mm.</a:t>
            </a:r>
            <a:endParaRPr lang="cs-CZ" sz="2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úhlové prot.</a:t>
            </a:r>
          </a:p>
        </p:txBody>
      </p:sp>
      <p:sp>
        <p:nvSpPr>
          <p:cNvPr id="7" name="Slide Number Placeholder 6"/>
          <p:cNvSpPr>
            <a:spLocks noGrp="1"/>
          </p:cNvSpPr>
          <p:nvPr>
            <p:ph type="sldNum" sz="quarter" idx="12"/>
          </p:nvPr>
        </p:nvSpPr>
        <p:spPr/>
        <p:txBody>
          <a:bodyPr/>
          <a:lstStyle/>
          <a:p>
            <a:pPr>
              <a:defRPr/>
            </a:pPr>
            <a:fld id="{7E8EC9EE-03C6-44B9-9207-6873B7B91BE6}" type="slidenum">
              <a:rPr lang="cs-CZ"/>
              <a:pPr>
                <a:defRPr/>
              </a:pPr>
              <a:t>41</a:t>
            </a:fld>
            <a:endParaRPr lang="cs-CZ"/>
          </a:p>
        </p:txBody>
      </p:sp>
      <p:sp>
        <p:nvSpPr>
          <p:cNvPr id="4301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6"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4301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1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0"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29"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0"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3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3048" name="Rectangle 40"/>
          <p:cNvSpPr>
            <a:spLocks noChangeArrowheads="1"/>
          </p:cNvSpPr>
          <p:nvPr/>
        </p:nvSpPr>
        <p:spPr bwMode="auto">
          <a:xfrm>
            <a:off x="395288" y="1196975"/>
            <a:ext cx="8177212" cy="317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Je možno určovat prostorové změny v poloze pozorovaných bodů. Pozorovaný bod se určuje zpravidla ze 2 – 4 stanovisek, zpravidla se určují relativní posuny vůči základní etapě. </a:t>
            </a:r>
          </a:p>
          <a:p>
            <a:r>
              <a:rPr lang="cs-CZ" sz="2000">
                <a:latin typeface="Calibri" pitchFamily="34" charset="0"/>
              </a:rPr>
              <a:t>U staveb menšího rozsahu postačí 3 body (zajištěné dalšími ověřovacími body), osnovy směrů se mohou orientovat na body signalizované ve větší vzdálenosti. </a:t>
            </a:r>
          </a:p>
          <a:p>
            <a:r>
              <a:rPr lang="cs-CZ" sz="2000">
                <a:latin typeface="Calibri" pitchFamily="34" charset="0"/>
              </a:rPr>
              <a:t>U staveb většího rozsahu se buduje kompletní síť vztažných bodů, která se proměřuje celá včetně proměřovaných bodů. Vytváří se zpravidla jako volná, připojením se případně určuje její umístění do prostoru, rozměr a orientace. Jinak rozměr (daný např. jednou délkou) postačí s přesností 1 : 500.</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úhlové b.v.</a:t>
            </a:r>
          </a:p>
        </p:txBody>
      </p:sp>
      <p:sp>
        <p:nvSpPr>
          <p:cNvPr id="7" name="Slide Number Placeholder 6"/>
          <p:cNvSpPr>
            <a:spLocks noGrp="1"/>
          </p:cNvSpPr>
          <p:nvPr>
            <p:ph type="sldNum" sz="quarter" idx="12"/>
          </p:nvPr>
        </p:nvSpPr>
        <p:spPr/>
        <p:txBody>
          <a:bodyPr/>
          <a:lstStyle/>
          <a:p>
            <a:pPr>
              <a:defRPr/>
            </a:pPr>
            <a:fld id="{6234AB39-4FCA-43C1-9B8E-3E601DAC44A7}" type="slidenum">
              <a:rPr lang="cs-CZ"/>
              <a:pPr>
                <a:defRPr/>
              </a:pPr>
              <a:t>42</a:t>
            </a:fld>
            <a:endParaRPr lang="cs-CZ"/>
          </a:p>
        </p:txBody>
      </p:sp>
      <p:sp>
        <p:nvSpPr>
          <p:cNvPr id="4403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3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4404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4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3"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4"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5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8"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6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7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7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4072" name="Rectangle 41"/>
          <p:cNvSpPr>
            <a:spLocks noChangeArrowheads="1"/>
          </p:cNvSpPr>
          <p:nvPr/>
        </p:nvSpPr>
        <p:spPr bwMode="auto">
          <a:xfrm>
            <a:off x="395288" y="1196975"/>
            <a:ext cx="81772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Známá metoda měření, určuje se velikost a směrník posunu ze souřadnic. Z modelu geodetické úlohy se vypočítá kovarianční matice a pomocí ní směrodatná odchylka posunu z funkce vyrovnaných neznámých. Pro dvourozměrný případ</a:t>
            </a:r>
          </a:p>
        </p:txBody>
      </p:sp>
      <p:sp>
        <p:nvSpPr>
          <p:cNvPr id="4407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pic>
        <p:nvPicPr>
          <p:cNvPr id="44074" name="Picture 1"/>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85938" y="2643188"/>
            <a:ext cx="33861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75" name="Rectangle 43"/>
          <p:cNvSpPr>
            <a:spLocks noChangeArrowheads="1"/>
          </p:cNvSpPr>
          <p:nvPr/>
        </p:nvSpPr>
        <p:spPr bwMode="auto">
          <a:xfrm>
            <a:off x="395288" y="4214813"/>
            <a:ext cx="8105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Posun je prokázán tehdy, jestliže velikost posunu překročí u</a:t>
            </a:r>
            <a:r>
              <a:rPr lang="cs-CZ" sz="2000" baseline="-25000">
                <a:latin typeface="Calibri" pitchFamily="34" charset="0"/>
              </a:rPr>
              <a:t>p</a:t>
            </a:r>
            <a:r>
              <a:rPr lang="cs-CZ" sz="2000">
                <a:latin typeface="Calibri" pitchFamily="34" charset="0"/>
              </a:rPr>
              <a:t> násobně vypočítanou směrodatnou odchylku.</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mikrotrig.s.</a:t>
            </a:r>
          </a:p>
        </p:txBody>
      </p:sp>
      <p:sp>
        <p:nvSpPr>
          <p:cNvPr id="7" name="Slide Number Placeholder 6"/>
          <p:cNvSpPr>
            <a:spLocks noGrp="1"/>
          </p:cNvSpPr>
          <p:nvPr>
            <p:ph type="sldNum" sz="quarter" idx="12"/>
          </p:nvPr>
        </p:nvSpPr>
        <p:spPr/>
        <p:txBody>
          <a:bodyPr/>
          <a:lstStyle/>
          <a:p>
            <a:pPr>
              <a:defRPr/>
            </a:pPr>
            <a:fld id="{645F998A-3815-4122-9E9D-C99AED206985}" type="slidenum">
              <a:rPr lang="cs-CZ"/>
              <a:pPr>
                <a:defRPr/>
              </a:pPr>
              <a:t>43</a:t>
            </a:fld>
            <a:endParaRPr lang="cs-CZ"/>
          </a:p>
        </p:txBody>
      </p:sp>
      <p:sp>
        <p:nvSpPr>
          <p:cNvPr id="4506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4"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4506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8"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6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7"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8"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8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2"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5097" name="Rectangle 44"/>
          <p:cNvSpPr>
            <a:spLocks noChangeArrowheads="1"/>
          </p:cNvSpPr>
          <p:nvPr/>
        </p:nvSpPr>
        <p:spPr bwMode="auto">
          <a:xfrm>
            <a:off x="395288" y="1196975"/>
            <a:ext cx="8462962"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a:latin typeface="Calibri" pitchFamily="34" charset="0"/>
              </a:rPr>
              <a:t>Účelem vyrovnání je určení správné polohy pozorovacích bodů vzhledem k ověřovacím bodům, a tím určení jejich posunů vůči základní (případně předchozí) etapě.</a:t>
            </a:r>
          </a:p>
          <a:p>
            <a:endParaRPr lang="cs-CZ" sz="2000">
              <a:latin typeface="Calibri" pitchFamily="34" charset="0"/>
            </a:endParaRPr>
          </a:p>
          <a:p>
            <a:r>
              <a:rPr lang="cs-CZ" sz="2000">
                <a:latin typeface="Calibri" pitchFamily="34" charset="0"/>
              </a:rPr>
              <a:t>Vzhledem k vysoké požadované přesnosti se  síť počítá v místní soustavě, u které se 2 body volí za výchozí, obvykle nejvzdálenější od místa předpokládaných deformací – např. od hráze. Vyrovnáním MNČ se určí souřadnice všech bodů. </a:t>
            </a:r>
          </a:p>
          <a:p>
            <a:r>
              <a:rPr lang="cs-CZ" sz="2000">
                <a:latin typeface="Calibri" pitchFamily="34" charset="0"/>
              </a:rPr>
              <a:t>Nejprve se zaměří základní etapa, možno s vyšší přesností, pak etapy další. Před samotným vyrovnáním je třeba analýzou měřených směrů (úhlů) určit vztažné body podezřelé z nestability, porovnáním měření v základní a n-té etapě.</a:t>
            </a:r>
          </a:p>
          <a:p>
            <a:endParaRPr lang="cs-CZ" sz="2000">
              <a:latin typeface="Calibri" pitchFamily="34" charset="0"/>
            </a:endParaRPr>
          </a:p>
          <a:p>
            <a:r>
              <a:rPr lang="cs-CZ" sz="2000">
                <a:latin typeface="Calibri" pitchFamily="34" charset="0"/>
              </a:rPr>
              <a:t>(viz. cvičení.)</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mikrotrig.s.</a:t>
            </a:r>
          </a:p>
        </p:txBody>
      </p:sp>
      <p:sp>
        <p:nvSpPr>
          <p:cNvPr id="7" name="Slide Number Placeholder 6"/>
          <p:cNvSpPr>
            <a:spLocks noGrp="1"/>
          </p:cNvSpPr>
          <p:nvPr>
            <p:ph type="sldNum" sz="quarter" idx="12"/>
          </p:nvPr>
        </p:nvSpPr>
        <p:spPr/>
        <p:txBody>
          <a:bodyPr/>
          <a:lstStyle/>
          <a:p>
            <a:pPr>
              <a:defRPr/>
            </a:pPr>
            <a:fld id="{3DF51D5B-D51B-4776-AE05-8332AFAEA560}" type="slidenum">
              <a:rPr lang="cs-CZ"/>
              <a:pPr>
                <a:defRPr/>
              </a:pPr>
              <a:t>44</a:t>
            </a:fld>
            <a:endParaRPr lang="cs-CZ"/>
          </a:p>
        </p:txBody>
      </p:sp>
      <p:sp>
        <p:nvSpPr>
          <p:cNvPr id="460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8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8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8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09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0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6120" name="Rectangle 1"/>
          <p:cNvSpPr>
            <a:spLocks noChangeArrowheads="1"/>
          </p:cNvSpPr>
          <p:nvPr/>
        </p:nvSpPr>
        <p:spPr bwMode="auto">
          <a:xfrm>
            <a:off x="395288" y="1196975"/>
            <a:ext cx="8248650"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a:r>
              <a:rPr lang="cs-CZ" sz="1900">
                <a:latin typeface="Calibri" pitchFamily="34" charset="0"/>
                <a:cs typeface="Times New Roman" pitchFamily="18" charset="0"/>
              </a:rPr>
              <a:t>Z hlediska dalšího postupu výpočtu jsou v zásadě dva postupy:</a:t>
            </a:r>
            <a:endParaRPr lang="cs-CZ" sz="1900"/>
          </a:p>
          <a:p>
            <a:pPr algn="just" eaLnBrk="0" hangingPunct="0"/>
            <a:r>
              <a:rPr lang="cs-CZ" sz="1900">
                <a:latin typeface="Calibri" pitchFamily="34" charset="0"/>
                <a:cs typeface="Times New Roman" pitchFamily="18" charset="0"/>
              </a:rPr>
              <a:t>a) Provede se vyrovnání základní a n-té etapy dohromady. Body považované za stabilní se ve vyrovnání počítají souhrnně z měření ve všech etapách, body podezřelé z nestability se vyskytují 2x – bod v první etapě, bod v druhé etapě. Výsledkem vyrovnání jsou souřadnice, ze kterých je možno určit velikost a směr posunu a také kovarianční matice, ze které je možno určit směrodatnou odchylku posunu. Velikost posunu se pak testuje mezní odchylkou. Lze takto provést vyrovnání všech etap současně. Nevýhodou tohoto postupu je, že se souřadnice i základní etapy stále mění. Stabilní body jsou po více etapách určeny stále s vyšší přesností.</a:t>
            </a:r>
            <a:endParaRPr lang="cs-CZ" sz="1900"/>
          </a:p>
          <a:p>
            <a:pPr algn="just" eaLnBrk="0" hangingPunct="0"/>
            <a:r>
              <a:rPr lang="cs-CZ" sz="1900">
                <a:latin typeface="Calibri" pitchFamily="34" charset="0"/>
                <a:cs typeface="Times New Roman" pitchFamily="18" charset="0"/>
              </a:rPr>
              <a:t>b) Provede se samostatné vyrovnání základní etapy. Další etapy se zpracovávají tak, že body považované za stabilní (nebyl prokázán posun) mají pevné souřadnice základní etapy a body podezřelé z posunu (a pozorované body) jsou vyrovnávány. Souřadnice základní etapy zůstávají stálé. Stabilní body mají stále stejnou přesnost.</a:t>
            </a:r>
            <a:endParaRPr lang="cs-CZ" sz="1900"/>
          </a:p>
          <a:p>
            <a:pPr algn="just" eaLnBrk="0" hangingPunct="0"/>
            <a:endParaRPr lang="cs-CZ" sz="1900">
              <a:latin typeface="Calibri" pitchFamily="34" charset="0"/>
              <a:cs typeface="Times New Roman" pitchFamily="18" charset="0"/>
            </a:endParaRPr>
          </a:p>
          <a:p>
            <a:pPr algn="just" eaLnBrk="0" hangingPunct="0"/>
            <a:r>
              <a:rPr lang="cs-CZ" sz="1900">
                <a:latin typeface="Calibri" pitchFamily="34" charset="0"/>
                <a:cs typeface="Times New Roman" pitchFamily="18" charset="0"/>
              </a:rPr>
              <a:t>Při rozborech přesnosti je nutno nezapomínat na vliv prostředí (refrakce, boční refrakce), přesnost posunu při záměrách 100 – 350 m je dosažitelná 0,3 – 0,5 mm (přesná měření na přehradách).</a:t>
            </a:r>
            <a:endParaRPr lang="cs-CZ" sz="19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délkové prot</a:t>
            </a:r>
          </a:p>
        </p:txBody>
      </p:sp>
      <p:sp>
        <p:nvSpPr>
          <p:cNvPr id="7" name="Slide Number Placeholder 6"/>
          <p:cNvSpPr>
            <a:spLocks noGrp="1"/>
          </p:cNvSpPr>
          <p:nvPr>
            <p:ph type="sldNum" sz="quarter" idx="12"/>
          </p:nvPr>
        </p:nvSpPr>
        <p:spPr/>
        <p:txBody>
          <a:bodyPr/>
          <a:lstStyle/>
          <a:p>
            <a:pPr>
              <a:defRPr/>
            </a:pPr>
            <a:fld id="{D2D384E9-7802-492C-908F-670C6C76F9B6}" type="slidenum">
              <a:rPr lang="cs-CZ"/>
              <a:pPr>
                <a:defRPr/>
              </a:pPr>
              <a:t>45</a:t>
            </a:fld>
            <a:endParaRPr lang="cs-CZ"/>
          </a:p>
        </p:txBody>
      </p:sp>
      <p:sp>
        <p:nvSpPr>
          <p:cNvPr id="4710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0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1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2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3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4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4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4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7144" name="Rectangle 42"/>
          <p:cNvSpPr>
            <a:spLocks noChangeArrowheads="1"/>
          </p:cNvSpPr>
          <p:nvPr/>
        </p:nvSpPr>
        <p:spPr bwMode="auto">
          <a:xfrm>
            <a:off x="395288" y="1196975"/>
            <a:ext cx="8177212"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i="1">
                <a:latin typeface="Calibri" pitchFamily="34" charset="0"/>
              </a:rPr>
              <a:t>Délkové protínání:</a:t>
            </a:r>
          </a:p>
          <a:p>
            <a:r>
              <a:rPr lang="cs-CZ" sz="2000">
                <a:latin typeface="Calibri" pitchFamily="34" charset="0"/>
              </a:rPr>
              <a:t>Délkové měření, přesnost závislá na přesnosti dálkoměru. Nejpřesnější býval např. Kern Me 5000 – Mekometr (Wild Di 2002) 0,2 mm + 2 ppm.</a:t>
            </a:r>
          </a:p>
          <a:p>
            <a:r>
              <a:rPr lang="cs-CZ" sz="2000">
                <a:latin typeface="Calibri" pitchFamily="34" charset="0"/>
              </a:rPr>
              <a:t>Délky se měří tam a zpět (kontrola, lepší představa o skutečné přesnosti), měří se šikmé a je třeba je redukovat na vodorovné, opravovat o vliv sbíhavosti tížnic a převádět do zvolené výškové hladiny. Nutno při tom uvažovat výšky cílů, přístroje, a pokud není koaxiální, tak i dálkoměru. </a:t>
            </a:r>
          </a:p>
        </p:txBody>
      </p:sp>
      <p:sp>
        <p:nvSpPr>
          <p:cNvPr id="47145" name="Rectangle 41"/>
          <p:cNvSpPr>
            <a:spLocks noChangeArrowheads="1"/>
          </p:cNvSpPr>
          <p:nvPr/>
        </p:nvSpPr>
        <p:spPr bwMode="auto">
          <a:xfrm>
            <a:off x="395288" y="4000500"/>
            <a:ext cx="824865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i="1">
                <a:latin typeface="Calibri" pitchFamily="34" charset="0"/>
              </a:rPr>
              <a:t>Kombinované sítě:</a:t>
            </a:r>
          </a:p>
          <a:p>
            <a:r>
              <a:rPr lang="cs-CZ" sz="2000">
                <a:latin typeface="Calibri" pitchFamily="34" charset="0"/>
              </a:rPr>
              <a:t>Zpracování je obdobné jako u úhlových sítí s tím rozdílem, že pro hodnocení jsou k dispozici ještě délky. Vhodnost použití délek závisí na dostupném dálkoměru a na délkách záměr. (přesná totální stanice má na 100 m  sm.odch. 1 mm, z úhlového měření vychází srovnatelná chyba 0,5 mm při přesnosti měření úhlu 0,3 mgon, lze dosahnout lepší).</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zbyt</a:t>
            </a:r>
          </a:p>
        </p:txBody>
      </p:sp>
      <p:sp>
        <p:nvSpPr>
          <p:cNvPr id="7" name="Slide Number Placeholder 6"/>
          <p:cNvSpPr>
            <a:spLocks noGrp="1"/>
          </p:cNvSpPr>
          <p:nvPr>
            <p:ph type="sldNum" sz="quarter" idx="12"/>
          </p:nvPr>
        </p:nvSpPr>
        <p:spPr/>
        <p:txBody>
          <a:bodyPr/>
          <a:lstStyle/>
          <a:p>
            <a:pPr>
              <a:defRPr/>
            </a:pPr>
            <a:fld id="{AE68A270-662F-4D60-AC53-2185E3EC4682}" type="slidenum">
              <a:rPr lang="cs-CZ"/>
              <a:pPr>
                <a:defRPr/>
              </a:pPr>
              <a:t>46</a:t>
            </a:fld>
            <a:endParaRPr lang="cs-CZ"/>
          </a:p>
        </p:txBody>
      </p:sp>
      <p:sp>
        <p:nvSpPr>
          <p:cNvPr id="481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3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4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5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8168" name="Rectangle 43"/>
          <p:cNvSpPr>
            <a:spLocks noChangeArrowheads="1"/>
          </p:cNvSpPr>
          <p:nvPr/>
        </p:nvSpPr>
        <p:spPr bwMode="auto">
          <a:xfrm>
            <a:off x="395288" y="1196975"/>
            <a:ext cx="8177212"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Další geodetické metody</a:t>
            </a:r>
          </a:p>
          <a:p>
            <a:r>
              <a:rPr lang="cs-CZ" sz="2000">
                <a:latin typeface="Calibri" pitchFamily="34" charset="0"/>
              </a:rPr>
              <a:t>Prostorová polární metoda (trigonometrická metoda), Pozemní fotogrammetrie – ve své podstatě jsou to metody prostorové.</a:t>
            </a:r>
          </a:p>
          <a:p>
            <a:r>
              <a:rPr lang="cs-CZ" sz="2000">
                <a:latin typeface="Calibri" pitchFamily="34" charset="0"/>
              </a:rPr>
              <a:t>Fyzikální metody - viz Svislé posuny. Slouží pro měření malých změn s velkou přesností.</a:t>
            </a:r>
          </a:p>
        </p:txBody>
      </p:sp>
      <p:sp>
        <p:nvSpPr>
          <p:cNvPr id="48169" name="Rectangle 44"/>
          <p:cNvSpPr>
            <a:spLocks noChangeArrowheads="1"/>
          </p:cNvSpPr>
          <p:nvPr/>
        </p:nvSpPr>
        <p:spPr bwMode="auto">
          <a:xfrm>
            <a:off x="395288" y="2763838"/>
            <a:ext cx="8248650" cy="409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Další metody</a:t>
            </a:r>
          </a:p>
          <a:p>
            <a:r>
              <a:rPr lang="cs-CZ" sz="2000">
                <a:latin typeface="Calibri" pitchFamily="34" charset="0"/>
              </a:rPr>
              <a:t>Kromě již zmíněných metod se mohou využít i metody jako letecká fotogrammetrie – např. při měření poklesů poddolovaného území, kde se jedná někdy až o metry za rok. Následující metody mají však výraznější využití.</a:t>
            </a:r>
          </a:p>
          <a:p>
            <a:r>
              <a:rPr lang="cs-CZ" sz="2000" b="1">
                <a:latin typeface="Calibri" pitchFamily="34" charset="0"/>
              </a:rPr>
              <a:t>GPS</a:t>
            </a:r>
          </a:p>
          <a:p>
            <a:r>
              <a:rPr lang="cs-CZ" sz="2000">
                <a:latin typeface="Calibri" pitchFamily="34" charset="0"/>
              </a:rPr>
              <a:t>Metoda vhodná pro měření větších posunů a přetvoření na rozsáhlejším území, vzdálenost do 10 km není problém. Dosažitelná přesnost je však nižší, cca 3 – 5 mm v jedné souřadnici při dlouhých observacích (10 hodin). </a:t>
            </a:r>
          </a:p>
          <a:p>
            <a:r>
              <a:rPr lang="cs-CZ" sz="2000" b="1">
                <a:latin typeface="Calibri" pitchFamily="34" charset="0"/>
              </a:rPr>
              <a:t>Laserové skenování</a:t>
            </a:r>
          </a:p>
          <a:p>
            <a:r>
              <a:rPr lang="cs-CZ" sz="2000">
                <a:latin typeface="Calibri" pitchFamily="34" charset="0"/>
              </a:rPr>
              <a:t>Metoda v počátcích svého využití, vhodná dnes spíše pro měření relativních přetvoření. Příkladem může být mostní pole, neskenované před, při a po zatížení. Z mračen bodů je možno analyzovat chování konstrukce, dosažitelná přesnost je 2 – 5 mm.</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zbyt</a:t>
            </a:r>
          </a:p>
        </p:txBody>
      </p:sp>
      <p:sp>
        <p:nvSpPr>
          <p:cNvPr id="7" name="Slide Number Placeholder 6"/>
          <p:cNvSpPr>
            <a:spLocks noGrp="1"/>
          </p:cNvSpPr>
          <p:nvPr>
            <p:ph type="sldNum" sz="quarter" idx="12"/>
          </p:nvPr>
        </p:nvSpPr>
        <p:spPr/>
        <p:txBody>
          <a:bodyPr/>
          <a:lstStyle/>
          <a:p>
            <a:pPr>
              <a:defRPr/>
            </a:pPr>
            <a:fld id="{80B0AD04-4950-4094-A0FD-B98AE6BC59DF}" type="slidenum">
              <a:rPr lang="cs-CZ"/>
              <a:pPr>
                <a:defRPr/>
              </a:pPr>
              <a:t>47</a:t>
            </a:fld>
            <a:endParaRPr lang="cs-CZ"/>
          </a:p>
        </p:txBody>
      </p:sp>
      <p:sp>
        <p:nvSpPr>
          <p:cNvPr id="4915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5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5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5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6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1"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2"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3"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79"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3"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7"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8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9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49192" name="Rectangle 41"/>
          <p:cNvSpPr>
            <a:spLocks noChangeArrowheads="1"/>
          </p:cNvSpPr>
          <p:nvPr/>
        </p:nvSpPr>
        <p:spPr bwMode="auto">
          <a:xfrm>
            <a:off x="395288" y="1196975"/>
            <a:ext cx="8034337"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Vliv prostředí na přesnost výsledků měření</a:t>
            </a:r>
          </a:p>
          <a:p>
            <a:r>
              <a:rPr lang="cs-CZ" sz="2000">
                <a:latin typeface="Calibri" pitchFamily="34" charset="0"/>
              </a:rPr>
              <a:t>Zvýšení přesnosti geodetických přístrojů přispělo ke zvýšení vnitřní přesnosti výsledků měření. Čím vyšší je přesnost výsledků, tím více se uplatňují náhodné, ale zejména systematické chyby proměnlivého charakteru způsobené vnějším prostředím, především změnami atmosférických podmínek. Ty ovlivňují nejen měření jako takové (refrakce, změna přístrojů a pomůcek vlivem teploty), ale působí i na měřený objekt (teplotní roztažnost, změna vlhkosti apod). Z těchto důvodů se často měří v noci, aby se tyto vlivy pokud možno potlačily.</a:t>
            </a:r>
          </a:p>
          <a:p>
            <a:r>
              <a:rPr lang="cs-CZ" sz="2000">
                <a:latin typeface="Calibri" pitchFamily="34" charset="0"/>
              </a:rPr>
              <a:t>Ze všech výzkumů konaných v této oblasti vyplynulo, že je nutno zaznamenávat nejen měření, ale také stavební a provozní podmínky a atmosférické podmínky, které mohou výrazně ovlivnit přesnost měření. Je proto vhodné volit dobu měření takovou, aby se měření konalo v pokud možno stejných podmínkách (bez provozu, v noci apod.).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Poznámky</a:t>
            </a:r>
          </a:p>
        </p:txBody>
      </p:sp>
      <p:sp>
        <p:nvSpPr>
          <p:cNvPr id="7" name="Slide Number Placeholder 6"/>
          <p:cNvSpPr>
            <a:spLocks noGrp="1"/>
          </p:cNvSpPr>
          <p:nvPr>
            <p:ph type="sldNum" sz="quarter" idx="12"/>
          </p:nvPr>
        </p:nvSpPr>
        <p:spPr/>
        <p:txBody>
          <a:bodyPr/>
          <a:lstStyle/>
          <a:p>
            <a:pPr>
              <a:defRPr/>
            </a:pPr>
            <a:fld id="{EE0FB533-2922-49C8-A598-731A7F8B67C3}" type="slidenum">
              <a:rPr lang="cs-CZ"/>
              <a:pPr>
                <a:defRPr/>
              </a:pPr>
              <a:t>48</a:t>
            </a:fld>
            <a:endParaRPr lang="cs-CZ"/>
          </a:p>
        </p:txBody>
      </p:sp>
      <p:sp>
        <p:nvSpPr>
          <p:cNvPr id="5018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6"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7"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8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0"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5"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6"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7"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19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1"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7"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8"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0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0216" name="Rectangle 1"/>
          <p:cNvSpPr>
            <a:spLocks noChangeArrowheads="1"/>
          </p:cNvSpPr>
          <p:nvPr/>
        </p:nvSpPr>
        <p:spPr bwMode="auto">
          <a:xfrm>
            <a:off x="395288" y="1571625"/>
            <a:ext cx="8320087"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72964" tIns="76176" bIns="76176" anchor="ctr">
            <a:spAutoFit/>
          </a:bodyPr>
          <a:lstStyle/>
          <a:p>
            <a:pPr algn="just"/>
            <a:r>
              <a:rPr lang="cs-CZ" sz="2000" b="1">
                <a:latin typeface="Calibri" pitchFamily="34" charset="0"/>
              </a:rPr>
              <a:t>Interpretace výsledků měření</a:t>
            </a:r>
          </a:p>
          <a:p>
            <a:pPr algn="just"/>
            <a:endParaRPr lang="cs-CZ" sz="2000" b="1">
              <a:latin typeface="Calibri" pitchFamily="34" charset="0"/>
            </a:endParaRPr>
          </a:p>
          <a:p>
            <a:pPr algn="just" eaLnBrk="0" hangingPunct="0"/>
            <a:r>
              <a:rPr lang="cs-CZ" sz="2000">
                <a:latin typeface="Calibri" pitchFamily="34" charset="0"/>
                <a:cs typeface="Times New Roman" pitchFamily="18" charset="0"/>
              </a:rPr>
              <a:t>Za předpokladu, že výsledky měření jsou zatíženy pouze náhodnými chybami se směrodatnou odchylkou </a:t>
            </a:r>
            <a:r>
              <a:rPr lang="cs-CZ" sz="2000">
                <a:latin typeface="Symbol" pitchFamily="18" charset="2"/>
                <a:cs typeface="Times New Roman" pitchFamily="18" charset="0"/>
              </a:rPr>
              <a:t>s</a:t>
            </a:r>
            <a:r>
              <a:rPr lang="cs-CZ" sz="2000">
                <a:latin typeface="Calibri" pitchFamily="34" charset="0"/>
                <a:cs typeface="Times New Roman" pitchFamily="18" charset="0"/>
              </a:rPr>
              <a:t>, platí: </a:t>
            </a:r>
          </a:p>
          <a:p>
            <a:pPr algn="just" eaLnBrk="0" hangingPunct="0"/>
            <a:endParaRPr lang="cs-CZ" sz="2000"/>
          </a:p>
          <a:p>
            <a:pPr algn="just" eaLnBrk="0" hangingPunct="0"/>
            <a:r>
              <a:rPr lang="cs-CZ" sz="2000">
                <a:latin typeface="Calibri" pitchFamily="34" charset="0"/>
                <a:cs typeface="Times New Roman" pitchFamily="18" charset="0"/>
              </a:rPr>
              <a:t>a) P </a:t>
            </a:r>
            <a:r>
              <a:rPr lang="en-US" sz="2000">
                <a:latin typeface="Calibri" pitchFamily="34" charset="0"/>
                <a:cs typeface="Times New Roman" pitchFamily="18" charset="0"/>
              </a:rPr>
              <a:t>&lt; </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P</a:t>
            </a:r>
            <a:r>
              <a:rPr lang="cs-CZ" sz="2000">
                <a:latin typeface="Calibri" pitchFamily="34" charset="0"/>
                <a:cs typeface="Times New Roman" pitchFamily="18" charset="0"/>
              </a:rPr>
              <a:t>: posun není prokazatelný,</a:t>
            </a:r>
            <a:endParaRPr lang="cs-CZ" sz="2000"/>
          </a:p>
          <a:p>
            <a:pPr algn="just" eaLnBrk="0" hangingPunct="0"/>
            <a:r>
              <a:rPr lang="cs-CZ" sz="2000">
                <a:latin typeface="Calibri" pitchFamily="34" charset="0"/>
                <a:cs typeface="Times New Roman" pitchFamily="18" charset="0"/>
              </a:rPr>
              <a:t>b</a:t>
            </a:r>
            <a:r>
              <a:rPr lang="cs-CZ" sz="2000">
                <a:latin typeface="Symbol" pitchFamily="18" charset="2"/>
                <a:cs typeface="Times New Roman" pitchFamily="18" charset="0"/>
              </a:rPr>
              <a:t>) s</a:t>
            </a:r>
            <a:r>
              <a:rPr lang="cs-CZ" sz="2000" baseline="-30000">
                <a:latin typeface="Calibri" pitchFamily="34" charset="0"/>
                <a:cs typeface="Times New Roman" pitchFamily="18" charset="0"/>
              </a:rPr>
              <a:t>P</a:t>
            </a:r>
            <a:r>
              <a:rPr lang="cs-CZ" sz="2000">
                <a:latin typeface="Calibri" pitchFamily="34" charset="0"/>
                <a:cs typeface="Times New Roman" pitchFamily="18" charset="0"/>
              </a:rPr>
              <a:t> </a:t>
            </a:r>
            <a:r>
              <a:rPr lang="en-US" sz="2000">
                <a:latin typeface="Calibri" pitchFamily="34" charset="0"/>
                <a:cs typeface="Times New Roman" pitchFamily="18" charset="0"/>
              </a:rPr>
              <a:t>&lt;</a:t>
            </a:r>
            <a:r>
              <a:rPr lang="cs-CZ" sz="2000">
                <a:latin typeface="Calibri" pitchFamily="34" charset="0"/>
                <a:cs typeface="Times New Roman" pitchFamily="18" charset="0"/>
              </a:rPr>
              <a:t>P </a:t>
            </a:r>
            <a:r>
              <a:rPr lang="en-US" sz="2000">
                <a:latin typeface="Calibri" pitchFamily="34" charset="0"/>
                <a:cs typeface="Times New Roman" pitchFamily="18" charset="0"/>
              </a:rPr>
              <a:t>&lt; </a:t>
            </a:r>
            <a:r>
              <a:rPr lang="cs-CZ" sz="2000">
                <a:latin typeface="Calibri" pitchFamily="34" charset="0"/>
                <a:cs typeface="Times New Roman" pitchFamily="18" charset="0"/>
              </a:rPr>
              <a:t>2</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P</a:t>
            </a:r>
            <a:r>
              <a:rPr lang="cs-CZ" sz="2000">
                <a:latin typeface="Calibri" pitchFamily="34" charset="0"/>
                <a:cs typeface="Times New Roman" pitchFamily="18" charset="0"/>
              </a:rPr>
              <a:t>: bod je podezřelý z posunu,</a:t>
            </a:r>
            <a:endParaRPr lang="cs-CZ" sz="2000"/>
          </a:p>
          <a:p>
            <a:pPr algn="just" eaLnBrk="0" hangingPunct="0"/>
            <a:r>
              <a:rPr lang="cs-CZ" sz="2000">
                <a:latin typeface="Calibri" pitchFamily="34" charset="0"/>
                <a:cs typeface="Times New Roman" pitchFamily="18" charset="0"/>
              </a:rPr>
              <a:t>c) P </a:t>
            </a:r>
            <a:r>
              <a:rPr lang="en-US" sz="2000">
                <a:latin typeface="Calibri" pitchFamily="34" charset="0"/>
                <a:cs typeface="Times New Roman" pitchFamily="18" charset="0"/>
              </a:rPr>
              <a:t>&gt;</a:t>
            </a:r>
            <a:r>
              <a:rPr lang="cs-CZ" sz="2000">
                <a:latin typeface="Calibri" pitchFamily="34" charset="0"/>
                <a:cs typeface="Times New Roman" pitchFamily="18" charset="0"/>
              </a:rPr>
              <a:t> 2</a:t>
            </a:r>
            <a:r>
              <a:rPr lang="cs-CZ" sz="2000">
                <a:latin typeface="Symbol" pitchFamily="18" charset="2"/>
                <a:cs typeface="Times New Roman" pitchFamily="18" charset="0"/>
              </a:rPr>
              <a:t>s</a:t>
            </a:r>
            <a:r>
              <a:rPr lang="cs-CZ" sz="2000" baseline="-30000">
                <a:latin typeface="Calibri" pitchFamily="34" charset="0"/>
                <a:cs typeface="Times New Roman" pitchFamily="18" charset="0"/>
              </a:rPr>
              <a:t>P</a:t>
            </a:r>
            <a:r>
              <a:rPr lang="cs-CZ" sz="2000">
                <a:latin typeface="Calibri" pitchFamily="34" charset="0"/>
                <a:cs typeface="Times New Roman" pitchFamily="18" charset="0"/>
              </a:rPr>
              <a:t>: posun je prokázán s rizikem 5%.</a:t>
            </a:r>
            <a:endParaRPr lang="cs-CZ" sz="2000"/>
          </a:p>
          <a:p>
            <a:pPr algn="just" eaLnBrk="0" hangingPunct="0"/>
            <a:endParaRPr lang="cs-CZ" sz="2000">
              <a:latin typeface="Calibri" pitchFamily="34" charset="0"/>
              <a:cs typeface="Times New Roman" pitchFamily="18" charset="0"/>
            </a:endParaRPr>
          </a:p>
          <a:p>
            <a:pPr algn="just" eaLnBrk="0" hangingPunct="0"/>
            <a:r>
              <a:rPr lang="cs-CZ" sz="2000">
                <a:latin typeface="Calibri" pitchFamily="34" charset="0"/>
                <a:cs typeface="Times New Roman" pitchFamily="18" charset="0"/>
              </a:rPr>
              <a:t>Je možno použít jinou pravděpodobnost (obvykle ještě 1%).</a:t>
            </a:r>
            <a:endParaRPr lang="cs-CZ" sz="200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Poznámky</a:t>
            </a:r>
          </a:p>
        </p:txBody>
      </p:sp>
      <p:sp>
        <p:nvSpPr>
          <p:cNvPr id="7" name="Slide Number Placeholder 6"/>
          <p:cNvSpPr>
            <a:spLocks noGrp="1"/>
          </p:cNvSpPr>
          <p:nvPr>
            <p:ph type="sldNum" sz="quarter" idx="12"/>
          </p:nvPr>
        </p:nvSpPr>
        <p:spPr/>
        <p:txBody>
          <a:bodyPr/>
          <a:lstStyle/>
          <a:p>
            <a:pPr>
              <a:defRPr/>
            </a:pPr>
            <a:fld id="{96A40CAE-B485-4C7A-942E-A3C9980ECA3B}" type="slidenum">
              <a:rPr lang="cs-CZ"/>
              <a:pPr>
                <a:defRPr/>
              </a:pPr>
              <a:t>49</a:t>
            </a:fld>
            <a:endParaRPr lang="cs-CZ"/>
          </a:p>
        </p:txBody>
      </p:sp>
      <p:sp>
        <p:nvSpPr>
          <p:cNvPr id="5120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05"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0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0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0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09"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0"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1"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4"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19"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0"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1"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5"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6"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7"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2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1240" name="Rectangle 40"/>
          <p:cNvSpPr>
            <a:spLocks noChangeArrowheads="1"/>
          </p:cNvSpPr>
          <p:nvPr/>
        </p:nvSpPr>
        <p:spPr bwMode="auto">
          <a:xfrm>
            <a:off x="395288" y="1196975"/>
            <a:ext cx="81438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Měření posunů na pozemních stavbách</a:t>
            </a:r>
          </a:p>
          <a:p>
            <a:r>
              <a:rPr lang="cs-CZ" sz="2000">
                <a:latin typeface="Calibri" pitchFamily="34" charset="0"/>
              </a:rPr>
              <a:t>Nejčastěji se měří sedání základů, přetvoření nosných konstrukcí, náklony objektů popřípadě změny přilehlého území vlivem výstavby nového objektu.</a:t>
            </a:r>
          </a:p>
          <a:p>
            <a:r>
              <a:rPr lang="cs-CZ" sz="2000">
                <a:latin typeface="Calibri" pitchFamily="34" charset="0"/>
              </a:rPr>
              <a:t>Používané metody: geometrická či hydrostatická nivelace, trigonometrická metoda, záměrná přímka, fotogrammetrie.</a:t>
            </a:r>
          </a:p>
          <a:p>
            <a:endParaRPr lang="cs-CZ" sz="2000" b="1">
              <a:latin typeface="Calibri" pitchFamily="34" charset="0"/>
            </a:endParaRPr>
          </a:p>
          <a:p>
            <a:r>
              <a:rPr lang="cs-CZ" sz="2000" b="1">
                <a:latin typeface="Calibri" pitchFamily="34" charset="0"/>
              </a:rPr>
              <a:t>Měření posunů na mostních objektech</a:t>
            </a:r>
          </a:p>
          <a:p>
            <a:r>
              <a:rPr lang="cs-CZ" sz="2000">
                <a:latin typeface="Calibri" pitchFamily="34" charset="0"/>
              </a:rPr>
              <a:t>Jednak krátkodobé měření při zatěžovacích zkouškách mostů, jednak dlouhodobé sledování posunů a přetvoření po dobu provozu.</a:t>
            </a:r>
          </a:p>
          <a:p>
            <a:r>
              <a:rPr lang="cs-CZ" sz="2000">
                <a:latin typeface="Calibri" pitchFamily="34" charset="0"/>
              </a:rPr>
              <a:t>Měří se sedání základů podpěr, vodorovné posuny podpěr nebo hlavních nosných konstrukcí, průhyby nosných konstrukcí, náklony podpěr, kroucení podpěr i nosných konstrukcí a změny v geometrii nosných i podpěrných konstrukcí.</a:t>
            </a:r>
          </a:p>
          <a:p>
            <a:r>
              <a:rPr lang="cs-CZ" sz="2000">
                <a:latin typeface="Calibri" pitchFamily="34" charset="0"/>
              </a:rPr>
              <a:t>Všechny metody, nejčastěji nivelace, trigonometrie, fotogrammetrie.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2. Hlavní příčiny posunů a přetvoření stav. objektů</a:t>
            </a:r>
          </a:p>
        </p:txBody>
      </p:sp>
      <p:sp>
        <p:nvSpPr>
          <p:cNvPr id="5" name="Rectangle 4"/>
          <p:cNvSpPr/>
          <p:nvPr/>
        </p:nvSpPr>
        <p:spPr>
          <a:xfrm>
            <a:off x="395288" y="1196975"/>
            <a:ext cx="8353425" cy="3786188"/>
          </a:xfrm>
          <a:prstGeom prst="rect">
            <a:avLst/>
          </a:prstGeom>
        </p:spPr>
        <p:txBody>
          <a:bodyPr>
            <a:spAutoFit/>
          </a:bodyPr>
          <a:lstStyle/>
          <a:p>
            <a:pPr fontAlgn="auto">
              <a:spcBef>
                <a:spcPts val="0"/>
              </a:spcBef>
              <a:spcAft>
                <a:spcPts val="0"/>
              </a:spcAft>
              <a:defRPr/>
            </a:pPr>
            <a:r>
              <a:rPr lang="cs-CZ" sz="2000" dirty="0">
                <a:latin typeface="+mn-lt"/>
                <a:cs typeface="+mn-cs"/>
              </a:rPr>
              <a:t>Posuny a přetvoření jsou v zásadě způsobovány dvěma skupinami vlivů:</a:t>
            </a:r>
          </a:p>
          <a:p>
            <a:pPr fontAlgn="auto">
              <a:spcBef>
                <a:spcPts val="0"/>
              </a:spcBef>
              <a:spcAft>
                <a:spcPts val="0"/>
              </a:spcAft>
              <a:defRPr/>
            </a:pPr>
            <a:endParaRPr lang="cs-CZ" sz="2000" dirty="0">
              <a:latin typeface="+mn-lt"/>
              <a:cs typeface="+mn-cs"/>
            </a:endParaRPr>
          </a:p>
          <a:p>
            <a:pPr marL="457200" indent="-457200" fontAlgn="auto">
              <a:spcBef>
                <a:spcPts val="0"/>
              </a:spcBef>
              <a:spcAft>
                <a:spcPts val="0"/>
              </a:spcAft>
              <a:buFontTx/>
              <a:buAutoNum type="alphaLcParenR"/>
              <a:defRPr/>
            </a:pPr>
            <a:r>
              <a:rPr lang="cs-CZ" sz="2000" dirty="0">
                <a:latin typeface="+mn-lt"/>
                <a:cs typeface="+mn-cs"/>
              </a:rPr>
              <a:t>Celkové vlivy spojené s inženýrsko – geologickými a hydrologickými podmínkami a fyzikálně – mechanickými vlastnostmi podloží (hmotnost stavby, velikost a tvar základů, hloubka a druh základové půdy, přítomnost podzemní vody, resp. výška hladiny).</a:t>
            </a:r>
          </a:p>
          <a:p>
            <a:pPr marL="457200" indent="-457200" fontAlgn="auto">
              <a:spcBef>
                <a:spcPts val="0"/>
              </a:spcBef>
              <a:spcAft>
                <a:spcPts val="0"/>
              </a:spcAft>
              <a:buFontTx/>
              <a:buAutoNum type="alphaLcParenR"/>
              <a:defRPr/>
            </a:pPr>
            <a:endParaRPr lang="cs-CZ" sz="2000" dirty="0">
              <a:latin typeface="+mn-lt"/>
              <a:cs typeface="+mn-cs"/>
            </a:endParaRPr>
          </a:p>
          <a:p>
            <a:pPr marL="457200" indent="-457200" fontAlgn="auto">
              <a:spcBef>
                <a:spcPts val="0"/>
              </a:spcBef>
              <a:spcAft>
                <a:spcPts val="0"/>
              </a:spcAft>
              <a:buFontTx/>
              <a:buAutoNum type="alphaLcParenR"/>
              <a:defRPr/>
            </a:pPr>
            <a:r>
              <a:rPr lang="cs-CZ" sz="2000" dirty="0">
                <a:latin typeface="+mn-lt"/>
                <a:cs typeface="+mn-cs"/>
              </a:rPr>
              <a:t>Částečné vlivy související s chybami a nejistotou v geologickém průzkumu, poddolované území, účinky nových staveb na stávající, vibrace, promrzání apod. </a:t>
            </a:r>
          </a:p>
          <a:p>
            <a:pPr fontAlgn="auto">
              <a:spcBef>
                <a:spcPts val="0"/>
              </a:spcBef>
              <a:spcAft>
                <a:spcPts val="0"/>
              </a:spcAft>
              <a:defRPr/>
            </a:pPr>
            <a:endParaRPr lang="cs-CZ" sz="2000" dirty="0">
              <a:latin typeface="+mn-lt"/>
              <a:cs typeface="+mn-cs"/>
            </a:endParaRPr>
          </a:p>
          <a:p>
            <a:pPr fontAlgn="auto">
              <a:spcBef>
                <a:spcPts val="0"/>
              </a:spcBef>
              <a:spcAft>
                <a:spcPts val="0"/>
              </a:spcAft>
              <a:defRPr/>
            </a:pPr>
            <a:r>
              <a:rPr lang="cs-CZ" sz="2000" dirty="0">
                <a:latin typeface="+mn-lt"/>
                <a:cs typeface="+mn-cs"/>
              </a:rPr>
              <a:t>Měření posunů a přetvoření </a:t>
            </a:r>
            <a:r>
              <a:rPr lang="cs-CZ" sz="2000">
                <a:latin typeface="+mn-lt"/>
                <a:cs typeface="+mn-cs"/>
              </a:rPr>
              <a:t>předepisuje projektant</a:t>
            </a:r>
            <a:r>
              <a:rPr lang="cs-CZ" sz="2000" dirty="0">
                <a:latin typeface="+mn-lt"/>
                <a:cs typeface="+mn-cs"/>
              </a:rPr>
              <a:t>.</a:t>
            </a:r>
          </a:p>
        </p:txBody>
      </p:sp>
      <p:sp>
        <p:nvSpPr>
          <p:cNvPr id="61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6" name="Slide Number Placeholder 5"/>
          <p:cNvSpPr>
            <a:spLocks noGrp="1"/>
          </p:cNvSpPr>
          <p:nvPr>
            <p:ph type="sldNum" sz="quarter" idx="12"/>
          </p:nvPr>
        </p:nvSpPr>
        <p:spPr/>
        <p:txBody>
          <a:bodyPr/>
          <a:lstStyle/>
          <a:p>
            <a:pPr>
              <a:defRPr/>
            </a:pPr>
            <a:fld id="{285CBA31-2E4D-41F2-86FB-58206CA1EE3F}" type="slidenum">
              <a:rPr lang="cs-CZ"/>
              <a:pPr>
                <a:defRPr/>
              </a:pPr>
              <a:t>5</a:t>
            </a:fld>
            <a:endParaRPr lang="cs-CZ"/>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Poznámky</a:t>
            </a:r>
          </a:p>
        </p:txBody>
      </p:sp>
      <p:sp>
        <p:nvSpPr>
          <p:cNvPr id="7" name="Slide Number Placeholder 6"/>
          <p:cNvSpPr>
            <a:spLocks noGrp="1"/>
          </p:cNvSpPr>
          <p:nvPr>
            <p:ph type="sldNum" sz="quarter" idx="12"/>
          </p:nvPr>
        </p:nvSpPr>
        <p:spPr/>
        <p:txBody>
          <a:bodyPr/>
          <a:lstStyle/>
          <a:p>
            <a:pPr>
              <a:defRPr/>
            </a:pPr>
            <a:fld id="{C07BD034-CDB1-4F40-9C8A-EF11BA9C6094}" type="slidenum">
              <a:rPr lang="cs-CZ"/>
              <a:pPr>
                <a:defRPr/>
              </a:pPr>
              <a:t>50</a:t>
            </a:fld>
            <a:endParaRPr lang="cs-CZ"/>
          </a:p>
        </p:txBody>
      </p:sp>
      <p:sp>
        <p:nvSpPr>
          <p:cNvPr id="5222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29"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0"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3"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4"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5"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8"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3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2"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3"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4"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5"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8"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49"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0"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1"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2"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6"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5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6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6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6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2264" name="Rectangle 40"/>
          <p:cNvSpPr>
            <a:spLocks noChangeArrowheads="1"/>
          </p:cNvSpPr>
          <p:nvPr/>
        </p:nvSpPr>
        <p:spPr bwMode="auto">
          <a:xfrm>
            <a:off x="395288" y="1196975"/>
            <a:ext cx="8462962"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Měření posunů výškových objektů</a:t>
            </a:r>
          </a:p>
          <a:p>
            <a:r>
              <a:rPr lang="cs-CZ" sz="2000">
                <a:latin typeface="Calibri" pitchFamily="34" charset="0"/>
              </a:rPr>
              <a:t>Výškové budovy, komíny, vysílací věže, sila, pece, stožáry vysokého napětí apod. Měří se sedání základů, náklon a přetvoření svislé osy objektu. </a:t>
            </a:r>
          </a:p>
          <a:p>
            <a:r>
              <a:rPr lang="cs-CZ" sz="2000">
                <a:latin typeface="Calibri" pitchFamily="34" charset="0"/>
              </a:rPr>
              <a:t>Používá se nivelace, trigonometrie, fotogrammetrie, provažovače optické i laserové.</a:t>
            </a:r>
          </a:p>
          <a:p>
            <a:endParaRPr lang="cs-CZ" sz="2000" b="1">
              <a:latin typeface="Calibri" pitchFamily="34" charset="0"/>
            </a:endParaRPr>
          </a:p>
          <a:p>
            <a:r>
              <a:rPr lang="cs-CZ" sz="2000" b="1">
                <a:latin typeface="Calibri" pitchFamily="34" charset="0"/>
              </a:rPr>
              <a:t>Měření posunů na vodohospodářských dílech</a:t>
            </a:r>
          </a:p>
          <a:p>
            <a:r>
              <a:rPr lang="cs-CZ" sz="2000">
                <a:latin typeface="Calibri" pitchFamily="34" charset="0"/>
              </a:rPr>
              <a:t>Nejpodrobněji zpracovaná metodika, především pro přehrady. Měří se sedání, přetvoření přehradních těles, náklony, vodorovné posuny atd. </a:t>
            </a:r>
          </a:p>
          <a:p>
            <a:r>
              <a:rPr lang="cs-CZ" sz="2000">
                <a:latin typeface="Calibri" pitchFamily="34" charset="0"/>
              </a:rPr>
              <a:t>Metody: Nivelace, trigonometrie, fotogrammetrie, záměrná přímka a různé relativní fyzikální metody.</a:t>
            </a:r>
          </a:p>
          <a:p>
            <a:endParaRPr lang="cs-CZ" sz="2000" b="1">
              <a:latin typeface="Calibri" pitchFamily="34" charset="0"/>
            </a:endParaRPr>
          </a:p>
          <a:p>
            <a:r>
              <a:rPr lang="cs-CZ" sz="2000" b="1">
                <a:latin typeface="Calibri" pitchFamily="34" charset="0"/>
              </a:rPr>
              <a:t>Měření posunů a přetvoření průmyslových technologických zařízení</a:t>
            </a:r>
          </a:p>
          <a:p>
            <a:r>
              <a:rPr lang="cs-CZ" sz="2000">
                <a:latin typeface="Calibri" pitchFamily="34" charset="0"/>
              </a:rPr>
              <a:t>Různé speciální metody sloužící k rektifikaci průmyslových zařízení pro zajištění bezporuchového provozu. Dochází přetvoření základů a geometrických parametrů vlivem statických i dynamických účinků (tlak, rázy apod.). Např. turbogenerátory, rotační pece, válcovací stolice, jeřábové dráhy apod.</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3"/>
          <p:cNvSpPr txBox="1">
            <a:spLocks noChangeArrowheads="1"/>
          </p:cNvSpPr>
          <p:nvPr/>
        </p:nvSpPr>
        <p:spPr bwMode="auto">
          <a:xfrm>
            <a:off x="714375" y="571500"/>
            <a:ext cx="8143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7. Metody měření posunů a přetvoření – Poznámky</a:t>
            </a:r>
          </a:p>
        </p:txBody>
      </p:sp>
      <p:sp>
        <p:nvSpPr>
          <p:cNvPr id="7" name="Slide Number Placeholder 6"/>
          <p:cNvSpPr>
            <a:spLocks noGrp="1"/>
          </p:cNvSpPr>
          <p:nvPr>
            <p:ph type="sldNum" sz="quarter" idx="12"/>
          </p:nvPr>
        </p:nvSpPr>
        <p:spPr/>
        <p:txBody>
          <a:bodyPr/>
          <a:lstStyle/>
          <a:p>
            <a:pPr>
              <a:defRPr/>
            </a:pPr>
            <a:fld id="{17C88E7D-AC08-4C0E-906D-7E934632FFE2}" type="slidenum">
              <a:rPr lang="cs-CZ"/>
              <a:pPr>
                <a:defRPr/>
              </a:pPr>
              <a:t>51</a:t>
            </a:fld>
            <a:endParaRPr lang="cs-CZ"/>
          </a:p>
        </p:txBody>
      </p:sp>
      <p:sp>
        <p:nvSpPr>
          <p:cNvPr id="5325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3"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4"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7"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8"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59"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2"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3"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4"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8" name="Rectangle 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69" name="Rectangle 1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0"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1"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2"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3"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4"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5"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7"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8"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7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0"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1"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2"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3"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4"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5"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7"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3288" name="Rectangle 41"/>
          <p:cNvSpPr>
            <a:spLocks noChangeArrowheads="1"/>
          </p:cNvSpPr>
          <p:nvPr/>
        </p:nvSpPr>
        <p:spPr bwMode="auto">
          <a:xfrm>
            <a:off x="395288" y="1196975"/>
            <a:ext cx="8105775"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a:latin typeface="Calibri" pitchFamily="34" charset="0"/>
              </a:rPr>
              <a:t>Měření změn poddolovaných území</a:t>
            </a:r>
          </a:p>
          <a:p>
            <a:r>
              <a:rPr lang="cs-CZ" sz="2000">
                <a:latin typeface="Calibri" pitchFamily="34" charset="0"/>
              </a:rPr>
              <a:t>Má dvojí účel: zjištění účinků poddolování na terén a objekty (bezpečnost, určení báňských škod), získání podkladů charakterizujích parametry krajiny.</a:t>
            </a:r>
          </a:p>
          <a:p>
            <a:endParaRPr lang="cs-CZ" sz="2000" b="1">
              <a:latin typeface="Calibri" pitchFamily="34" charset="0"/>
            </a:endParaRPr>
          </a:p>
          <a:p>
            <a:r>
              <a:rPr lang="cs-CZ" sz="2000" b="1">
                <a:latin typeface="Calibri" pitchFamily="34" charset="0"/>
              </a:rPr>
              <a:t>Měření dynamiky sesuvů půdy</a:t>
            </a:r>
          </a:p>
          <a:p>
            <a:r>
              <a:rPr lang="cs-CZ" sz="2000">
                <a:latin typeface="Calibri" pitchFamily="34" charset="0"/>
              </a:rPr>
              <a:t>Z důvodů poznání zákonitostí svahových pohybů a jejich dynamiky a samozřejmě z důvodu bezpečnosti. Z geodetických metod: nivelace, trigonometrie, dálkoměry, fotogrammetrie, polygonometrie, záměrná přímka i další.</a:t>
            </a:r>
          </a:p>
          <a:p>
            <a:r>
              <a:rPr lang="cs-CZ" sz="2000">
                <a:latin typeface="Calibri" pitchFamily="34" charset="0"/>
              </a:rPr>
              <a:t>Posuny se mohou zobrazovat vrstevnicemi, profily a řezy ve vodorovném a svislém směru, nebo vektory pohybu pozorovaných bodů.</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Box 3"/>
          <p:cNvSpPr txBox="1">
            <a:spLocks noChangeArrowheads="1"/>
          </p:cNvSpPr>
          <p:nvPr/>
        </p:nvSpPr>
        <p:spPr bwMode="auto">
          <a:xfrm>
            <a:off x="0" y="3071813"/>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cs-CZ" sz="2800" b="1">
                <a:latin typeface="Calibri" pitchFamily="34" charset="0"/>
              </a:rPr>
              <a:t>Konec </a:t>
            </a:r>
            <a:r>
              <a:rPr lang="en-US" sz="2800" b="1">
                <a:latin typeface="Calibri" pitchFamily="34" charset="0"/>
              </a:rPr>
              <a:t>deforma</a:t>
            </a:r>
            <a:r>
              <a:rPr lang="cs-CZ" sz="2800" b="1">
                <a:latin typeface="Calibri" pitchFamily="34" charset="0"/>
              </a:rPr>
              <a:t>ční přednášky</a:t>
            </a:r>
          </a:p>
        </p:txBody>
      </p:sp>
      <p:sp>
        <p:nvSpPr>
          <p:cNvPr id="7" name="Slide Number Placeholder 6"/>
          <p:cNvSpPr>
            <a:spLocks noGrp="1"/>
          </p:cNvSpPr>
          <p:nvPr>
            <p:ph type="sldNum" sz="quarter" idx="12"/>
          </p:nvPr>
        </p:nvSpPr>
        <p:spPr/>
        <p:txBody>
          <a:bodyPr/>
          <a:lstStyle/>
          <a:p>
            <a:pPr>
              <a:defRPr/>
            </a:pPr>
            <a:fld id="{7DEE22EE-8F57-45A1-9CB0-E18925CCF0FC}" type="slidenum">
              <a:rPr lang="cs-CZ"/>
              <a:pPr>
                <a:defRPr/>
              </a:pPr>
              <a:t>52</a:t>
            </a:fld>
            <a:endParaRPr lang="cs-CZ"/>
          </a:p>
        </p:txBody>
      </p:sp>
      <p:sp>
        <p:nvSpPr>
          <p:cNvPr id="54276"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77"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78"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79"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indent="450850" algn="just"/>
            <a:r>
              <a:rPr lang="cs-CZ" sz="1100">
                <a:latin typeface="Calibri" pitchFamily="34" charset="0"/>
                <a:cs typeface="Times New Roman" pitchFamily="18" charset="0"/>
              </a:rPr>
              <a:t>	</a:t>
            </a:r>
            <a:endParaRPr lang="cs-CZ"/>
          </a:p>
        </p:txBody>
      </p:sp>
      <p:sp>
        <p:nvSpPr>
          <p:cNvPr id="54281"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2" name="Rectangle 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3" name="Rectangle 1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5" name="Rectangle 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6" name="Rectangle 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
        <p:nvSpPr>
          <p:cNvPr id="54287"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latin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3. Základní pojmy</a:t>
            </a:r>
          </a:p>
        </p:txBody>
      </p:sp>
      <p:sp>
        <p:nvSpPr>
          <p:cNvPr id="7171" name="Rectangle 4"/>
          <p:cNvSpPr>
            <a:spLocks noChangeArrowheads="1"/>
          </p:cNvSpPr>
          <p:nvPr/>
        </p:nvSpPr>
        <p:spPr bwMode="auto">
          <a:xfrm>
            <a:off x="428625" y="1196975"/>
            <a:ext cx="8320088"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i="1">
                <a:latin typeface="Calibri" pitchFamily="34" charset="0"/>
              </a:rPr>
              <a:t>Posun</a:t>
            </a:r>
            <a:r>
              <a:rPr lang="cs-CZ" sz="2000">
                <a:latin typeface="Calibri" pitchFamily="34" charset="0"/>
              </a:rPr>
              <a:t> - prostorová změna v poloze stavebního objektu nebo jeho části oproti poloze v základní nebo předchozí (nebo i jiné) etapě měření vzhledem k vztažným bodům.</a:t>
            </a:r>
          </a:p>
          <a:p>
            <a:r>
              <a:rPr lang="cs-CZ" sz="2000" b="1" i="1">
                <a:latin typeface="Calibri" pitchFamily="34" charset="0"/>
              </a:rPr>
              <a:t>Přetvoření</a:t>
            </a:r>
            <a:r>
              <a:rPr lang="cs-CZ" sz="2000">
                <a:latin typeface="Calibri" pitchFamily="34" charset="0"/>
              </a:rPr>
              <a:t> - změna tvaru konstrukce objektu vůči tvaru v základní nebo předchozí (nebo i jiné) etapě měření. Při posunu objektu nemusí nastat přetvoření, ale vzhledem k tomu, že konstrukce zvláště většího rozsahu jsou pružná tělesa, tak většinou vznikají obě změny současně.</a:t>
            </a:r>
          </a:p>
          <a:p>
            <a:r>
              <a:rPr lang="cs-CZ" sz="2000" b="1" i="1">
                <a:latin typeface="Calibri" pitchFamily="34" charset="0"/>
              </a:rPr>
              <a:t>Sedání</a:t>
            </a:r>
            <a:r>
              <a:rPr lang="cs-CZ" sz="2000">
                <a:latin typeface="Calibri" pitchFamily="34" charset="0"/>
              </a:rPr>
              <a:t> -	svislá složka posunu směrem dolů (v důlním měřictví pokles).</a:t>
            </a:r>
          </a:p>
          <a:p>
            <a:r>
              <a:rPr lang="cs-CZ" sz="2000" b="1" i="1">
                <a:latin typeface="Calibri" pitchFamily="34" charset="0"/>
              </a:rPr>
              <a:t>Zdvih</a:t>
            </a:r>
            <a:r>
              <a:rPr lang="cs-CZ" sz="2000">
                <a:latin typeface="Calibri" pitchFamily="34" charset="0"/>
              </a:rPr>
              <a:t> - svislá složka posunu směrem nahoru.</a:t>
            </a:r>
          </a:p>
          <a:p>
            <a:r>
              <a:rPr lang="cs-CZ" sz="2000" b="1" i="1">
                <a:latin typeface="Calibri" pitchFamily="34" charset="0"/>
              </a:rPr>
              <a:t>Náklon</a:t>
            </a:r>
            <a:r>
              <a:rPr lang="cs-CZ" sz="2000">
                <a:latin typeface="Calibri" pitchFamily="34" charset="0"/>
              </a:rPr>
              <a:t> - výchylka svislé osy objektu od svislice.</a:t>
            </a:r>
          </a:p>
          <a:p>
            <a:r>
              <a:rPr lang="cs-CZ" sz="2000" b="1" i="1">
                <a:latin typeface="Calibri" pitchFamily="34" charset="0"/>
              </a:rPr>
              <a:t>Pootočení</a:t>
            </a:r>
            <a:r>
              <a:rPr lang="cs-CZ" sz="2000">
                <a:latin typeface="Calibri" pitchFamily="34" charset="0"/>
              </a:rPr>
              <a:t> - úhlová odchylka objektu od jeho původní polohy, osa otáčení je obecně umístěná (může se jednat o pootočení prostorové, vyjádřitelné elementárními rotacemi kolem jednotlivých souřadných os).</a:t>
            </a:r>
          </a:p>
          <a:p>
            <a:r>
              <a:rPr lang="cs-CZ" sz="2000" b="1" i="1">
                <a:latin typeface="Calibri" pitchFamily="34" charset="0"/>
              </a:rPr>
              <a:t>Průhyb</a:t>
            </a:r>
            <a:r>
              <a:rPr lang="cs-CZ" sz="2000">
                <a:latin typeface="Calibri" pitchFamily="34" charset="0"/>
              </a:rPr>
              <a:t> - přetvoření konstrukce objektu ve směru kolmém na převládající směr.</a:t>
            </a:r>
          </a:p>
          <a:p>
            <a:r>
              <a:rPr lang="cs-CZ" sz="2000" b="1" i="1">
                <a:latin typeface="Calibri" pitchFamily="34" charset="0"/>
              </a:rPr>
              <a:t>Sesuv</a:t>
            </a:r>
            <a:r>
              <a:rPr lang="cs-CZ" sz="2000">
                <a:latin typeface="Calibri" pitchFamily="34" charset="0"/>
              </a:rPr>
              <a:t> - jev vznikající účinkem zemské tíže při porušení stability svahů.</a:t>
            </a:r>
          </a:p>
          <a:p>
            <a:r>
              <a:rPr lang="cs-CZ" sz="2000" b="1" i="1">
                <a:latin typeface="Calibri" pitchFamily="34" charset="0"/>
              </a:rPr>
              <a:t>Absolutní posun</a:t>
            </a:r>
            <a:r>
              <a:rPr lang="cs-CZ" sz="2000">
                <a:latin typeface="Calibri" pitchFamily="34" charset="0"/>
              </a:rPr>
              <a:t> - je vyjádřený v soustavě nezávislé na sledovaném objektu.</a:t>
            </a:r>
          </a:p>
          <a:p>
            <a:endParaRPr lang="cs-CZ" sz="2000">
              <a:latin typeface="Calibri" pitchFamily="34" charset="0"/>
            </a:endParaRPr>
          </a:p>
        </p:txBody>
      </p:sp>
      <p:sp>
        <p:nvSpPr>
          <p:cNvPr id="7" name="Slide Number Placeholder 6"/>
          <p:cNvSpPr>
            <a:spLocks noGrp="1"/>
          </p:cNvSpPr>
          <p:nvPr>
            <p:ph type="sldNum" sz="quarter" idx="12"/>
          </p:nvPr>
        </p:nvSpPr>
        <p:spPr/>
        <p:txBody>
          <a:bodyPr/>
          <a:lstStyle/>
          <a:p>
            <a:pPr>
              <a:defRPr/>
            </a:pPr>
            <a:fld id="{EC65E1B9-31F4-4046-ADA1-2C04B4B072B6}" type="slidenum">
              <a:rPr lang="cs-CZ"/>
              <a:pPr>
                <a:defRPr/>
              </a:pPr>
              <a:t>6</a:t>
            </a:fld>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3. Základní pojmy</a:t>
            </a:r>
          </a:p>
        </p:txBody>
      </p:sp>
      <p:sp>
        <p:nvSpPr>
          <p:cNvPr id="8195" name="Rectangle 4"/>
          <p:cNvSpPr>
            <a:spLocks noChangeArrowheads="1"/>
          </p:cNvSpPr>
          <p:nvPr/>
        </p:nvSpPr>
        <p:spPr bwMode="auto">
          <a:xfrm>
            <a:off x="395288" y="1196975"/>
            <a:ext cx="8353425" cy="492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cs-CZ" sz="2000" b="1" i="1">
                <a:latin typeface="Calibri" pitchFamily="34" charset="0"/>
              </a:rPr>
              <a:t>Relativní posun</a:t>
            </a:r>
            <a:r>
              <a:rPr lang="cs-CZ" sz="2000">
                <a:latin typeface="Calibri" pitchFamily="34" charset="0"/>
              </a:rPr>
              <a:t> - posun vyjádřený vzhledem k relativní vztažné soustavě nebo vztažnému bodu; udává vzájemné změny v poloze jednotlivých dílčích částí objektu. </a:t>
            </a:r>
          </a:p>
          <a:p>
            <a:r>
              <a:rPr lang="cs-CZ" sz="2000" b="1" i="1">
                <a:latin typeface="Calibri" pitchFamily="34" charset="0"/>
              </a:rPr>
              <a:t>Vztažný bod</a:t>
            </a:r>
            <a:r>
              <a:rPr lang="cs-CZ" sz="2000">
                <a:latin typeface="Calibri" pitchFamily="34" charset="0"/>
              </a:rPr>
              <a:t> - polohově nebo (i) výškově určený bod, k němuž jsou vztaženy projektované parametry či posuny.</a:t>
            </a:r>
          </a:p>
          <a:p>
            <a:r>
              <a:rPr lang="cs-CZ" sz="2000" b="1" i="1">
                <a:latin typeface="Calibri" pitchFamily="34" charset="0"/>
              </a:rPr>
              <a:t>Pozorovaný bod</a:t>
            </a:r>
            <a:r>
              <a:rPr lang="cs-CZ" sz="2000">
                <a:latin typeface="Calibri" pitchFamily="34" charset="0"/>
              </a:rPr>
              <a:t> - (signalizovaný) bod na objektu, pomocí něhož se určují posuny nebo přetvoření.</a:t>
            </a:r>
          </a:p>
          <a:p>
            <a:r>
              <a:rPr lang="cs-CZ" sz="2000" b="1" i="1">
                <a:latin typeface="Calibri" pitchFamily="34" charset="0"/>
              </a:rPr>
              <a:t>Prověřovací bod</a:t>
            </a:r>
            <a:r>
              <a:rPr lang="cs-CZ" sz="2000">
                <a:latin typeface="Calibri" pitchFamily="34" charset="0"/>
              </a:rPr>
              <a:t> - také zajišťovací, vztažný bod sloužící k ověření stálosti jiných vztažných bodů.</a:t>
            </a:r>
          </a:p>
          <a:p>
            <a:r>
              <a:rPr lang="cs-CZ" sz="2000" b="1" i="1">
                <a:latin typeface="Calibri" pitchFamily="34" charset="0"/>
              </a:rPr>
              <a:t>Připojovací bod</a:t>
            </a:r>
            <a:r>
              <a:rPr lang="cs-CZ" sz="2000">
                <a:latin typeface="Calibri" pitchFamily="34" charset="0"/>
              </a:rPr>
              <a:t> - bod, ze kterého se vychází při určování směrů, délky či výšky.</a:t>
            </a:r>
          </a:p>
          <a:p>
            <a:r>
              <a:rPr lang="cs-CZ" sz="2000" b="1" i="1">
                <a:latin typeface="Calibri" pitchFamily="34" charset="0"/>
              </a:rPr>
              <a:t>Stanoviskový bod</a:t>
            </a:r>
            <a:r>
              <a:rPr lang="cs-CZ" sz="2000">
                <a:latin typeface="Calibri" pitchFamily="34" charset="0"/>
              </a:rPr>
              <a:t> – také pozorovací, stanovisko, ze kterého se měří na pozorované body.</a:t>
            </a:r>
          </a:p>
          <a:p>
            <a:endParaRPr lang="cs-CZ" sz="2000">
              <a:latin typeface="Calibri" pitchFamily="34" charset="0"/>
            </a:endParaRPr>
          </a:p>
          <a:p>
            <a:r>
              <a:rPr lang="cs-CZ" b="1">
                <a:latin typeface="Calibri" pitchFamily="34" charset="0"/>
              </a:rPr>
              <a:t>Poznámka: </a:t>
            </a:r>
            <a:r>
              <a:rPr lang="cs-CZ">
                <a:latin typeface="Calibri" pitchFamily="34" charset="0"/>
              </a:rPr>
              <a:t>Body nikdy nemůžeme nazývat pevnými. Vzhledem k vždy omezené přesnosti měření můžeme prokázat nestabilitu a to ještě s určitou pravděpodobností (95%, 99% apod.), nikdy však nemůžeme prokázat, že bod je zcela stabilní.</a:t>
            </a:r>
          </a:p>
        </p:txBody>
      </p:sp>
      <p:sp>
        <p:nvSpPr>
          <p:cNvPr id="7" name="Slide Number Placeholder 6"/>
          <p:cNvSpPr>
            <a:spLocks noGrp="1"/>
          </p:cNvSpPr>
          <p:nvPr>
            <p:ph type="sldNum" sz="quarter" idx="12"/>
          </p:nvPr>
        </p:nvSpPr>
        <p:spPr/>
        <p:txBody>
          <a:bodyPr/>
          <a:lstStyle/>
          <a:p>
            <a:pPr>
              <a:defRPr/>
            </a:pPr>
            <a:fld id="{883E3B1F-093A-413D-9B78-25A8027A8B4D}" type="slidenum">
              <a:rPr lang="cs-CZ"/>
              <a:pPr>
                <a:defRPr/>
              </a:pPr>
              <a:t>7</a:t>
            </a:fld>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4. Projekt měření posunů a přetvoření </a:t>
            </a:r>
          </a:p>
        </p:txBody>
      </p:sp>
      <p:sp>
        <p:nvSpPr>
          <p:cNvPr id="5" name="Rectangle 4"/>
          <p:cNvSpPr/>
          <p:nvPr/>
        </p:nvSpPr>
        <p:spPr>
          <a:xfrm>
            <a:off x="395288" y="1196975"/>
            <a:ext cx="8353425" cy="5324475"/>
          </a:xfrm>
          <a:prstGeom prst="rect">
            <a:avLst/>
          </a:prstGeom>
        </p:spPr>
        <p:txBody>
          <a:bodyPr>
            <a:spAutoFit/>
          </a:bodyPr>
          <a:lstStyle/>
          <a:p>
            <a:pPr fontAlgn="auto">
              <a:spcBef>
                <a:spcPts val="0"/>
              </a:spcBef>
              <a:spcAft>
                <a:spcPts val="0"/>
              </a:spcAft>
              <a:defRPr/>
            </a:pPr>
            <a:r>
              <a:rPr lang="cs-CZ" sz="2000" dirty="0">
                <a:latin typeface="+mn-lt"/>
                <a:cs typeface="+mn-cs"/>
              </a:rPr>
              <a:t>Pro každý objekt, na kterém se mají měřit posuny a přetvoření, se vypracuje projekt měření posunů a přetvoření. Jeho zpracování je záležitostí obvykle hlavního projektanta ve spolupráci s geologem, statikem, dodavatelem technologií, geodetem investora a popřípadě dalšími odborníky. Obvykle se připravuje ve dvou etapách – předběžný návrh (investiční příprava) a konečný návrh (pro realizaci). </a:t>
            </a:r>
          </a:p>
          <a:p>
            <a:pPr fontAlgn="auto">
              <a:spcBef>
                <a:spcPts val="0"/>
              </a:spcBef>
              <a:spcAft>
                <a:spcPts val="0"/>
              </a:spcAft>
              <a:defRPr/>
            </a:pPr>
            <a:endParaRPr lang="cs-CZ" sz="2000" dirty="0">
              <a:latin typeface="+mn-lt"/>
              <a:cs typeface="+mn-cs"/>
            </a:endParaRPr>
          </a:p>
          <a:p>
            <a:pPr fontAlgn="auto">
              <a:spcBef>
                <a:spcPts val="0"/>
              </a:spcBef>
              <a:spcAft>
                <a:spcPts val="0"/>
              </a:spcAft>
              <a:defRPr/>
            </a:pPr>
            <a:r>
              <a:rPr lang="cs-CZ" sz="2000" b="1" i="1" dirty="0">
                <a:latin typeface="+mn-lt"/>
                <a:cs typeface="+mn-cs"/>
              </a:rPr>
              <a:t>Projekt obsahuje všechny důležité údaje jako:</a:t>
            </a:r>
          </a:p>
          <a:p>
            <a:pPr fontAlgn="auto">
              <a:spcBef>
                <a:spcPts val="0"/>
              </a:spcBef>
              <a:spcAft>
                <a:spcPts val="0"/>
              </a:spcAft>
              <a:defRPr/>
            </a:pPr>
            <a:endParaRPr lang="cs-CZ" sz="2000" b="1" i="1" dirty="0">
              <a:latin typeface="+mn-lt"/>
              <a:cs typeface="+mn-cs"/>
            </a:endParaRPr>
          </a:p>
          <a:p>
            <a:pPr fontAlgn="auto">
              <a:spcBef>
                <a:spcPts val="0"/>
              </a:spcBef>
              <a:spcAft>
                <a:spcPts val="0"/>
              </a:spcAft>
              <a:defRPr/>
            </a:pPr>
            <a:r>
              <a:rPr lang="cs-CZ" sz="2000" dirty="0">
                <a:latin typeface="+mn-lt"/>
                <a:cs typeface="+mn-cs"/>
              </a:rPr>
              <a:t>- účel a význam měření, </a:t>
            </a:r>
          </a:p>
          <a:p>
            <a:pPr fontAlgn="auto">
              <a:spcBef>
                <a:spcPts val="0"/>
              </a:spcBef>
              <a:spcAft>
                <a:spcPts val="0"/>
              </a:spcAft>
              <a:defRPr/>
            </a:pPr>
            <a:r>
              <a:rPr lang="cs-CZ" sz="2000" dirty="0">
                <a:latin typeface="+mn-lt"/>
                <a:cs typeface="+mn-cs"/>
              </a:rPr>
              <a:t>- druh měření (etapová, periodická, kontinuální),</a:t>
            </a:r>
          </a:p>
          <a:p>
            <a:pPr fontAlgn="auto">
              <a:spcBef>
                <a:spcPts val="0"/>
              </a:spcBef>
              <a:spcAft>
                <a:spcPts val="0"/>
              </a:spcAft>
              <a:defRPr/>
            </a:pPr>
            <a:r>
              <a:rPr lang="cs-CZ" sz="2000" dirty="0">
                <a:latin typeface="+mn-lt"/>
                <a:cs typeface="+mn-cs"/>
              </a:rPr>
              <a:t>- geologické a hydrologické údaje, </a:t>
            </a:r>
          </a:p>
          <a:p>
            <a:pPr fontAlgn="auto">
              <a:spcBef>
                <a:spcPts val="0"/>
              </a:spcBef>
              <a:spcAft>
                <a:spcPts val="0"/>
              </a:spcAft>
              <a:defRPr/>
            </a:pPr>
            <a:r>
              <a:rPr lang="cs-CZ" sz="2000" dirty="0">
                <a:latin typeface="+mn-lt"/>
                <a:cs typeface="+mn-cs"/>
              </a:rPr>
              <a:t>- hodnoty očekávaných posunů a přetvoření v závislosti na čase,</a:t>
            </a:r>
          </a:p>
          <a:p>
            <a:pPr fontAlgn="auto">
              <a:spcBef>
                <a:spcPts val="0"/>
              </a:spcBef>
              <a:spcAft>
                <a:spcPts val="0"/>
              </a:spcAft>
              <a:defRPr/>
            </a:pPr>
            <a:r>
              <a:rPr lang="cs-CZ" sz="2000" dirty="0">
                <a:latin typeface="+mn-lt"/>
                <a:cs typeface="+mn-cs"/>
              </a:rPr>
              <a:t>- požadovanou přesnost měření, </a:t>
            </a:r>
          </a:p>
          <a:p>
            <a:pPr fontAlgn="auto">
              <a:spcBef>
                <a:spcPts val="0"/>
              </a:spcBef>
              <a:spcAft>
                <a:spcPts val="0"/>
              </a:spcAft>
              <a:defRPr/>
            </a:pPr>
            <a:r>
              <a:rPr lang="cs-CZ" sz="2000" dirty="0">
                <a:latin typeface="+mn-lt"/>
                <a:cs typeface="+mn-cs"/>
              </a:rPr>
              <a:t>- navržené metody včetně rozborů přesnosti, </a:t>
            </a:r>
          </a:p>
          <a:p>
            <a:pPr marL="180975" indent="-180975" fontAlgn="auto">
              <a:spcBef>
                <a:spcPts val="0"/>
              </a:spcBef>
              <a:spcAft>
                <a:spcPts val="0"/>
              </a:spcAft>
              <a:defRPr/>
            </a:pPr>
            <a:r>
              <a:rPr lang="cs-CZ" sz="2000" dirty="0">
                <a:latin typeface="+mn-lt"/>
                <a:cs typeface="+mn-cs"/>
              </a:rPr>
              <a:t>- stabilizaci a signalizaci vztažných a pozorovaných bodů a způsob jejich ochrany.</a:t>
            </a:r>
          </a:p>
        </p:txBody>
      </p:sp>
      <p:sp>
        <p:nvSpPr>
          <p:cNvPr id="7" name="Slide Number Placeholder 6"/>
          <p:cNvSpPr>
            <a:spLocks noGrp="1"/>
          </p:cNvSpPr>
          <p:nvPr>
            <p:ph type="sldNum" sz="quarter" idx="12"/>
          </p:nvPr>
        </p:nvSpPr>
        <p:spPr/>
        <p:txBody>
          <a:bodyPr/>
          <a:lstStyle/>
          <a:p>
            <a:pPr>
              <a:defRPr/>
            </a:pPr>
            <a:fld id="{A770260E-46D5-4457-A076-1405CB2EE649}" type="slidenum">
              <a:rPr lang="cs-CZ"/>
              <a:pPr>
                <a:defRPr/>
              </a:pPr>
              <a:t>8</a:t>
            </a:fld>
            <a:endParaRPr lang="cs-CZ"/>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714375" y="571500"/>
            <a:ext cx="7715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cs-CZ" sz="2800" b="1">
                <a:latin typeface="Calibri" pitchFamily="34" charset="0"/>
              </a:rPr>
              <a:t>4. Projekt měření posunů a přetvoření </a:t>
            </a:r>
          </a:p>
        </p:txBody>
      </p:sp>
      <p:sp>
        <p:nvSpPr>
          <p:cNvPr id="10243" name="Rectangle 4"/>
          <p:cNvSpPr>
            <a:spLocks noChangeArrowheads="1"/>
          </p:cNvSpPr>
          <p:nvPr/>
        </p:nvSpPr>
        <p:spPr bwMode="auto">
          <a:xfrm>
            <a:off x="395288" y="1196975"/>
            <a:ext cx="83534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cs-CZ" sz="2000" b="1" i="1">
              <a:latin typeface="Calibri" pitchFamily="34" charset="0"/>
            </a:endParaRPr>
          </a:p>
          <a:p>
            <a:r>
              <a:rPr lang="cs-CZ" sz="2000">
                <a:latin typeface="Calibri" pitchFamily="34" charset="0"/>
              </a:rPr>
              <a:t>- přístroje a pomůcky pro měření,</a:t>
            </a:r>
          </a:p>
          <a:p>
            <a:r>
              <a:rPr lang="cs-CZ" sz="2000">
                <a:latin typeface="Calibri" pitchFamily="34" charset="0"/>
              </a:rPr>
              <a:t>- harmonogram prací,</a:t>
            </a:r>
          </a:p>
          <a:p>
            <a:r>
              <a:rPr lang="cs-CZ" sz="2000">
                <a:latin typeface="Calibri" pitchFamily="34" charset="0"/>
              </a:rPr>
              <a:t>- způsoby zpracování výsledků,</a:t>
            </a:r>
          </a:p>
          <a:p>
            <a:r>
              <a:rPr lang="cs-CZ" sz="2000">
                <a:latin typeface="Calibri" pitchFamily="34" charset="0"/>
              </a:rPr>
              <a:t>- lhůty předání zpráv,</a:t>
            </a:r>
          </a:p>
          <a:p>
            <a:r>
              <a:rPr lang="cs-CZ" sz="2000">
                <a:latin typeface="Calibri" pitchFamily="34" charset="0"/>
              </a:rPr>
              <a:t>- rozpočet nákladů.</a:t>
            </a:r>
          </a:p>
          <a:p>
            <a:endParaRPr lang="cs-CZ" sz="2000">
              <a:latin typeface="Calibri" pitchFamily="34" charset="0"/>
            </a:endParaRPr>
          </a:p>
          <a:p>
            <a:r>
              <a:rPr lang="cs-CZ" sz="2000">
                <a:latin typeface="Calibri" pitchFamily="34" charset="0"/>
              </a:rPr>
              <a:t>Zvláštní pozornost je třeba věnovat harmonogramu, aby byl plynule zachycený průběh posunů a přetvoření a okolností, které je způsobily (s ohledem na průběh výstavby, po uvedení do provozu, bezpečnost provozu, někdy dlouhodobě – např. přehrady).</a:t>
            </a:r>
          </a:p>
          <a:p>
            <a:r>
              <a:rPr lang="cs-CZ" sz="2000">
                <a:latin typeface="Calibri" pitchFamily="34" charset="0"/>
              </a:rPr>
              <a:t>Zvlášť pečlivě se měří základní etapa, ke které se vztahují všechny následující (někdy vyšší přesnost měření, např. dvojnásobný počet měření při různých vnějších podmínkách).</a:t>
            </a:r>
          </a:p>
        </p:txBody>
      </p:sp>
      <p:sp>
        <p:nvSpPr>
          <p:cNvPr id="7" name="Slide Number Placeholder 6"/>
          <p:cNvSpPr>
            <a:spLocks noGrp="1"/>
          </p:cNvSpPr>
          <p:nvPr>
            <p:ph type="sldNum" sz="quarter" idx="12"/>
          </p:nvPr>
        </p:nvSpPr>
        <p:spPr/>
        <p:txBody>
          <a:bodyPr/>
          <a:lstStyle/>
          <a:p>
            <a:pPr>
              <a:defRPr/>
            </a:pPr>
            <a:fld id="{05714A19-5B6A-434A-9097-1C75E229C231}" type="slidenum">
              <a:rPr lang="cs-CZ"/>
              <a:pPr>
                <a:defRPr/>
              </a:pPr>
              <a:t>9</a:t>
            </a:fld>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642</TotalTime>
  <Words>3190</Words>
  <Application>Microsoft Office PowerPoint</Application>
  <PresentationFormat>Předvádění na obrazovce (4:3)</PresentationFormat>
  <Paragraphs>520</Paragraphs>
  <Slides>52</Slides>
  <Notes>52</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52</vt:i4>
      </vt:variant>
    </vt:vector>
  </HeadingPairs>
  <TitlesOfParts>
    <vt:vector size="58" baseType="lpstr">
      <vt:lpstr>Arial</vt:lpstr>
      <vt:lpstr>Calibri</vt:lpstr>
      <vt:lpstr>Symbol</vt:lpstr>
      <vt:lpstr>Times New Roman</vt:lpstr>
      <vt:lpstr>Office Theme</vt:lpstr>
      <vt:lpstr>AutoCAD Drawing</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martin stroner</dc:creator>
  <cp:lastModifiedBy>Martin Stroner</cp:lastModifiedBy>
  <cp:revision>167</cp:revision>
  <dcterms:created xsi:type="dcterms:W3CDTF">2007-03-07T08:58:30Z</dcterms:created>
  <dcterms:modified xsi:type="dcterms:W3CDTF">2010-12-03T10:08:12Z</dcterms:modified>
</cp:coreProperties>
</file>