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7" r:id="rId10"/>
    <p:sldId id="268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34" autoAdjust="0"/>
    <p:restoredTop sz="94660"/>
  </p:normalViewPr>
  <p:slideViewPr>
    <p:cSldViewPr showGuides="1">
      <p:cViewPr varScale="1">
        <p:scale>
          <a:sx n="59" d="100"/>
          <a:sy n="59" d="100"/>
        </p:scale>
        <p:origin x="-96" y="-696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"/>
  <c:chart>
    <c:autoTitleDeleted val="1"/>
    <c:plotArea>
      <c:layout/>
      <c:scatterChart>
        <c:scatterStyle val="lineMarker"/>
        <c:ser>
          <c:idx val="0"/>
          <c:order val="0"/>
          <c:xVal>
            <c:numRef>
              <c:f>Sheet1!$B$2:$B$16</c:f>
              <c:numCache>
                <c:formatCode>0.00</c:formatCode>
                <c:ptCount val="15"/>
                <c:pt idx="0">
                  <c:v>13</c:v>
                </c:pt>
                <c:pt idx="1">
                  <c:v>16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28</c:v>
                </c:pt>
                <c:pt idx="6">
                  <c:v>31</c:v>
                </c:pt>
                <c:pt idx="7">
                  <c:v>34</c:v>
                </c:pt>
                <c:pt idx="8">
                  <c:v>37</c:v>
                </c:pt>
                <c:pt idx="9">
                  <c:v>40</c:v>
                </c:pt>
                <c:pt idx="10">
                  <c:v>43</c:v>
                </c:pt>
                <c:pt idx="11">
                  <c:v>46</c:v>
                </c:pt>
                <c:pt idx="12">
                  <c:v>49</c:v>
                </c:pt>
                <c:pt idx="13">
                  <c:v>52</c:v>
                </c:pt>
                <c:pt idx="14">
                  <c:v>55</c:v>
                </c:pt>
              </c:numCache>
            </c:numRef>
          </c:xVal>
          <c:yVal>
            <c:numRef>
              <c:f>Sheet1!$D$2:$D$16</c:f>
              <c:numCache>
                <c:formatCode>General</c:formatCode>
                <c:ptCount val="15"/>
                <c:pt idx="0">
                  <c:v>1.1000000000000005E-3</c:v>
                </c:pt>
                <c:pt idx="1">
                  <c:v>9.0000000000000084E-4</c:v>
                </c:pt>
                <c:pt idx="2">
                  <c:v>8.0000000000000047E-4</c:v>
                </c:pt>
                <c:pt idx="3">
                  <c:v>7.0000000000000043E-4</c:v>
                </c:pt>
                <c:pt idx="4">
                  <c:v>7.0000000000000043E-4</c:v>
                </c:pt>
                <c:pt idx="5">
                  <c:v>6.0000000000000038E-4</c:v>
                </c:pt>
                <c:pt idx="6">
                  <c:v>6.0000000000000038E-4</c:v>
                </c:pt>
                <c:pt idx="7">
                  <c:v>6.0000000000000038E-4</c:v>
                </c:pt>
                <c:pt idx="8">
                  <c:v>6.0000000000000038E-4</c:v>
                </c:pt>
                <c:pt idx="9">
                  <c:v>7.0000000000000043E-4</c:v>
                </c:pt>
                <c:pt idx="10">
                  <c:v>7.0000000000000043E-4</c:v>
                </c:pt>
                <c:pt idx="11">
                  <c:v>7.0000000000000043E-4</c:v>
                </c:pt>
                <c:pt idx="12">
                  <c:v>7.0000000000000043E-4</c:v>
                </c:pt>
                <c:pt idx="13">
                  <c:v>8.0000000000000047E-4</c:v>
                </c:pt>
                <c:pt idx="14">
                  <c:v>8.0000000000000047E-4</c:v>
                </c:pt>
              </c:numCache>
            </c:numRef>
          </c:yVal>
        </c:ser>
        <c:axId val="58337536"/>
        <c:axId val="58277888"/>
      </c:scatterChart>
      <c:valAx>
        <c:axId val="58337536"/>
        <c:scaling>
          <c:orientation val="minMax"/>
        </c:scaling>
        <c:axPos val="b"/>
        <c:numFmt formatCode="0.00" sourceLinked="1"/>
        <c:tickLblPos val="nextTo"/>
        <c:txPr>
          <a:bodyPr/>
          <a:lstStyle/>
          <a:p>
            <a:pPr>
              <a:defRPr sz="1600" baseline="0"/>
            </a:pPr>
            <a:endParaRPr lang="cs-CZ"/>
          </a:p>
        </c:txPr>
        <c:crossAx val="58277888"/>
        <c:crosses val="autoZero"/>
        <c:crossBetween val="midCat"/>
      </c:valAx>
      <c:valAx>
        <c:axId val="582778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cs-CZ"/>
          </a:p>
        </c:txPr>
        <c:crossAx val="58337536"/>
        <c:crosses val="autoZero"/>
        <c:crossBetween val="midCat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13.11.2008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13.11.2008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2. Přesnost měřených a vytyčovaných délek</a:t>
            </a:r>
          </a:p>
          <a:p>
            <a:pPr marL="457200" indent="-457200"/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r>
              <a:rPr lang="cs-CZ" sz="2000" b="1" dirty="0" smtClean="0"/>
              <a:t>Úvod</a:t>
            </a:r>
          </a:p>
          <a:p>
            <a:pPr lvl="0"/>
            <a:endParaRPr lang="cs-CZ" sz="2000" dirty="0" smtClean="0"/>
          </a:p>
          <a:p>
            <a:r>
              <a:rPr lang="cs-CZ" sz="2000" b="1" dirty="0" smtClean="0"/>
              <a:t>Opravy měřených a vytyčovaných délek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Metody měření délek - přehled</a:t>
            </a:r>
          </a:p>
          <a:p>
            <a:pPr marL="179388" indent="-179388"/>
            <a:r>
              <a:rPr lang="cs-CZ" sz="2000" dirty="0" smtClean="0"/>
              <a:t>- 	Přímé měření (tuhá a svinovací měřidla, elektronické měření).</a:t>
            </a:r>
          </a:p>
          <a:p>
            <a:pPr marL="179388" indent="-179388">
              <a:buFontTx/>
              <a:buChar char="-"/>
            </a:pPr>
            <a:r>
              <a:rPr lang="cs-CZ" sz="2000" dirty="0" smtClean="0"/>
              <a:t>Nepřímé měření (paralaktické, </a:t>
            </a:r>
            <a:r>
              <a:rPr lang="cs-CZ" sz="2000" dirty="0" err="1" smtClean="0"/>
              <a:t>dvojobrazové</a:t>
            </a:r>
            <a:r>
              <a:rPr lang="cs-CZ" sz="2000" dirty="0" smtClean="0"/>
              <a:t> a </a:t>
            </a:r>
            <a:r>
              <a:rPr lang="cs-CZ" sz="2000" dirty="0" err="1" smtClean="0"/>
              <a:t>ryskové</a:t>
            </a:r>
            <a:r>
              <a:rPr lang="cs-CZ" sz="2000" dirty="0" smtClean="0"/>
              <a:t> dálkoměry, trigonometrické metody).</a:t>
            </a:r>
          </a:p>
          <a:p>
            <a:pPr marL="179388" indent="-179388">
              <a:buFontTx/>
              <a:buChar char="-"/>
            </a:pPr>
            <a:endParaRPr lang="cs-CZ" sz="2000" dirty="0"/>
          </a:p>
          <a:p>
            <a:r>
              <a:rPr lang="cs-CZ" sz="2000" b="1" dirty="0" smtClean="0"/>
              <a:t>Metody měření délek – podrobněji</a:t>
            </a:r>
          </a:p>
          <a:p>
            <a:pPr marL="179388" indent="-179388"/>
            <a:r>
              <a:rPr lang="cs-CZ" sz="2000" dirty="0" smtClean="0"/>
              <a:t>- 	</a:t>
            </a:r>
            <a:r>
              <a:rPr lang="cs-CZ" sz="2000" dirty="0" err="1" smtClean="0"/>
              <a:t>Paralaktika</a:t>
            </a:r>
            <a:r>
              <a:rPr lang="cs-CZ" sz="2000" dirty="0" smtClean="0"/>
              <a:t> vysoké přesnosti (Adámkova metoda).</a:t>
            </a:r>
            <a:endParaRPr lang="cs-CZ" sz="2000" dirty="0"/>
          </a:p>
          <a:p>
            <a:pPr marL="179388" lvl="0" indent="-179388"/>
            <a:r>
              <a:rPr lang="cs-CZ" sz="2000" dirty="0" smtClean="0"/>
              <a:t>- 	Přesnost určení třetí strany trojúhelníka (</a:t>
            </a:r>
            <a:r>
              <a:rPr lang="cs-CZ" sz="2000" dirty="0" err="1" smtClean="0"/>
              <a:t>kosinova</a:t>
            </a:r>
            <a:r>
              <a:rPr lang="cs-CZ" sz="2000" dirty="0" smtClean="0"/>
              <a:t> věta).</a:t>
            </a:r>
          </a:p>
          <a:p>
            <a:pPr marL="179388" lvl="0" indent="-179388"/>
            <a:r>
              <a:rPr lang="cs-CZ" sz="2000" dirty="0" smtClean="0"/>
              <a:t>- 	Přesnost určení úhlopříčky (nepřístupná vzdálenost).</a:t>
            </a:r>
          </a:p>
          <a:p>
            <a:pPr marL="179388" lvl="0" indent="-179388"/>
            <a:r>
              <a:rPr lang="cs-CZ" sz="2000" dirty="0" smtClean="0"/>
              <a:t>- 	Přesnost určení protilehlé strany ve čtyřúhelníku. </a:t>
            </a:r>
            <a:endParaRPr lang="cs-CZ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podrobněji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/>
              <a:t>Přesnost určení třetí strany trojúhelníka (</a:t>
            </a:r>
            <a:r>
              <a:rPr lang="cs-CZ" sz="2000" b="1" dirty="0" err="1" smtClean="0"/>
              <a:t>kosinova</a:t>
            </a:r>
            <a:r>
              <a:rPr lang="cs-CZ" sz="2000" b="1" dirty="0" smtClean="0"/>
              <a:t> věta).</a:t>
            </a:r>
          </a:p>
          <a:p>
            <a:pPr marL="179388" lvl="0" indent="-179388"/>
            <a:r>
              <a:rPr lang="cs-CZ" sz="2000" dirty="0" smtClean="0"/>
              <a:t>Přesnost určení délky s = 10 m, </a:t>
            </a:r>
            <a:r>
              <a:rPr lang="cs-CZ" sz="2000" dirty="0" smtClean="0">
                <a:latin typeface="Symbol" pitchFamily="18" charset="2"/>
              </a:rPr>
              <a:t>s</a:t>
            </a:r>
            <a:r>
              <a:rPr lang="cs-CZ" sz="2000" baseline="-25000" dirty="0" smtClean="0"/>
              <a:t>d</a:t>
            </a:r>
            <a:r>
              <a:rPr lang="cs-CZ" sz="2000" dirty="0" smtClean="0"/>
              <a:t> = 2 mm, </a:t>
            </a:r>
            <a:r>
              <a:rPr lang="cs-CZ" sz="2000" dirty="0" smtClean="0">
                <a:latin typeface="Symbol" pitchFamily="18" charset="2"/>
              </a:rPr>
              <a:t>s</a:t>
            </a:r>
            <a:r>
              <a:rPr lang="cs-CZ" sz="2000" baseline="-25000" dirty="0" smtClean="0">
                <a:latin typeface="Symbol" pitchFamily="18" charset="2"/>
              </a:rPr>
              <a:t>w</a:t>
            </a:r>
            <a:r>
              <a:rPr lang="cs-CZ" sz="2000" dirty="0" smtClean="0"/>
              <a:t> = 0,9 mgon.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10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1785926"/>
          <a:ext cx="2928958" cy="3901440"/>
        </p:xfrm>
        <a:graphic>
          <a:graphicData uri="http://schemas.openxmlformats.org/drawingml/2006/table">
            <a:tbl>
              <a:tblPr/>
              <a:tblGrid>
                <a:gridCol w="700621"/>
                <a:gridCol w="1030126"/>
                <a:gridCol w="119821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 /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Symbol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/ gon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1600" baseline="-25000" dirty="0" err="1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/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50.266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0.0011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40.467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0.0009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33.906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0.0008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29.192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0.0007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25.638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0.0007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22.859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0.0006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20.626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0.0006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18.792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0.0006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17.259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0.0006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15.957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0.0007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14.839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0.0007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13.867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0.0007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13.015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0.0007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12.262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0.0008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11.591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0.0008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214678" y="1714488"/>
          <a:ext cx="5749935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podrobněji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/>
              <a:t>Přesnost určení úhlopříčky (nepřístupná vzdálenost).</a:t>
            </a:r>
          </a:p>
          <a:p>
            <a:pPr marL="179388" lvl="0" indent="-179388"/>
            <a:endParaRPr lang="cs-CZ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11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14488"/>
            <a:ext cx="83169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podrobněji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/>
            <a:r>
              <a:rPr lang="cs-CZ" sz="2000" dirty="0" smtClean="0"/>
              <a:t>- 	</a:t>
            </a:r>
            <a:r>
              <a:rPr lang="cs-CZ" sz="2000" b="1" dirty="0" smtClean="0"/>
              <a:t>Přesnost určení protilehlé strany ve čtyřúhelníku. </a:t>
            </a:r>
            <a:r>
              <a:rPr lang="cs-CZ" sz="2000" dirty="0" smtClean="0">
                <a:latin typeface="+mj-lt"/>
                <a:cs typeface="Tahoma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_work\Výkres2.wmf"/>
          <p:cNvPicPr>
            <a:picLocks noChangeAspect="1" noChangeArrowheads="1"/>
          </p:cNvPicPr>
          <p:nvPr/>
        </p:nvPicPr>
        <p:blipFill>
          <a:blip r:embed="rId3"/>
          <a:srcRect l="6028" t="1919" r="5065" b="5564"/>
          <a:stretch>
            <a:fillRect/>
          </a:stretch>
        </p:blipFill>
        <p:spPr bwMode="auto">
          <a:xfrm>
            <a:off x="857224" y="1571612"/>
            <a:ext cx="7286676" cy="4670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podrobněji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/>
            <a:r>
              <a:rPr lang="cs-CZ" sz="2000" dirty="0" smtClean="0"/>
              <a:t>- 	</a:t>
            </a:r>
            <a:r>
              <a:rPr lang="cs-CZ" sz="2000" b="1" dirty="0" smtClean="0"/>
              <a:t>Přesnost určení protilehlé strany ve čtyřúhelníku. </a:t>
            </a:r>
            <a:r>
              <a:rPr lang="cs-CZ" sz="2000" dirty="0" smtClean="0">
                <a:latin typeface="+mj-lt"/>
                <a:cs typeface="Tahoma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4"/>
            <a:ext cx="85201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Úvod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</a:rPr>
              <a:t>V IG od milimetrů až po kilometry, s tím souvisí velmi odlišné technologie a postupy měření, avšak obvykle kratší délky se měří s vyšší přesností</a:t>
            </a:r>
            <a:r>
              <a:rPr lang="cs-CZ" sz="2000" dirty="0" smtClean="0"/>
              <a:t>.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Dosažitelné přesnosti geodetických metod ve strojírenství jsou 0,1 mm, </a:t>
            </a:r>
            <a:r>
              <a:rPr lang="cs-CZ" sz="2000" dirty="0" err="1" smtClean="0">
                <a:latin typeface="+mj-lt"/>
                <a:cs typeface="Tahoma" pitchFamily="34" charset="0"/>
              </a:rPr>
              <a:t>vyjímečně</a:t>
            </a:r>
            <a:r>
              <a:rPr lang="cs-CZ" sz="2000" dirty="0" smtClean="0">
                <a:latin typeface="+mj-lt"/>
                <a:cs typeface="Tahoma" pitchFamily="34" charset="0"/>
              </a:rPr>
              <a:t> 0,01 mm.</a:t>
            </a:r>
          </a:p>
          <a:p>
            <a:pPr lvl="0"/>
            <a:r>
              <a:rPr lang="cs-CZ" sz="2000" dirty="0" smtClean="0">
                <a:latin typeface="+mj-lt"/>
                <a:cs typeface="Tahoma" pitchFamily="34" charset="0"/>
              </a:rPr>
              <a:t>  </a:t>
            </a:r>
            <a:endParaRPr lang="cs-CZ" sz="2000" dirty="0">
              <a:latin typeface="+mj-lt"/>
              <a:cs typeface="Tahoma" pitchFamily="34" charset="0"/>
            </a:endParaRPr>
          </a:p>
          <a:p>
            <a:pPr lvl="0"/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Opravy měřených a vytyčovaných délek</a:t>
            </a:r>
          </a:p>
          <a:p>
            <a:pPr lvl="0"/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9388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Fyzikální redukce.</a:t>
            </a:r>
          </a:p>
          <a:p>
            <a:pPr marL="179388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Oprava na nulovou hladinu.</a:t>
            </a:r>
          </a:p>
          <a:p>
            <a:pPr marL="179388" indent="-179388">
              <a:buFontTx/>
              <a:buChar char="-"/>
            </a:pPr>
            <a:r>
              <a:rPr lang="cs-CZ" sz="2000" dirty="0" smtClean="0">
                <a:latin typeface="+mj-lt"/>
              </a:rPr>
              <a:t>Oprava ze zobrazení.</a:t>
            </a:r>
          </a:p>
          <a:p>
            <a:pPr marL="179388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Převod délky na spojnici stabilizačních znaků.</a:t>
            </a:r>
          </a:p>
          <a:p>
            <a:pPr marL="179388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Součtová konstanta soustavy hranol – přístroj.</a:t>
            </a:r>
            <a:endParaRPr lang="cs-CZ" sz="2000" dirty="0">
              <a:latin typeface="+mj-lt"/>
              <a:cs typeface="Tahoma" pitchFamily="34" charset="0"/>
            </a:endParaRPr>
          </a:p>
          <a:p>
            <a:pPr lvl="0"/>
            <a:r>
              <a:rPr lang="cs-CZ" sz="2000" dirty="0" smtClean="0">
                <a:latin typeface="+mj-lt"/>
                <a:cs typeface="Tahoma" pitchFamily="34" charset="0"/>
              </a:rPr>
              <a:t>    </a:t>
            </a:r>
            <a:endParaRPr lang="cs-CZ" sz="2000" dirty="0">
              <a:latin typeface="+mj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přehled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lvl="0"/>
            <a:r>
              <a:rPr lang="cs-CZ" sz="2400" dirty="0" smtClean="0"/>
              <a:t>Přímé měření</a:t>
            </a:r>
          </a:p>
          <a:p>
            <a:pPr lvl="0"/>
            <a:endParaRPr lang="cs-CZ" sz="2000" dirty="0" smtClean="0"/>
          </a:p>
          <a:p>
            <a:pPr marL="179388" indent="-179388">
              <a:buFontTx/>
              <a:buChar char="-"/>
            </a:pPr>
            <a:r>
              <a:rPr lang="cs-CZ" sz="2000" b="1" dirty="0" smtClean="0"/>
              <a:t>Tuhá měřidla.</a:t>
            </a:r>
          </a:p>
          <a:p>
            <a:pPr marL="179388" indent="-179388"/>
            <a:r>
              <a:rPr lang="cs-CZ" sz="2000" dirty="0" smtClean="0"/>
              <a:t>	Pro velmi krátké vzdálenosti – do 5 m, různé strojnická měřítka a měřidla, přesnost až 0,01 mm. Většinou pro určení délky základny nebo komparaci.</a:t>
            </a:r>
          </a:p>
          <a:p>
            <a:pPr marL="179388" indent="-179388"/>
            <a:endParaRPr lang="cs-CZ" sz="2000" dirty="0" smtClean="0"/>
          </a:p>
          <a:p>
            <a:pPr marL="179388" indent="-179388">
              <a:buFontTx/>
              <a:buChar char="-"/>
            </a:pPr>
            <a:r>
              <a:rPr lang="cs-CZ" sz="2000" b="1" dirty="0" smtClean="0"/>
              <a:t>Svinovací měřidla</a:t>
            </a:r>
          </a:p>
          <a:p>
            <a:pPr marL="179388" indent="-179388"/>
            <a:r>
              <a:rPr lang="cs-CZ" sz="2000" dirty="0" smtClean="0"/>
              <a:t>	Pásma, </a:t>
            </a:r>
            <a:r>
              <a:rPr lang="cs-CZ" sz="2000" dirty="0" err="1" smtClean="0"/>
              <a:t>vyjímečně</a:t>
            </a:r>
            <a:r>
              <a:rPr lang="cs-CZ" sz="2000" dirty="0" smtClean="0"/>
              <a:t> dráty, materiál ocel, </a:t>
            </a:r>
            <a:r>
              <a:rPr lang="cs-CZ" sz="2000" dirty="0" err="1" smtClean="0"/>
              <a:t>invar</a:t>
            </a:r>
            <a:r>
              <a:rPr lang="cs-CZ" sz="2000" dirty="0" smtClean="0"/>
              <a:t>.</a:t>
            </a:r>
          </a:p>
          <a:p>
            <a:pPr marL="179388" indent="-179388"/>
            <a:r>
              <a:rPr lang="cs-CZ" sz="2000" dirty="0" smtClean="0"/>
              <a:t>	Dosažitelná přesnost určení vodorovné délky 100 m je 20 – 30 mm, při dodržení velmi přesných 	postupů 7 mm (a i méně).</a:t>
            </a:r>
          </a:p>
          <a:p>
            <a:pPr marL="179388" indent="-179388"/>
            <a:r>
              <a:rPr lang="cs-CZ" sz="2000" dirty="0" smtClean="0"/>
              <a:t>	Zavádí se opravy z komparace, teploty, protažení, z průhybu, z nevodorovné polohy. Chyby z provážení, z přiřazení a ze čtení.</a:t>
            </a:r>
          </a:p>
          <a:p>
            <a:pPr marL="179388" indent="-179388"/>
            <a:endParaRPr lang="cs-CZ" sz="2000" dirty="0" smtClean="0"/>
          </a:p>
          <a:p>
            <a:pPr marL="179388" indent="-179388">
              <a:buFontTx/>
              <a:buChar char="-"/>
            </a:pPr>
            <a:r>
              <a:rPr lang="cs-CZ" sz="2000" b="1" dirty="0" smtClean="0"/>
              <a:t>Laserové interferometry</a:t>
            </a:r>
          </a:p>
          <a:p>
            <a:pPr marL="179388" indent="-179388"/>
            <a:r>
              <a:rPr lang="cs-CZ" sz="2000" dirty="0" smtClean="0"/>
              <a:t>	Měří relativní vzdálenosti.</a:t>
            </a:r>
          </a:p>
          <a:p>
            <a:pPr marL="179388" indent="-179388"/>
            <a:r>
              <a:rPr lang="cs-CZ" sz="2000" dirty="0" smtClean="0"/>
              <a:t>	Přesnost v </a:t>
            </a:r>
            <a:r>
              <a:rPr lang="cs-CZ" sz="2000" dirty="0" smtClean="0">
                <a:latin typeface="Symbol" pitchFamily="18" charset="2"/>
              </a:rPr>
              <a:t>m</a:t>
            </a:r>
            <a:r>
              <a:rPr lang="cs-CZ" sz="2000" dirty="0" smtClean="0"/>
              <a:t>m, používá se pro kalibrace, </a:t>
            </a:r>
            <a:r>
              <a:rPr lang="cs-CZ" sz="2000" dirty="0" err="1" smtClean="0"/>
              <a:t>metrologická</a:t>
            </a:r>
            <a:r>
              <a:rPr lang="cs-CZ" sz="2000" dirty="0" smtClean="0"/>
              <a:t> měření.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přehled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indent="-179388">
              <a:buFontTx/>
              <a:buChar char="-"/>
            </a:pPr>
            <a:r>
              <a:rPr lang="cs-CZ" sz="2000" b="1" dirty="0" smtClean="0"/>
              <a:t>Elektronické dálkoměry</a:t>
            </a:r>
          </a:p>
          <a:p>
            <a:pPr marL="179388" indent="-179388"/>
            <a:r>
              <a:rPr lang="cs-CZ" sz="2000" dirty="0" smtClean="0"/>
              <a:t>	Fázové, </a:t>
            </a:r>
            <a:r>
              <a:rPr lang="cs-CZ" sz="2000" dirty="0" err="1" smtClean="0"/>
              <a:t>pulsní</a:t>
            </a:r>
            <a:r>
              <a:rPr lang="cs-CZ" sz="2000" dirty="0" smtClean="0"/>
              <a:t>, dosah m až km (běžně 3 - 5).</a:t>
            </a:r>
          </a:p>
          <a:p>
            <a:pPr marL="179388" indent="-179388"/>
            <a:r>
              <a:rPr lang="cs-CZ" sz="2000" dirty="0" smtClean="0"/>
              <a:t>	Přesnost </a:t>
            </a:r>
            <a:r>
              <a:rPr lang="cs-CZ" sz="2000" b="1" dirty="0" smtClean="0"/>
              <a:t>a + b 10</a:t>
            </a:r>
            <a:r>
              <a:rPr lang="cs-CZ" sz="2000" b="1" baseline="30000" dirty="0" smtClean="0"/>
              <a:t>-6</a:t>
            </a:r>
            <a:r>
              <a:rPr lang="cs-CZ" sz="2000" b="1" dirty="0" smtClean="0"/>
              <a:t> d </a:t>
            </a:r>
            <a:r>
              <a:rPr lang="en-US" sz="2000" b="1" dirty="0" smtClean="0"/>
              <a:t>[</a:t>
            </a:r>
            <a:r>
              <a:rPr lang="cs-CZ" sz="2000" b="1" dirty="0" smtClean="0"/>
              <a:t>mm</a:t>
            </a:r>
            <a:r>
              <a:rPr lang="en-US" sz="2000" b="1" dirty="0" smtClean="0"/>
              <a:t>]</a:t>
            </a:r>
            <a:endParaRPr lang="cs-CZ" sz="2000" b="1" dirty="0" smtClean="0"/>
          </a:p>
          <a:p>
            <a:pPr marL="179388" indent="-179388"/>
            <a:r>
              <a:rPr lang="cs-CZ" sz="2000" dirty="0" smtClean="0"/>
              <a:t>	Běžně 2 + </a:t>
            </a:r>
            <a:r>
              <a:rPr lang="cs-CZ" sz="2000" dirty="0" err="1" smtClean="0"/>
              <a:t>2</a:t>
            </a:r>
            <a:r>
              <a:rPr lang="cs-CZ" sz="2000" dirty="0" smtClean="0"/>
              <a:t>; 1 + </a:t>
            </a:r>
            <a:r>
              <a:rPr lang="cs-CZ" sz="2000" dirty="0" err="1" smtClean="0"/>
              <a:t>1</a:t>
            </a:r>
            <a:r>
              <a:rPr lang="cs-CZ" sz="2000" dirty="0" smtClean="0"/>
              <a:t>; Leica TCA 5005 0,2 mm (strojírenská měření, nižší dosah cca 600 m, 0,15 mgon).</a:t>
            </a:r>
          </a:p>
          <a:p>
            <a:pPr marL="179388" indent="-179388">
              <a:buFontTx/>
              <a:buChar char="-"/>
            </a:pPr>
            <a:r>
              <a:rPr lang="cs-CZ" sz="2000" dirty="0" err="1" smtClean="0"/>
              <a:t>Bezhranolové</a:t>
            </a:r>
            <a:r>
              <a:rPr lang="cs-CZ" sz="2000" dirty="0" smtClean="0"/>
              <a:t> dálkoměry.</a:t>
            </a:r>
          </a:p>
          <a:p>
            <a:pPr marL="179388" indent="-179388">
              <a:buFontTx/>
              <a:buChar char="-"/>
            </a:pPr>
            <a:r>
              <a:rPr lang="cs-CZ" sz="2000" dirty="0" smtClean="0"/>
              <a:t>GPS.</a:t>
            </a:r>
          </a:p>
          <a:p>
            <a:pPr marL="179388" indent="-179388">
              <a:buFontTx/>
              <a:buChar char="-"/>
            </a:pPr>
            <a:endParaRPr lang="cs-CZ" sz="2000" dirty="0" smtClean="0"/>
          </a:p>
          <a:p>
            <a:pPr lvl="0"/>
            <a:r>
              <a:rPr lang="cs-CZ" sz="2400" dirty="0" smtClean="0"/>
              <a:t>Nepřímé měření</a:t>
            </a:r>
          </a:p>
          <a:p>
            <a:pPr lvl="0"/>
            <a:endParaRPr lang="cs-CZ" sz="2000" dirty="0" smtClean="0"/>
          </a:p>
          <a:p>
            <a:pPr marL="179388" indent="-179388">
              <a:buFontTx/>
              <a:buChar char="-"/>
            </a:pPr>
            <a:r>
              <a:rPr lang="cs-CZ" sz="2000" b="1" dirty="0" err="1" smtClean="0">
                <a:cs typeface="Tahoma" pitchFamily="34" charset="0"/>
              </a:rPr>
              <a:t>Ryskový</a:t>
            </a:r>
            <a:r>
              <a:rPr lang="cs-CZ" sz="2000" b="1" dirty="0" smtClean="0">
                <a:cs typeface="Tahoma" pitchFamily="34" charset="0"/>
              </a:rPr>
              <a:t> dálkoměr</a:t>
            </a:r>
          </a:p>
          <a:p>
            <a:pPr marL="179388" indent="-179388"/>
            <a:r>
              <a:rPr lang="cs-CZ" sz="2000" dirty="0" smtClean="0">
                <a:cs typeface="Tahoma" pitchFamily="34" charset="0"/>
              </a:rPr>
              <a:t>	Přesnost cca 0,25 m na 100 m (</a:t>
            </a:r>
            <a:r>
              <a:rPr lang="cs-CZ" sz="2000" dirty="0" err="1" smtClean="0">
                <a:cs typeface="Tahoma" pitchFamily="34" charset="0"/>
              </a:rPr>
              <a:t>Ryskový</a:t>
            </a:r>
            <a:r>
              <a:rPr lang="cs-CZ" sz="2000" dirty="0" smtClean="0">
                <a:cs typeface="Tahoma" pitchFamily="34" charset="0"/>
              </a:rPr>
              <a:t> dálkoměr, </a:t>
            </a:r>
            <a:r>
              <a:rPr lang="cs-CZ" sz="2000" dirty="0" err="1" smtClean="0">
                <a:cs typeface="Tahoma" pitchFamily="34" charset="0"/>
              </a:rPr>
              <a:t>Dahlta</a:t>
            </a:r>
            <a:r>
              <a:rPr lang="cs-CZ" sz="2000" dirty="0" smtClean="0">
                <a:cs typeface="Tahoma" pitchFamily="34" charset="0"/>
              </a:rPr>
              <a:t> </a:t>
            </a:r>
            <a:r>
              <a:rPr lang="cs-CZ" sz="2000" dirty="0" err="1" smtClean="0">
                <a:cs typeface="Tahoma" pitchFamily="34" charset="0"/>
              </a:rPr>
              <a:t>apod</a:t>
            </a:r>
            <a:r>
              <a:rPr lang="cs-CZ" sz="2000" dirty="0" smtClean="0">
                <a:cs typeface="Tahoma" pitchFamily="34" charset="0"/>
              </a:rPr>
              <a:t>).</a:t>
            </a:r>
          </a:p>
          <a:p>
            <a:pPr marL="179388" indent="-179388"/>
            <a:endParaRPr lang="cs-CZ" sz="2000" dirty="0" smtClean="0">
              <a:cs typeface="Tahoma" pitchFamily="34" charset="0"/>
            </a:endParaRPr>
          </a:p>
          <a:p>
            <a:pPr marL="179388" indent="-179388">
              <a:buFontTx/>
              <a:buChar char="-"/>
            </a:pPr>
            <a:r>
              <a:rPr lang="cs-CZ" sz="2000" b="1" dirty="0" err="1" smtClean="0">
                <a:cs typeface="Tahoma" pitchFamily="34" charset="0"/>
              </a:rPr>
              <a:t>Dvojobrazový</a:t>
            </a:r>
            <a:r>
              <a:rPr lang="cs-CZ" sz="2000" b="1" dirty="0" smtClean="0">
                <a:cs typeface="Tahoma" pitchFamily="34" charset="0"/>
              </a:rPr>
              <a:t>  dálkoměr</a:t>
            </a:r>
          </a:p>
          <a:p>
            <a:pPr marL="179388" indent="-179388"/>
            <a:r>
              <a:rPr lang="cs-CZ" sz="2000" dirty="0" smtClean="0">
                <a:latin typeface="+mj-lt"/>
                <a:cs typeface="Tahoma" pitchFamily="34" charset="0"/>
              </a:rPr>
              <a:t>	Přesnost cca 0,02 m na 100 m (</a:t>
            </a:r>
            <a:r>
              <a:rPr lang="cs-CZ" sz="2000" dirty="0" err="1" smtClean="0">
                <a:latin typeface="+mj-lt"/>
                <a:cs typeface="Tahoma" pitchFamily="34" charset="0"/>
              </a:rPr>
              <a:t>Redta</a:t>
            </a:r>
            <a:r>
              <a:rPr lang="cs-CZ" sz="2000" dirty="0" smtClean="0">
                <a:latin typeface="+mj-lt"/>
                <a:cs typeface="Tahoma" pitchFamily="34" charset="0"/>
              </a:rPr>
              <a:t> 002)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35743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přehled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  <a:cs typeface="Tahoma" pitchFamily="34" charset="0"/>
              </a:rPr>
              <a:t>Paralaktické měření</a:t>
            </a:r>
          </a:p>
          <a:p>
            <a:pPr marL="179388" lvl="0" indent="-179388"/>
            <a:r>
              <a:rPr lang="cs-CZ" sz="2000" dirty="0" smtClean="0">
                <a:latin typeface="+mj-lt"/>
                <a:cs typeface="Tahoma" pitchFamily="34" charset="0"/>
              </a:rPr>
              <a:t>	S latí na konci pro vzdálenost 10 m přesnost 0,3 mm, pro 100 m 31 mm.</a:t>
            </a:r>
          </a:p>
          <a:p>
            <a:pPr marL="179388" lvl="0" indent="-179388"/>
            <a:r>
              <a:rPr lang="cs-CZ" sz="2000" dirty="0" smtClean="0">
                <a:latin typeface="+mj-lt"/>
                <a:cs typeface="Tahoma" pitchFamily="34" charset="0"/>
              </a:rPr>
              <a:t>	S latí uprostřed 0,1 mm a 11 mm.</a:t>
            </a:r>
          </a:p>
          <a:p>
            <a:pPr marL="179388" lvl="0" indent="-179388"/>
            <a:r>
              <a:rPr lang="cs-CZ" sz="2000" dirty="0" smtClean="0">
                <a:latin typeface="+mj-lt"/>
                <a:cs typeface="Tahoma" pitchFamily="34" charset="0"/>
              </a:rPr>
              <a:t>	Má teoretický význam pro strojírenská měření – určování krátkých základen apod. </a:t>
            </a:r>
          </a:p>
          <a:p>
            <a:pPr marL="179388" lvl="0" indent="-179388"/>
            <a:r>
              <a:rPr lang="cs-CZ" sz="2000" dirty="0" smtClean="0">
                <a:latin typeface="+mj-lt"/>
                <a:cs typeface="Tahoma" pitchFamily="34" charset="0"/>
              </a:rPr>
              <a:t>	- Rozbor přesnosti (opakování).</a:t>
            </a:r>
          </a:p>
          <a:p>
            <a:pPr marL="179388" lvl="0" indent="-179388">
              <a:buFontTx/>
              <a:buChar char="-"/>
            </a:pPr>
            <a:endParaRPr lang="cs-CZ" sz="2000" dirty="0" smtClean="0">
              <a:latin typeface="+mj-lt"/>
              <a:cs typeface="Tahoma" pitchFamily="34" charset="0"/>
            </a:endParaRP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  <a:cs typeface="Tahoma" pitchFamily="34" charset="0"/>
              </a:rPr>
              <a:t>Trigonometrické měření.</a:t>
            </a:r>
          </a:p>
          <a:p>
            <a:pPr marL="179388" lvl="0" indent="-179388"/>
            <a:r>
              <a:rPr lang="cs-CZ" sz="2000" dirty="0" smtClean="0">
                <a:latin typeface="+mj-lt"/>
                <a:cs typeface="Tahoma" pitchFamily="34" charset="0"/>
              </a:rPr>
              <a:t>	Určování  odvozených délek ze základny a úhlového měření (nepřístupná vzdálenost apod.). V současné době je vhodné využít měření nadbytečných prvků a provést vyrovnání MNČ.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podrobněji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  <a:cs typeface="Tahoma" pitchFamily="34" charset="0"/>
              </a:rPr>
              <a:t>Paralaktické měření vysoké přesnosti – Adámkova metoda</a:t>
            </a:r>
          </a:p>
          <a:p>
            <a:pPr marL="179388" lvl="0" indent="-179388"/>
            <a:endParaRPr lang="cs-CZ" sz="2000" b="1" dirty="0" smtClean="0">
              <a:latin typeface="+mj-lt"/>
              <a:cs typeface="Tahoma" pitchFamily="34" charset="0"/>
            </a:endParaRPr>
          </a:p>
          <a:p>
            <a:pPr marL="179388" lvl="0" indent="-179388"/>
            <a:endParaRPr lang="cs-CZ" sz="2000" b="1" dirty="0" smtClean="0">
              <a:latin typeface="+mj-lt"/>
              <a:cs typeface="Tahoma" pitchFamily="34" charset="0"/>
            </a:endParaRPr>
          </a:p>
          <a:p>
            <a:pPr marL="179388" lvl="0" indent="-179388"/>
            <a:endParaRPr lang="cs-CZ" sz="2000" b="1" dirty="0" smtClean="0">
              <a:latin typeface="+mj-lt"/>
              <a:cs typeface="Tahoma" pitchFamily="34" charset="0"/>
            </a:endParaRPr>
          </a:p>
          <a:p>
            <a:pPr marL="179388" lvl="0" indent="-179388"/>
            <a:endParaRPr lang="cs-CZ" sz="2000" b="1" dirty="0" smtClean="0">
              <a:latin typeface="+mj-lt"/>
              <a:cs typeface="Tahoma" pitchFamily="34" charset="0"/>
            </a:endParaRPr>
          </a:p>
          <a:p>
            <a:pPr marL="179388" lvl="0" indent="-179388"/>
            <a:endParaRPr lang="cs-CZ" sz="2000" b="1" dirty="0" smtClean="0">
              <a:latin typeface="+mj-lt"/>
              <a:cs typeface="Tahoma" pitchFamily="34" charset="0"/>
            </a:endParaRPr>
          </a:p>
          <a:p>
            <a:pPr marL="179388" lvl="0" indent="-179388"/>
            <a:endParaRPr lang="cs-CZ" sz="2000" b="1" dirty="0" smtClean="0">
              <a:latin typeface="+mj-lt"/>
              <a:cs typeface="Tahoma" pitchFamily="34" charset="0"/>
            </a:endParaRPr>
          </a:p>
          <a:p>
            <a:pPr marL="179388" lvl="0" indent="-179388"/>
            <a:endParaRPr lang="cs-CZ" sz="2000" b="1" dirty="0" smtClean="0">
              <a:latin typeface="+mj-lt"/>
              <a:cs typeface="Tahoma" pitchFamily="34" charset="0"/>
            </a:endParaRPr>
          </a:p>
          <a:p>
            <a:pPr marL="179388" lvl="0" indent="-179388"/>
            <a:endParaRPr lang="cs-CZ" sz="2000" b="1" dirty="0" smtClean="0">
              <a:latin typeface="+mj-lt"/>
              <a:cs typeface="Tahoma" pitchFamily="34" charset="0"/>
            </a:endParaRPr>
          </a:p>
          <a:p>
            <a:pPr marL="179388" lvl="0" indent="-179388"/>
            <a:r>
              <a:rPr lang="cs-CZ" sz="2000" dirty="0" smtClean="0">
                <a:latin typeface="+mj-lt"/>
                <a:cs typeface="Tahoma" pitchFamily="34" charset="0"/>
              </a:rPr>
              <a:t>- Oboustranná základnová lať pro vyloučení podélné </a:t>
            </a:r>
            <a:r>
              <a:rPr lang="cs-CZ" sz="2000" dirty="0" err="1" smtClean="0">
                <a:latin typeface="+mj-lt"/>
                <a:cs typeface="Tahoma" pitchFamily="34" charset="0"/>
              </a:rPr>
              <a:t>excentricity</a:t>
            </a:r>
            <a:r>
              <a:rPr lang="cs-CZ" sz="2000" dirty="0" smtClean="0">
                <a:latin typeface="+mj-lt"/>
                <a:cs typeface="Tahoma" pitchFamily="34" charset="0"/>
              </a:rPr>
              <a:t> latě, každá strana </a:t>
            </a:r>
            <a:r>
              <a:rPr lang="cs-CZ" sz="2000" dirty="0" err="1" smtClean="0">
                <a:latin typeface="+mj-lt"/>
                <a:cs typeface="Tahoma" pitchFamily="34" charset="0"/>
              </a:rPr>
              <a:t>komparovaná</a:t>
            </a:r>
            <a:r>
              <a:rPr lang="cs-CZ" sz="2000" dirty="0" smtClean="0">
                <a:latin typeface="+mj-lt"/>
                <a:cs typeface="Tahoma" pitchFamily="34" charset="0"/>
              </a:rPr>
              <a:t> zvlášť.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Zvláštní způsob centrace (pouze směrem na vzdálený bod, stejná výška stativu nad bodem, stejný centrovač, přesnost až 0,3 mm).</a:t>
            </a: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Délka se měří dvakrát, na koncových bodech se </a:t>
            </a:r>
            <a:r>
              <a:rPr lang="cs-CZ" sz="2000" dirty="0" err="1" smtClean="0">
                <a:latin typeface="+mj-lt"/>
                <a:cs typeface="Tahoma" pitchFamily="34" charset="0"/>
              </a:rPr>
              <a:t>přecentrovává</a:t>
            </a:r>
            <a:r>
              <a:rPr lang="cs-CZ" sz="2000" dirty="0" smtClean="0">
                <a:latin typeface="+mj-lt"/>
                <a:cs typeface="Tahoma" pitchFamily="34" charset="0"/>
              </a:rPr>
              <a:t>.</a:t>
            </a:r>
          </a:p>
          <a:p>
            <a:pPr marL="179388" lvl="0" indent="-179388">
              <a:buFontTx/>
              <a:buChar char="-"/>
            </a:pPr>
            <a:endParaRPr lang="cs-CZ" sz="2000" dirty="0" smtClean="0">
              <a:latin typeface="+mj-lt"/>
              <a:cs typeface="Tahoma" pitchFamily="34" charset="0"/>
            </a:endParaRPr>
          </a:p>
          <a:p>
            <a:pPr marL="179388" lvl="0" indent="-179388">
              <a:buFontTx/>
              <a:buChar char="-"/>
            </a:pPr>
            <a:r>
              <a:rPr lang="cs-CZ" sz="2000" dirty="0" smtClean="0">
                <a:latin typeface="+mj-lt"/>
                <a:cs typeface="Tahoma" pitchFamily="34" charset="0"/>
              </a:rPr>
              <a:t>Nesprávná délka latě, podélná </a:t>
            </a:r>
            <a:r>
              <a:rPr lang="cs-CZ" sz="2000" dirty="0" err="1" smtClean="0">
                <a:latin typeface="+mj-lt"/>
                <a:cs typeface="Tahoma" pitchFamily="34" charset="0"/>
              </a:rPr>
              <a:t>excentricita</a:t>
            </a:r>
            <a:r>
              <a:rPr lang="cs-CZ" sz="2000" dirty="0" smtClean="0">
                <a:latin typeface="+mj-lt"/>
                <a:cs typeface="Tahoma" pitchFamily="34" charset="0"/>
              </a:rPr>
              <a:t>, příčná </a:t>
            </a:r>
            <a:r>
              <a:rPr lang="cs-CZ" sz="2000" dirty="0" err="1" smtClean="0">
                <a:latin typeface="+mj-lt"/>
                <a:cs typeface="Tahoma" pitchFamily="34" charset="0"/>
              </a:rPr>
              <a:t>excentricita</a:t>
            </a:r>
            <a:r>
              <a:rPr lang="cs-CZ" sz="2000" dirty="0" smtClean="0">
                <a:latin typeface="+mj-lt"/>
                <a:cs typeface="Tahoma" pitchFamily="34" charset="0"/>
              </a:rPr>
              <a:t>, nekolmost latě, nevodorovnost latě, oprava ze změny teploty.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_work\ad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357298"/>
            <a:ext cx="8178827" cy="2255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podrobněji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  <a:cs typeface="Tahoma" pitchFamily="34" charset="0"/>
              </a:rPr>
              <a:t>Paralaktické měření vysoké přesnosti – Adámkova metoda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80200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podrobněji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/>
              <a:t>Přesnost určení třetí strany trojúhelníka (</a:t>
            </a:r>
            <a:r>
              <a:rPr lang="cs-CZ" sz="2000" b="1" dirty="0" err="1" smtClean="0"/>
              <a:t>kosinova</a:t>
            </a:r>
            <a:r>
              <a:rPr lang="cs-CZ" sz="2000" b="1" dirty="0" smtClean="0"/>
              <a:t> věta).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8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2052" name="Picture 4" descr="C:\_work\Výkres1.wmf"/>
          <p:cNvPicPr>
            <a:picLocks noChangeAspect="1" noChangeArrowheads="1"/>
          </p:cNvPicPr>
          <p:nvPr/>
        </p:nvPicPr>
        <p:blipFill>
          <a:blip r:embed="rId3"/>
          <a:srcRect t="8663" b="8415"/>
          <a:stretch>
            <a:fillRect/>
          </a:stretch>
        </p:blipFill>
        <p:spPr bwMode="auto">
          <a:xfrm>
            <a:off x="857224" y="1214422"/>
            <a:ext cx="6962775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Metody měření - podrobněji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/>
              <a:t>Přesnost určení třetí strany trojúhelníka (</a:t>
            </a:r>
            <a:r>
              <a:rPr lang="cs-CZ" sz="2000" b="1" dirty="0" err="1" smtClean="0"/>
              <a:t>kosinova</a:t>
            </a:r>
            <a:r>
              <a:rPr lang="cs-CZ" sz="2000" b="1" dirty="0" smtClean="0"/>
              <a:t> věta).</a:t>
            </a:r>
          </a:p>
          <a:p>
            <a:pPr marL="179388" lvl="0" indent="-179388"/>
            <a:r>
              <a:rPr lang="cs-CZ" sz="2000" dirty="0" smtClean="0"/>
              <a:t>Přesnost určení délky s = 10 m, </a:t>
            </a:r>
            <a:r>
              <a:rPr lang="cs-CZ" sz="2000" dirty="0" smtClean="0">
                <a:latin typeface="Symbol" pitchFamily="18" charset="2"/>
              </a:rPr>
              <a:t>s</a:t>
            </a:r>
            <a:r>
              <a:rPr lang="cs-CZ" sz="2000" baseline="-25000" dirty="0" smtClean="0"/>
              <a:t>d</a:t>
            </a:r>
            <a:r>
              <a:rPr lang="cs-CZ" sz="2000" dirty="0" smtClean="0"/>
              <a:t> = 2 mm, </a:t>
            </a:r>
            <a:r>
              <a:rPr lang="cs-CZ" sz="2000" dirty="0" smtClean="0">
                <a:latin typeface="Symbol" pitchFamily="18" charset="2"/>
              </a:rPr>
              <a:t>s</a:t>
            </a:r>
            <a:r>
              <a:rPr lang="cs-CZ" sz="2000" baseline="-25000" dirty="0" smtClean="0">
                <a:latin typeface="Symbol" pitchFamily="18" charset="2"/>
              </a:rPr>
              <a:t>w</a:t>
            </a:r>
            <a:r>
              <a:rPr lang="cs-CZ" sz="2000" dirty="0" smtClean="0"/>
              <a:t> = 1,4 mgon.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_2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9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43042" y="1714488"/>
          <a:ext cx="5057165" cy="4876800"/>
        </p:xfrm>
        <a:graphic>
          <a:graphicData uri="http://schemas.openxmlformats.org/drawingml/2006/table">
            <a:tbl>
              <a:tblPr/>
              <a:tblGrid>
                <a:gridCol w="1209698"/>
                <a:gridCol w="2162106"/>
                <a:gridCol w="1685361"/>
              </a:tblGrid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d / 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Symbol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 / gon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2000" baseline="-2500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 / 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50.266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/>
                          <a:ea typeface="Calibri"/>
                          <a:cs typeface="Times New Roman"/>
                        </a:rPr>
                        <a:t>0.0011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40.467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0.0009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33.906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0.0008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29.192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0.0008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25.638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0.0008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22.859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0.0008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20.626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0.0008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18.792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0.0008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17.259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0.0009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15.957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0.0009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14.839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0.0010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13.867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0.0011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13.015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0.0011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12.262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mtClean="0">
                          <a:latin typeface="Calibri"/>
                          <a:ea typeface="Calibri"/>
                          <a:cs typeface="Times New Roman"/>
                        </a:rPr>
                        <a:t>0.0012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11.591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latin typeface="Calibri"/>
                          <a:ea typeface="Calibri"/>
                          <a:cs typeface="Times New Roman"/>
                        </a:rPr>
                        <a:t>0.0012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452</Words>
  <Application>Microsoft Office PowerPoint</Application>
  <PresentationFormat>On-screen Show (4:3)</PresentationFormat>
  <Paragraphs>243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stroner</cp:lastModifiedBy>
  <cp:revision>138</cp:revision>
  <dcterms:created xsi:type="dcterms:W3CDTF">2008-10-02T11:42:11Z</dcterms:created>
  <dcterms:modified xsi:type="dcterms:W3CDTF">2008-11-13T09:10:45Z</dcterms:modified>
</cp:coreProperties>
</file>