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8" r:id="rId2"/>
    <p:sldId id="266" r:id="rId3"/>
    <p:sldId id="268" r:id="rId4"/>
    <p:sldId id="271" r:id="rId5"/>
    <p:sldId id="272" r:id="rId6"/>
    <p:sldId id="269" r:id="rId7"/>
    <p:sldId id="273" r:id="rId8"/>
    <p:sldId id="26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834" autoAdjust="0"/>
    <p:restoredTop sz="95356" autoAdjust="0"/>
  </p:normalViewPr>
  <p:slideViewPr>
    <p:cSldViewPr showGuides="1">
      <p:cViewPr varScale="1">
        <p:scale>
          <a:sx n="71" d="100"/>
          <a:sy n="71" d="100"/>
        </p:scale>
        <p:origin x="-816" y="-96"/>
      </p:cViewPr>
      <p:guideLst>
        <p:guide orient="horz" pos="164"/>
        <p:guide pos="564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4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19E36-5985-435A-8046-280E7C5E3AA8}" type="datetimeFigureOut">
              <a:rPr lang="cs-CZ" smtClean="0"/>
              <a:pPr/>
              <a:t>12.1.2010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5A45-E084-44E8-88B7-D0328C54DE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85A45-E084-44E8-88B7-D0328C54DE5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E061-94A2-4A65-8C92-DDCC6EB8BB17}" type="datetime1">
              <a:rPr lang="cs-CZ" smtClean="0"/>
              <a:pPr/>
              <a:t>12.1.2010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4568-38CC-4347-BE1E-023E01BA13BE}" type="datetime1">
              <a:rPr lang="cs-CZ" smtClean="0"/>
              <a:pPr/>
              <a:t>12.1.2010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BF10A-90A7-424D-916B-6E7B4169B4DA}" type="datetime1">
              <a:rPr lang="cs-CZ" smtClean="0"/>
              <a:pPr/>
              <a:t>12.1.2010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AA8B-8426-40D7-818F-1FDF752FD511}" type="datetime1">
              <a:rPr lang="cs-CZ" smtClean="0"/>
              <a:pPr/>
              <a:t>12.1.2010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A347E-5BA3-4EFC-812F-71A977697A85}" type="datetime1">
              <a:rPr lang="cs-CZ" smtClean="0"/>
              <a:pPr/>
              <a:t>12.1.2010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64170-7EB9-4BA3-93F3-3309835081D9}" type="datetime1">
              <a:rPr lang="cs-CZ" smtClean="0"/>
              <a:pPr/>
              <a:t>12.1.2010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28AD-7921-4699-B2D2-42F6F7313623}" type="datetime1">
              <a:rPr lang="cs-CZ" smtClean="0"/>
              <a:pPr/>
              <a:t>12.1.2010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75E22-EA5A-4373-81AB-FA8E4A0F53BB}" type="datetime1">
              <a:rPr lang="cs-CZ" smtClean="0"/>
              <a:pPr/>
              <a:t>12.1.2010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5A41A-0555-4639-BCE4-4D6512261DD4}" type="datetime1">
              <a:rPr lang="cs-CZ" smtClean="0"/>
              <a:pPr/>
              <a:t>12.1.2010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3C18E-1DA3-4ABD-B8AF-5154C11DE6B4}" type="datetime1">
              <a:rPr lang="cs-CZ" smtClean="0"/>
              <a:pPr/>
              <a:t>12.1.2010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CED1E-4411-4ADD-9382-3E8AF566AC4D}" type="datetime1">
              <a:rPr lang="cs-CZ" smtClean="0"/>
              <a:pPr/>
              <a:t>12.1.2010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E27-3606-4925-A660-F75846120AC2}" type="datetime1">
              <a:rPr lang="cs-CZ" smtClean="0"/>
              <a:pPr/>
              <a:t>12.1.2010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897EA-0B70-4695-89BF-3A6F97388A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4. 	Přesnost měření a vytyčování vodorovných a zenitových úhlů II</a:t>
            </a:r>
          </a:p>
          <a:p>
            <a:pPr marL="457200" indent="-457200"/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marL="457200" indent="-457200">
              <a:tabLst>
                <a:tab pos="450850" algn="l"/>
              </a:tabLst>
            </a:pPr>
            <a:r>
              <a:rPr lang="cs-CZ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Měření a vytyčování svislic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endParaRPr lang="cs-CZ" sz="2000" b="1" dirty="0" smtClean="0"/>
          </a:p>
          <a:p>
            <a:r>
              <a:rPr lang="cs-CZ" sz="2000" b="1" dirty="0" smtClean="0"/>
              <a:t>Volba postupu vytyčování:</a:t>
            </a:r>
          </a:p>
          <a:p>
            <a:r>
              <a:rPr lang="cs-CZ" sz="2000" dirty="0" smtClean="0"/>
              <a:t>- Prostor v okolí stavby, možný odstup, terénní poměry a požadovaná přesnost (obvykle závisí na typu konstrukce).</a:t>
            </a:r>
          </a:p>
          <a:p>
            <a:endParaRPr lang="cs-CZ" sz="2000" dirty="0" smtClean="0"/>
          </a:p>
          <a:p>
            <a:r>
              <a:rPr lang="cs-CZ" sz="2000" b="1" dirty="0" smtClean="0"/>
              <a:t>Postup vytyčování</a:t>
            </a:r>
          </a:p>
          <a:p>
            <a:r>
              <a:rPr lang="cs-CZ" sz="2000" dirty="0" smtClean="0"/>
              <a:t>- Do dalších podlaží se obvykle přenáší bod (body) ze základů nebo z nejnižších podlaží. Postup se liší podle stavby, u komínů či stožárů se obvykle vytyčuje pouze jeden bod (obvykle střed), u ostatních typů staveb obvykle 4 a více.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Metody</a:t>
            </a:r>
          </a:p>
          <a:p>
            <a:pPr>
              <a:tabLst>
                <a:tab pos="177800" algn="l"/>
              </a:tabLst>
            </a:pPr>
            <a:r>
              <a:rPr lang="cs-CZ" sz="2000" dirty="0" smtClean="0"/>
              <a:t>- 	Olovnicí.</a:t>
            </a:r>
          </a:p>
          <a:p>
            <a:pPr>
              <a:tabLst>
                <a:tab pos="177800" algn="l"/>
              </a:tabLst>
            </a:pPr>
            <a:r>
              <a:rPr lang="cs-CZ" sz="2000" dirty="0" smtClean="0"/>
              <a:t>- 	Promítání teodolitem.</a:t>
            </a:r>
          </a:p>
          <a:p>
            <a:pPr>
              <a:tabLst>
                <a:tab pos="177800" algn="l"/>
              </a:tabLst>
            </a:pPr>
            <a:r>
              <a:rPr lang="cs-CZ" sz="2000" dirty="0" smtClean="0"/>
              <a:t>-	Optickým </a:t>
            </a:r>
            <a:r>
              <a:rPr lang="cs-CZ" sz="2000" dirty="0" err="1" smtClean="0"/>
              <a:t>provažovačem</a:t>
            </a:r>
            <a:r>
              <a:rPr lang="cs-CZ" sz="20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_4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1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Měření a vytyčování svislic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Olovnice</a:t>
            </a:r>
          </a:p>
          <a:p>
            <a:pPr marL="179388" lvl="0" indent="-179388"/>
            <a:endParaRPr lang="cs-CZ" sz="1400" b="1" dirty="0" smtClean="0">
              <a:latin typeface="+mj-lt"/>
            </a:endParaRPr>
          </a:p>
          <a:p>
            <a:pPr lvl="0"/>
            <a:r>
              <a:rPr lang="cs-CZ" sz="2000" dirty="0" smtClean="0">
                <a:latin typeface="+mj-lt"/>
              </a:rPr>
              <a:t>Požívá se hlavně tam, kde nepůsobí proudění vzduchu (budovy, podzemní prostory). S rostoucí výškou je nutné zvyšovat zátěž. Tlumení kyvů se provádí ponořením olovnice do kapaliny (voda, olej). Hmotnost olovnice bývá 10 kg a více (prakticky v předmětu „Geodézie v podzemních prostorách“).</a:t>
            </a:r>
          </a:p>
          <a:p>
            <a:pPr lvl="0"/>
            <a:endParaRPr lang="cs-CZ" sz="2000" dirty="0" smtClean="0">
              <a:latin typeface="+mj-lt"/>
            </a:endParaRPr>
          </a:p>
          <a:p>
            <a:pPr lvl="0"/>
            <a:r>
              <a:rPr lang="cs-CZ" sz="2000" dirty="0" smtClean="0">
                <a:latin typeface="+mj-lt"/>
              </a:rPr>
              <a:t>Pro geodetická měření se používá obdobné technologie – nahoře i dole stabilizované dráty - spíše tam, kde stavba vyžaduje častou kontrolu. Dráty lze po ustálení olovnice i dole stabilizovat (napnuté), což umožní např. jednoduchou kontrolu při stavbě výtahové šachty apod.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_4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2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Měření a vytyčování svislic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Promítání teodolitem</a:t>
            </a:r>
          </a:p>
          <a:p>
            <a:pPr lvl="0"/>
            <a:endParaRPr lang="cs-CZ" sz="1400" dirty="0" smtClean="0">
              <a:latin typeface="+mj-lt"/>
            </a:endParaRPr>
          </a:p>
          <a:p>
            <a:pPr lvl="0"/>
            <a:r>
              <a:rPr lang="cs-CZ" sz="2000" dirty="0" smtClean="0">
                <a:latin typeface="+mj-lt"/>
              </a:rPr>
              <a:t>Vytyčují se dvě svislé roviny, jejichž průsečnice tvoří svislici.</a:t>
            </a:r>
          </a:p>
          <a:p>
            <a:pPr lvl="0"/>
            <a:r>
              <a:rPr lang="cs-CZ" sz="2000" dirty="0" smtClean="0">
                <a:latin typeface="+mj-lt"/>
              </a:rPr>
              <a:t>Kolem objektu musí být dostatek prostoru, doporučený odstup je 1,5 </a:t>
            </a:r>
            <a:r>
              <a:rPr lang="cs-CZ" sz="2000" dirty="0" err="1" smtClean="0">
                <a:latin typeface="+mj-lt"/>
              </a:rPr>
              <a:t>max</a:t>
            </a:r>
            <a:r>
              <a:rPr lang="cs-CZ" sz="2000" dirty="0" smtClean="0">
                <a:latin typeface="+mj-lt"/>
              </a:rPr>
              <a:t> h (zenitový úhle nejméně 50 gon).</a:t>
            </a:r>
          </a:p>
          <a:p>
            <a:pPr lvl="0"/>
            <a:r>
              <a:rPr lang="cs-CZ" sz="2000" dirty="0" smtClean="0">
                <a:latin typeface="+mj-lt"/>
              </a:rPr>
              <a:t>Je výhodné použít několik stanovišť (v průběhu stavby nemusí být zachována viditelnost) a též zajišťovacích bodů.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_4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3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143248"/>
            <a:ext cx="3503614" cy="354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6386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Měření a vytyčování svislic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Promítání teodolitem</a:t>
            </a:r>
          </a:p>
          <a:p>
            <a:pPr lvl="0"/>
            <a:endParaRPr lang="cs-CZ" sz="1400" dirty="0" smtClean="0">
              <a:latin typeface="+mj-lt"/>
            </a:endParaRPr>
          </a:p>
          <a:p>
            <a:r>
              <a:rPr lang="cs-CZ" sz="2000" dirty="0" smtClean="0">
                <a:latin typeface="+mj-lt"/>
              </a:rPr>
              <a:t>Směrodatná odchylka vytyčení svislice (směru), bez orientačního bodu:</a:t>
            </a:r>
            <a:endParaRPr lang="cs-CZ" sz="2000" dirty="0" smtClean="0"/>
          </a:p>
          <a:p>
            <a:pPr lvl="0"/>
            <a:r>
              <a:rPr lang="cs-CZ" sz="2000" dirty="0" smtClean="0">
                <a:latin typeface="+mj-lt"/>
              </a:rPr>
              <a:t> </a:t>
            </a:r>
          </a:p>
          <a:p>
            <a:pPr lvl="0"/>
            <a:endParaRPr lang="cs-CZ" sz="2000" dirty="0" smtClean="0">
              <a:latin typeface="+mj-lt"/>
            </a:endParaRPr>
          </a:p>
          <a:p>
            <a:pPr lvl="0"/>
            <a:endParaRPr lang="cs-CZ" sz="2000" dirty="0" smtClean="0">
              <a:latin typeface="+mj-lt"/>
            </a:endParaRPr>
          </a:p>
          <a:p>
            <a:pPr lvl="0"/>
            <a:r>
              <a:rPr lang="cs-CZ" sz="2000" dirty="0" err="1" smtClean="0">
                <a:latin typeface="Symbol" pitchFamily="18" charset="2"/>
              </a:rPr>
              <a:t>s</a:t>
            </a:r>
            <a:r>
              <a:rPr lang="cs-CZ" sz="2000" baseline="-25000" dirty="0" err="1" smtClean="0">
                <a:latin typeface="+mj-lt"/>
              </a:rPr>
              <a:t>v</a:t>
            </a:r>
            <a:r>
              <a:rPr lang="cs-CZ" sz="2000" dirty="0" smtClean="0">
                <a:latin typeface="+mj-lt"/>
              </a:rPr>
              <a:t> … vybočení svislice (v příčném směru) vlivem nesprávné </a:t>
            </a:r>
            <a:r>
              <a:rPr lang="cs-CZ" sz="2000" dirty="0" err="1" smtClean="0">
                <a:latin typeface="+mj-lt"/>
              </a:rPr>
              <a:t>horizontace</a:t>
            </a:r>
            <a:endParaRPr lang="cs-CZ" sz="2000" dirty="0" smtClean="0">
              <a:latin typeface="+mj-lt"/>
            </a:endParaRPr>
          </a:p>
          <a:p>
            <a:pPr lvl="0"/>
            <a:r>
              <a:rPr lang="cs-CZ" sz="2000" dirty="0" err="1" smtClean="0">
                <a:latin typeface="Symbol" pitchFamily="18" charset="2"/>
              </a:rPr>
              <a:t>s</a:t>
            </a:r>
            <a:r>
              <a:rPr lang="cs-CZ" sz="2000" baseline="-25000" dirty="0" err="1" smtClean="0">
                <a:latin typeface="+mj-lt"/>
              </a:rPr>
              <a:t>z</a:t>
            </a:r>
            <a:r>
              <a:rPr lang="cs-CZ" sz="2000" dirty="0" smtClean="0">
                <a:latin typeface="+mj-lt"/>
              </a:rPr>
              <a:t> … vliv cílení</a:t>
            </a:r>
          </a:p>
          <a:p>
            <a:pPr lvl="0"/>
            <a:r>
              <a:rPr lang="cs-CZ" sz="2000" dirty="0" err="1" smtClean="0">
                <a:latin typeface="Symbol" pitchFamily="18" charset="2"/>
              </a:rPr>
              <a:t>s</a:t>
            </a:r>
            <a:r>
              <a:rPr lang="cs-CZ" sz="2000" baseline="-25000" dirty="0" err="1" smtClean="0">
                <a:latin typeface="+mj-lt"/>
              </a:rPr>
              <a:t>r</a:t>
            </a:r>
            <a:r>
              <a:rPr lang="cs-CZ" sz="2000" dirty="0" smtClean="0">
                <a:latin typeface="+mj-lt"/>
              </a:rPr>
              <a:t> … vliv realizace vytyčeného bodu</a:t>
            </a:r>
          </a:p>
          <a:p>
            <a:pPr lvl="0"/>
            <a:endParaRPr lang="cs-CZ" sz="2000" dirty="0" smtClean="0">
              <a:latin typeface="+mj-lt"/>
            </a:endParaRPr>
          </a:p>
          <a:p>
            <a:endParaRPr lang="cs-CZ" sz="2000" dirty="0" smtClean="0"/>
          </a:p>
          <a:p>
            <a:pPr lvl="0"/>
            <a:r>
              <a:rPr lang="cs-CZ" sz="1100" dirty="0" smtClean="0">
                <a:latin typeface="+mj-lt"/>
              </a:rPr>
              <a:t>(x skriptum)</a:t>
            </a:r>
          </a:p>
          <a:p>
            <a:pPr lvl="0"/>
            <a:endParaRPr lang="cs-CZ" sz="2000" dirty="0" smtClean="0">
              <a:latin typeface="+mj-lt"/>
            </a:endParaRPr>
          </a:p>
          <a:p>
            <a:pPr lvl="0"/>
            <a:endParaRPr lang="cs-CZ" sz="1100" dirty="0" smtClean="0">
              <a:latin typeface="+mj-lt"/>
            </a:endParaRPr>
          </a:p>
          <a:p>
            <a:pPr lvl="0"/>
            <a:r>
              <a:rPr lang="cs-CZ" sz="2000" dirty="0" smtClean="0">
                <a:latin typeface="+mj-lt"/>
              </a:rPr>
              <a:t>h … relativní výška v m</a:t>
            </a:r>
          </a:p>
          <a:p>
            <a:pPr lvl="0"/>
            <a:r>
              <a:rPr lang="cs-CZ" sz="2000" dirty="0" err="1" smtClean="0">
                <a:latin typeface="Symbol" pitchFamily="18" charset="2"/>
              </a:rPr>
              <a:t>s</a:t>
            </a:r>
            <a:r>
              <a:rPr lang="cs-CZ" sz="2000" baseline="-25000" dirty="0" err="1" smtClean="0"/>
              <a:t>u</a:t>
            </a:r>
            <a:r>
              <a:rPr lang="cs-CZ" sz="2000" dirty="0" smtClean="0"/>
              <a:t> … směrodatná odchylka </a:t>
            </a:r>
            <a:r>
              <a:rPr lang="cs-CZ" sz="2000" dirty="0" err="1" smtClean="0"/>
              <a:t>horizontace</a:t>
            </a:r>
            <a:r>
              <a:rPr lang="cs-CZ" sz="2000" dirty="0" smtClean="0"/>
              <a:t> přístroje (v příčném směru) v dílcích stupnice</a:t>
            </a:r>
          </a:p>
          <a:p>
            <a:pPr lvl="0"/>
            <a:r>
              <a:rPr lang="cs-CZ" sz="2000" dirty="0" smtClean="0">
                <a:latin typeface="+mj-lt"/>
              </a:rPr>
              <a:t>f … citlivost libely</a:t>
            </a:r>
          </a:p>
          <a:p>
            <a:pPr lvl="0"/>
            <a:endParaRPr lang="cs-CZ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_4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4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928802"/>
            <a:ext cx="2514600" cy="523875"/>
          </a:xfrm>
          <a:prstGeom prst="rect">
            <a:avLst/>
          </a:prstGeom>
          <a:noFill/>
        </p:spPr>
      </p:pic>
      <p:pic>
        <p:nvPicPr>
          <p:cNvPr id="3078" name="Picture 6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3929066"/>
            <a:ext cx="2057400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50112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Měření a vytyčování svislic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lvl="0"/>
            <a:endParaRPr lang="cs-CZ" sz="2000" dirty="0" smtClean="0"/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Promítání teodolitem</a:t>
            </a:r>
          </a:p>
          <a:p>
            <a:pPr lvl="0"/>
            <a:endParaRPr lang="cs-CZ" sz="1400" dirty="0" smtClean="0">
              <a:latin typeface="+mj-lt"/>
            </a:endParaRPr>
          </a:p>
          <a:p>
            <a:r>
              <a:rPr lang="cs-CZ" sz="2000" dirty="0" smtClean="0">
                <a:latin typeface="+mj-lt"/>
              </a:rPr>
              <a:t>Směrodatná odchylka vytyčení svislice (směru), </a:t>
            </a:r>
            <a:r>
              <a:rPr lang="cs-CZ" sz="2000" dirty="0" smtClean="0">
                <a:latin typeface="+mj-lt"/>
              </a:rPr>
              <a:t>s orientačním bodem:</a:t>
            </a:r>
            <a:endParaRPr lang="cs-CZ" sz="2000" dirty="0" smtClean="0"/>
          </a:p>
          <a:p>
            <a:pPr lvl="0"/>
            <a:r>
              <a:rPr lang="cs-CZ" sz="2000" dirty="0" smtClean="0">
                <a:latin typeface="+mj-lt"/>
              </a:rPr>
              <a:t> </a:t>
            </a:r>
          </a:p>
          <a:p>
            <a:pPr lvl="0"/>
            <a:endParaRPr lang="cs-CZ" sz="2000" dirty="0" smtClean="0">
              <a:latin typeface="+mj-lt"/>
            </a:endParaRPr>
          </a:p>
          <a:p>
            <a:pPr lvl="0"/>
            <a:endParaRPr lang="cs-CZ" sz="2000" dirty="0" smtClean="0">
              <a:latin typeface="+mj-lt"/>
            </a:endParaRPr>
          </a:p>
          <a:p>
            <a:pPr lvl="0"/>
            <a:endParaRPr lang="cs-CZ" sz="2000" dirty="0" smtClean="0">
              <a:latin typeface="+mj-lt"/>
            </a:endParaRPr>
          </a:p>
          <a:p>
            <a:pPr lvl="0"/>
            <a:r>
              <a:rPr lang="cs-CZ" sz="2000" dirty="0" err="1" smtClean="0">
                <a:latin typeface="Symbol" pitchFamily="18" charset="2"/>
              </a:rPr>
              <a:t>s</a:t>
            </a:r>
            <a:r>
              <a:rPr lang="cs-CZ" sz="2000" baseline="-25000" dirty="0" err="1" smtClean="0">
                <a:latin typeface="+mj-lt"/>
              </a:rPr>
              <a:t>v</a:t>
            </a:r>
            <a:r>
              <a:rPr lang="cs-CZ" sz="2000" dirty="0" smtClean="0">
                <a:latin typeface="+mj-lt"/>
              </a:rPr>
              <a:t> … vybočení svislice (v příčném směru) vlivem nesprávné </a:t>
            </a:r>
            <a:r>
              <a:rPr lang="cs-CZ" sz="2000" dirty="0" err="1" smtClean="0">
                <a:latin typeface="+mj-lt"/>
              </a:rPr>
              <a:t>horizontace</a:t>
            </a:r>
            <a:endParaRPr lang="cs-CZ" sz="2000" dirty="0" smtClean="0">
              <a:latin typeface="+mj-lt"/>
            </a:endParaRPr>
          </a:p>
          <a:p>
            <a:pPr lvl="0"/>
            <a:r>
              <a:rPr lang="cs-CZ" sz="2000" dirty="0" err="1" smtClean="0">
                <a:latin typeface="Symbol" pitchFamily="18" charset="2"/>
              </a:rPr>
              <a:t>s</a:t>
            </a:r>
            <a:r>
              <a:rPr lang="cs-CZ" sz="2000" baseline="-25000" dirty="0" err="1" smtClean="0">
                <a:latin typeface="+mj-lt"/>
              </a:rPr>
              <a:t>r</a:t>
            </a:r>
            <a:r>
              <a:rPr lang="cs-CZ" sz="2000" dirty="0" smtClean="0">
                <a:latin typeface="+mj-lt"/>
              </a:rPr>
              <a:t> </a:t>
            </a:r>
            <a:r>
              <a:rPr lang="cs-CZ" sz="2000" dirty="0" smtClean="0">
                <a:latin typeface="+mj-lt"/>
              </a:rPr>
              <a:t>… vliv realizace vytyčeného bodu</a:t>
            </a:r>
          </a:p>
          <a:p>
            <a:pPr lvl="0"/>
            <a:r>
              <a:rPr lang="cs-CZ" sz="2000" dirty="0" smtClean="0">
                <a:latin typeface="Symbol" pitchFamily="18" charset="2"/>
              </a:rPr>
              <a:t>s</a:t>
            </a:r>
            <a:r>
              <a:rPr lang="cs-CZ" sz="2000" baseline="-25000" dirty="0" smtClean="0"/>
              <a:t>e</a:t>
            </a:r>
            <a:r>
              <a:rPr lang="cs-CZ" sz="2000" dirty="0" smtClean="0"/>
              <a:t> … vliv směrodatné odchylky v dostředění</a:t>
            </a:r>
          </a:p>
          <a:p>
            <a:pPr lvl="0"/>
            <a:r>
              <a:rPr lang="cs-CZ" sz="2000" dirty="0" err="1" smtClean="0">
                <a:latin typeface="Symbol" pitchFamily="18" charset="2"/>
              </a:rPr>
              <a:t>s</a:t>
            </a:r>
            <a:r>
              <a:rPr lang="cs-CZ" sz="2000" baseline="-25000" dirty="0" err="1" smtClean="0">
                <a:latin typeface="Symbol" pitchFamily="18" charset="2"/>
              </a:rPr>
              <a:t>a</a:t>
            </a:r>
            <a:r>
              <a:rPr lang="cs-CZ" sz="2000" dirty="0" smtClean="0"/>
              <a:t> … vliv směrodatné odchylky měření úhlu.</a:t>
            </a:r>
            <a:endParaRPr lang="cs-CZ" sz="2000" dirty="0" smtClean="0">
              <a:latin typeface="+mj-lt"/>
            </a:endParaRPr>
          </a:p>
          <a:p>
            <a:pPr lvl="0"/>
            <a:endParaRPr lang="cs-CZ" sz="2000" dirty="0" smtClean="0">
              <a:latin typeface="+mj-lt"/>
            </a:endParaRPr>
          </a:p>
          <a:p>
            <a:pPr lvl="0"/>
            <a:endParaRPr lang="cs-CZ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_4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5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29700" name="Picture 4" descr="C:\DOCUME~1\ACER\LOCALS~1\Temp\msohtmlclip1\01\clip_image0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143116"/>
            <a:ext cx="3962400" cy="64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56078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Měření a vytyčování svislic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marL="179388" lvl="0" indent="-179388"/>
            <a:endParaRPr lang="cs-CZ" sz="2000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Optický </a:t>
            </a:r>
            <a:r>
              <a:rPr lang="cs-CZ" sz="2000" b="1" dirty="0" err="1" smtClean="0">
                <a:latin typeface="+mj-lt"/>
              </a:rPr>
              <a:t>provažovač</a:t>
            </a:r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1400" dirty="0" smtClean="0">
              <a:latin typeface="+mj-lt"/>
            </a:endParaRPr>
          </a:p>
          <a:p>
            <a:pPr lvl="0"/>
            <a:r>
              <a:rPr lang="cs-CZ" sz="2000" dirty="0" smtClean="0">
                <a:latin typeface="+mj-lt"/>
              </a:rPr>
              <a:t>Přístroj se svislou záměrnou přímkou, který je vybaven citlivými libelami nebo kompenzátorem. </a:t>
            </a:r>
          </a:p>
          <a:p>
            <a:pPr lvl="0"/>
            <a:endParaRPr lang="cs-CZ" sz="2000" dirty="0" smtClean="0">
              <a:latin typeface="+mj-lt"/>
            </a:endParaRPr>
          </a:p>
          <a:p>
            <a:pPr lvl="0"/>
            <a:r>
              <a:rPr lang="cs-CZ" sz="2000" b="1" dirty="0" smtClean="0">
                <a:latin typeface="+mj-lt"/>
              </a:rPr>
              <a:t>Příklad:	</a:t>
            </a:r>
            <a:r>
              <a:rPr lang="cs-CZ" sz="2000" b="1" dirty="0" err="1" smtClean="0">
                <a:latin typeface="+mj-lt"/>
              </a:rPr>
              <a:t>Zeiss</a:t>
            </a:r>
            <a:r>
              <a:rPr lang="cs-CZ" sz="2000" b="1" dirty="0" smtClean="0">
                <a:latin typeface="+mj-lt"/>
              </a:rPr>
              <a:t> PZL</a:t>
            </a:r>
          </a:p>
          <a:p>
            <a:pPr lvl="0"/>
            <a:r>
              <a:rPr lang="cs-CZ" sz="2000" dirty="0" smtClean="0">
                <a:latin typeface="+mj-lt"/>
              </a:rPr>
              <a:t>- Má kompenzovánu pouze jednu rysku (druhá se dorovnává méně přesnou </a:t>
            </a:r>
            <a:r>
              <a:rPr lang="cs-CZ" sz="2000" dirty="0" err="1" smtClean="0">
                <a:latin typeface="+mj-lt"/>
              </a:rPr>
              <a:t>alhidádovou</a:t>
            </a:r>
            <a:r>
              <a:rPr lang="cs-CZ" sz="2000" dirty="0" smtClean="0">
                <a:latin typeface="+mj-lt"/>
              </a:rPr>
              <a:t> libelou).</a:t>
            </a:r>
          </a:p>
          <a:p>
            <a:pPr lvl="0"/>
            <a:r>
              <a:rPr lang="cs-CZ" sz="2000" dirty="0" smtClean="0">
                <a:latin typeface="+mj-lt"/>
              </a:rPr>
              <a:t>- Přesnost 1mm / 100 m.</a:t>
            </a:r>
          </a:p>
          <a:p>
            <a:pPr lvl="0">
              <a:buFontTx/>
              <a:buChar char="-"/>
            </a:pPr>
            <a:r>
              <a:rPr lang="cs-CZ" sz="2000" dirty="0" smtClean="0">
                <a:latin typeface="+mj-lt"/>
              </a:rPr>
              <a:t>Svislice pouze vzhůru.</a:t>
            </a:r>
          </a:p>
          <a:p>
            <a:pPr marL="179388" lvl="0" indent="-179388">
              <a:buFontTx/>
              <a:buChar char="-"/>
            </a:pPr>
            <a:endParaRPr lang="cs-CZ" sz="1400" dirty="0" smtClean="0">
              <a:latin typeface="+mj-lt"/>
            </a:endParaRPr>
          </a:p>
          <a:p>
            <a:pPr lvl="0"/>
            <a:r>
              <a:rPr lang="cs-CZ" sz="2000" b="1" dirty="0" smtClean="0">
                <a:latin typeface="+mj-lt"/>
              </a:rPr>
              <a:t>Další přístroje:</a:t>
            </a:r>
          </a:p>
          <a:p>
            <a:pPr lvl="0"/>
            <a:r>
              <a:rPr lang="cs-CZ" sz="2000" dirty="0" smtClean="0">
                <a:latin typeface="+mj-lt"/>
              </a:rPr>
              <a:t>Teodolit (totální stanice) s „lomeným okulárem“ pro měření strmých záměr.</a:t>
            </a:r>
          </a:p>
          <a:p>
            <a:pPr lvl="0"/>
            <a:endParaRPr lang="cs-CZ" sz="2000" dirty="0" smtClean="0">
              <a:latin typeface="+mj-lt"/>
            </a:endParaRPr>
          </a:p>
          <a:p>
            <a:pPr lvl="0"/>
            <a:r>
              <a:rPr lang="cs-CZ" sz="2000" dirty="0" smtClean="0">
                <a:latin typeface="+mj-lt"/>
              </a:rPr>
              <a:t>Laserové </a:t>
            </a:r>
            <a:r>
              <a:rPr lang="cs-CZ" sz="2000" dirty="0" err="1" smtClean="0">
                <a:latin typeface="+mj-lt"/>
              </a:rPr>
              <a:t>provažovače</a:t>
            </a:r>
            <a:r>
              <a:rPr lang="cs-CZ" sz="2000" dirty="0" smtClean="0">
                <a:latin typeface="+mj-lt"/>
              </a:rPr>
              <a:t>.</a:t>
            </a:r>
            <a:endParaRPr lang="cs-CZ" sz="14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_4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6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81" y="857232"/>
            <a:ext cx="2952732" cy="521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1439" y="274290"/>
            <a:ext cx="86431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Měření a vytyčování svislic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  <a:p>
            <a:pPr marL="179388" lvl="0" indent="-179388"/>
            <a:endParaRPr lang="cs-CZ" sz="2000" dirty="0" smtClean="0">
              <a:latin typeface="+mj-lt"/>
            </a:endParaRPr>
          </a:p>
          <a:p>
            <a:pPr marL="179388" lvl="0" indent="-179388">
              <a:buFontTx/>
              <a:buChar char="-"/>
            </a:pPr>
            <a:r>
              <a:rPr lang="cs-CZ" sz="2000" b="1" dirty="0" smtClean="0">
                <a:latin typeface="+mj-lt"/>
              </a:rPr>
              <a:t>Optický </a:t>
            </a:r>
            <a:r>
              <a:rPr lang="cs-CZ" sz="2000" b="1" dirty="0" err="1" smtClean="0">
                <a:latin typeface="+mj-lt"/>
              </a:rPr>
              <a:t>provažovač</a:t>
            </a:r>
            <a:endParaRPr lang="cs-CZ" sz="2000" b="1" dirty="0" smtClean="0">
              <a:latin typeface="+mj-lt"/>
            </a:endParaRPr>
          </a:p>
          <a:p>
            <a:pPr marL="179388" lvl="0" indent="-179388"/>
            <a:endParaRPr lang="cs-CZ" sz="1400" dirty="0" smtClean="0">
              <a:latin typeface="+mj-lt"/>
            </a:endParaRPr>
          </a:p>
          <a:p>
            <a:pPr lvl="0"/>
            <a:r>
              <a:rPr lang="cs-CZ" sz="2000" dirty="0" smtClean="0">
                <a:latin typeface="+mj-lt"/>
              </a:rPr>
              <a:t>Měří se obvykle ve dvou polohách otočených o 200 gon, přesná měření ve čtyřech polohách otočených o 100 gon.</a:t>
            </a:r>
          </a:p>
          <a:p>
            <a:pPr marL="179388" lvl="0" indent="-179388"/>
            <a:endParaRPr lang="cs-CZ" sz="2000" dirty="0" smtClean="0">
              <a:latin typeface="+mj-lt"/>
            </a:endParaRPr>
          </a:p>
          <a:p>
            <a:pPr lvl="0"/>
            <a:r>
              <a:rPr lang="cs-CZ" sz="2000" dirty="0" smtClean="0">
                <a:latin typeface="+mj-lt"/>
              </a:rPr>
              <a:t>Vliv refrakce v blízkosti objektu – nemělo by se </a:t>
            </a:r>
            <a:r>
              <a:rPr lang="cs-CZ" sz="2000" dirty="0" err="1" smtClean="0">
                <a:latin typeface="+mj-lt"/>
              </a:rPr>
              <a:t>měři</a:t>
            </a:r>
            <a:r>
              <a:rPr lang="cs-CZ" sz="2000" dirty="0" smtClean="0">
                <a:latin typeface="+mj-lt"/>
              </a:rPr>
              <a:t> blíže než 0,3 m od stěny, lépe umístit přístroj uvnitř stavby (x otvor po celou dobu stavby).</a:t>
            </a:r>
          </a:p>
          <a:p>
            <a:pPr lvl="0"/>
            <a:endParaRPr lang="cs-CZ" sz="2000" dirty="0" smtClean="0">
              <a:latin typeface="+mj-lt"/>
            </a:endParaRPr>
          </a:p>
          <a:p>
            <a:pPr lvl="0"/>
            <a:endParaRPr lang="cs-CZ" sz="2000" dirty="0" smtClean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_4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7</a:t>
            </a:fld>
            <a:endParaRPr lang="cs-CZ" sz="1600" b="1" dirty="0">
              <a:solidFill>
                <a:schemeClr val="tx1"/>
              </a:solidFill>
            </a:endParaRP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155781"/>
            <a:ext cx="3714776" cy="3551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4143380"/>
            <a:ext cx="3860806" cy="1559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143248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tabLst>
                <a:tab pos="450850" algn="l"/>
              </a:tabLst>
            </a:pP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Konec </a:t>
            </a:r>
            <a:r>
              <a:rPr lang="cs-CZ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</a:t>
            </a:r>
            <a:endParaRPr lang="cs-CZ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21539" y="-47427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dirty="0" smtClean="0"/>
              <a:t>Ing2_</a:t>
            </a:r>
            <a:r>
              <a:rPr lang="cs-CZ" sz="1400" dirty="0" err="1" smtClean="0"/>
              <a:t>pred</a:t>
            </a:r>
            <a:r>
              <a:rPr lang="cs-CZ" sz="1400" dirty="0" smtClean="0"/>
              <a:t>_4</a:t>
            </a:r>
            <a:endParaRPr lang="cs-CZ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13A897EA-0B70-4695-89BF-3A6F97388A1D}" type="slidenum">
              <a:rPr lang="cs-CZ" sz="1600" b="1" smtClean="0">
                <a:solidFill>
                  <a:schemeClr val="tx1"/>
                </a:solidFill>
              </a:rPr>
              <a:pPr/>
              <a:t>8</a:t>
            </a:fld>
            <a:endParaRPr lang="cs-CZ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1657</TotalTime>
  <Words>386</Words>
  <Application>Microsoft Office PowerPoint</Application>
  <PresentationFormat>Předvádění na obrazovce (4:3)</PresentationFormat>
  <Paragraphs>107</Paragraphs>
  <Slides>8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Your User Name</cp:lastModifiedBy>
  <cp:revision>226</cp:revision>
  <dcterms:created xsi:type="dcterms:W3CDTF">2008-10-02T11:42:11Z</dcterms:created>
  <dcterms:modified xsi:type="dcterms:W3CDTF">2010-01-12T08:22:58Z</dcterms:modified>
</cp:coreProperties>
</file>