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66" r:id="rId3"/>
    <p:sldId id="268" r:id="rId4"/>
    <p:sldId id="269" r:id="rId5"/>
    <p:sldId id="270" r:id="rId6"/>
    <p:sldId id="271" r:id="rId7"/>
    <p:sldId id="272" r:id="rId8"/>
    <p:sldId id="274" r:id="rId9"/>
    <p:sldId id="273" r:id="rId10"/>
    <p:sldId id="275" r:id="rId11"/>
    <p:sldId id="276" r:id="rId12"/>
    <p:sldId id="277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34" autoAdjust="0"/>
    <p:restoredTop sz="95356" autoAdjust="0"/>
  </p:normalViewPr>
  <p:slideViewPr>
    <p:cSldViewPr showGuides="1">
      <p:cViewPr varScale="1">
        <p:scale>
          <a:sx n="108" d="100"/>
          <a:sy n="108" d="100"/>
        </p:scale>
        <p:origin x="-900" y="-84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13.11.2008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5.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Polohové vytyčování</a:t>
            </a: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457200" indent="-457200"/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endParaRPr lang="cs-CZ" sz="2000" b="1" dirty="0" smtClean="0"/>
          </a:p>
          <a:p>
            <a:r>
              <a:rPr lang="cs-CZ" sz="2000" b="1" dirty="0" smtClean="0"/>
              <a:t>Přesnost vytyčení polohy bodu polární metodou</a:t>
            </a:r>
          </a:p>
          <a:p>
            <a:r>
              <a:rPr lang="cs-CZ" sz="2000" dirty="0" smtClean="0"/>
              <a:t>- Vliv měření, vliv podkladu.</a:t>
            </a:r>
          </a:p>
          <a:p>
            <a:pPr>
              <a:buFontTx/>
              <a:buChar char="-"/>
            </a:pPr>
            <a:endParaRPr lang="cs-CZ" sz="2000" b="1" dirty="0" smtClean="0"/>
          </a:p>
          <a:p>
            <a:r>
              <a:rPr lang="cs-CZ" sz="2000" b="1" dirty="0" smtClean="0"/>
              <a:t>Přesnost vytyčení polohy bodu ortogonální metodou</a:t>
            </a:r>
          </a:p>
          <a:p>
            <a:r>
              <a:rPr lang="cs-CZ" sz="2000" dirty="0" smtClean="0"/>
              <a:t>- Vliv </a:t>
            </a:r>
            <a:r>
              <a:rPr lang="cs-CZ" sz="2000" dirty="0" smtClean="0"/>
              <a:t>měření, vliv </a:t>
            </a:r>
            <a:r>
              <a:rPr lang="cs-CZ" sz="2000" dirty="0" smtClean="0"/>
              <a:t>podkladu.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Přesnost vytyčení úsečky z jednoho stanoviska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Přesnost vytyčení úsečky </a:t>
            </a:r>
            <a:r>
              <a:rPr lang="cs-CZ" sz="2000" b="1" dirty="0" smtClean="0"/>
              <a:t>ze dvou stanovisek</a:t>
            </a:r>
          </a:p>
          <a:p>
            <a:endParaRPr lang="cs-CZ" sz="2000" b="1" dirty="0" smtClean="0"/>
          </a:p>
          <a:p>
            <a:r>
              <a:rPr lang="cs-CZ" sz="2000" dirty="0" smtClean="0"/>
              <a:t>Přesnost vytyčení úhlu sevřeného dvěma úsečkami (polární metodou)</a:t>
            </a:r>
            <a:endParaRPr lang="cs-CZ" sz="2000" dirty="0" smtClean="0"/>
          </a:p>
          <a:p>
            <a:r>
              <a:rPr lang="cs-CZ" sz="2000" dirty="0" smtClean="0"/>
              <a:t>Přesnost </a:t>
            </a:r>
            <a:r>
              <a:rPr lang="cs-CZ" sz="2000" dirty="0" smtClean="0"/>
              <a:t>vytyčení protínáním vpřed</a:t>
            </a:r>
            <a:endParaRPr lang="cs-CZ" sz="2000" dirty="0" smtClean="0"/>
          </a:p>
          <a:p>
            <a:r>
              <a:rPr lang="cs-CZ" sz="2000" dirty="0" smtClean="0"/>
              <a:t>Přesnost </a:t>
            </a:r>
            <a:r>
              <a:rPr lang="cs-CZ" sz="2000" dirty="0" smtClean="0"/>
              <a:t>vytyčení protínáním z délek</a:t>
            </a:r>
            <a:endParaRPr lang="cs-CZ" sz="2000" dirty="0" smtClean="0"/>
          </a:p>
          <a:p>
            <a:r>
              <a:rPr lang="cs-CZ" sz="2000" dirty="0" smtClean="0"/>
              <a:t>Přesnost </a:t>
            </a:r>
            <a:r>
              <a:rPr lang="cs-CZ" sz="2000" dirty="0" smtClean="0"/>
              <a:t>vytyčení průsečíkovou metodou</a:t>
            </a:r>
          </a:p>
          <a:p>
            <a:endParaRPr lang="cs-CZ" sz="2000" dirty="0" smtClean="0"/>
          </a:p>
          <a:p>
            <a:r>
              <a:rPr lang="cs-CZ" sz="2000" dirty="0" smtClean="0"/>
              <a:t>Vytyčování jednoduchých geometrických prvků</a:t>
            </a:r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úhlu polárně z jednoho stanoviska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měření</a:t>
            </a: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podkladu</a:t>
            </a: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r>
              <a:rPr lang="cs-CZ" sz="2000" dirty="0" smtClean="0">
                <a:latin typeface="+mj-lt"/>
              </a:rPr>
              <a:t>Přesnost vytyčení úhlu je </a:t>
            </a:r>
          </a:p>
          <a:p>
            <a:pPr marL="179388" lvl="0" indent="-179388"/>
            <a:r>
              <a:rPr lang="cs-CZ" sz="2000" dirty="0" smtClean="0">
                <a:latin typeface="+mj-lt"/>
              </a:rPr>
              <a:t>závislá na jeho velikosti, pro</a:t>
            </a:r>
          </a:p>
          <a:p>
            <a:pPr marL="179388" lvl="0" indent="-179388"/>
            <a:r>
              <a:rPr lang="cs-CZ" sz="2000" dirty="0" smtClean="0">
                <a:latin typeface="+mj-lt"/>
              </a:rPr>
              <a:t>200 gon je situace nejhorší.</a:t>
            </a:r>
          </a:p>
          <a:p>
            <a:pPr marL="179388" lvl="0" indent="-179388"/>
            <a:r>
              <a:rPr lang="cs-CZ" sz="2000" dirty="0" smtClean="0">
                <a:latin typeface="+mj-lt"/>
              </a:rPr>
              <a:t>Pootočení obrazce má malý</a:t>
            </a:r>
          </a:p>
          <a:p>
            <a:pPr marL="179388" lvl="0" indent="-179388"/>
            <a:r>
              <a:rPr lang="cs-CZ" sz="2000" dirty="0" smtClean="0">
                <a:latin typeface="+mj-lt"/>
              </a:rPr>
              <a:t>vliv.</a:t>
            </a:r>
            <a:endParaRPr lang="cs-CZ" sz="2000" dirty="0" smtClean="0">
              <a:latin typeface="+mj-lt"/>
            </a:endParaRPr>
          </a:p>
          <a:p>
            <a:pPr marL="179388" lvl="0" indent="-179388"/>
            <a:endParaRPr lang="cs-CZ" sz="1400" b="1" dirty="0" smtClean="0">
              <a:latin typeface="+mj-lt"/>
            </a:endParaRPr>
          </a:p>
          <a:p>
            <a:pPr marL="179388" lvl="0" indent="-179388"/>
            <a:r>
              <a:rPr lang="cs-CZ" sz="2000" dirty="0" smtClean="0">
                <a:latin typeface="+mj-lt"/>
              </a:rPr>
              <a:t>Vliv podkladu se projeví </a:t>
            </a:r>
          </a:p>
          <a:p>
            <a:pPr marL="179388" lvl="0" indent="-179388"/>
            <a:r>
              <a:rPr lang="cs-CZ" sz="2000" dirty="0" smtClean="0">
                <a:latin typeface="+mj-lt"/>
              </a:rPr>
              <a:t>pouze v celkovém pootočení.</a:t>
            </a:r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10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928670"/>
            <a:ext cx="5120472" cy="484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bodu protínáním vpřed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Protínání z úhlů x protínání ze směrníků.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Málo používané, je nutné současně použít dva teodolity.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Lze dosáhnout velmi vysoké přesnosti pro krátké záměry.</a:t>
            </a:r>
            <a:endParaRPr lang="cs-CZ" sz="2000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Důležité: </a:t>
            </a:r>
          </a:p>
          <a:p>
            <a:pPr marL="636588" lvl="1" indent="-179388">
              <a:buFontTx/>
              <a:buChar char="-"/>
            </a:pPr>
            <a:r>
              <a:rPr lang="cs-CZ" sz="2000" dirty="0" smtClean="0">
                <a:latin typeface="+mj-lt"/>
              </a:rPr>
              <a:t>úhel protnutí, </a:t>
            </a:r>
          </a:p>
          <a:p>
            <a:pPr marL="636588" lvl="1" indent="-179388">
              <a:buFontTx/>
              <a:buChar char="-"/>
            </a:pPr>
            <a:r>
              <a:rPr lang="cs-CZ" sz="2000" dirty="0" smtClean="0">
                <a:latin typeface="+mj-lt"/>
              </a:rPr>
              <a:t>chyba v realizaci (přímá viditelnost).</a:t>
            </a:r>
            <a:endParaRPr lang="cs-CZ" sz="2000" dirty="0" smtClean="0">
              <a:latin typeface="+mj-lt"/>
            </a:endParaRPr>
          </a:p>
          <a:p>
            <a:pPr marL="0" lvl="1">
              <a:buFontTx/>
              <a:buChar char="-"/>
            </a:pPr>
            <a:endParaRPr lang="cs-CZ" sz="2000" dirty="0" smtClean="0">
              <a:latin typeface="+mj-lt"/>
            </a:endParaRPr>
          </a:p>
          <a:p>
            <a:pPr marL="0" lvl="1"/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bodu protínáním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z délek</a:t>
            </a:r>
            <a:endParaRPr lang="cs-CZ" sz="2400" dirty="0" smtClean="0">
              <a:latin typeface="Tahoma" pitchFamily="34" charset="0"/>
              <a:cs typeface="Tahoma" pitchFamily="34" charset="0"/>
            </a:endParaRPr>
          </a:p>
          <a:p>
            <a:pPr marL="0" lvl="1"/>
            <a:endParaRPr lang="cs-CZ" sz="2000" dirty="0" smtClean="0">
              <a:latin typeface="+mj-lt"/>
            </a:endParaRPr>
          </a:p>
          <a:p>
            <a:pPr marL="0" lvl="1">
              <a:buFontTx/>
              <a:buChar char="-"/>
            </a:pPr>
            <a:r>
              <a:rPr lang="cs-CZ" sz="2000" dirty="0" smtClean="0">
                <a:latin typeface="+mj-lt"/>
              </a:rPr>
              <a:t> Nevyužívá se pro běžné přesné vytyčování.</a:t>
            </a:r>
          </a:p>
          <a:p>
            <a:pPr marL="0" lvl="1">
              <a:buFontTx/>
              <a:buChar char="-"/>
            </a:pPr>
            <a:r>
              <a:rPr lang="cs-CZ" sz="2000" dirty="0" smtClean="0">
                <a:latin typeface="+mj-lt"/>
              </a:rPr>
              <a:t> Možno na krátké vzdálenosti (spíš vyhledávání již vytyčených bodů).</a:t>
            </a:r>
          </a:p>
          <a:p>
            <a:pPr marL="0" lvl="1"/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11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bodu průsečíkovým způsobem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12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0272" y="1071546"/>
            <a:ext cx="505509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286388"/>
            <a:ext cx="74961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5"/>
          <a:srcRect r="2725"/>
          <a:stretch>
            <a:fillRect/>
          </a:stretch>
        </p:blipFill>
        <p:spPr bwMode="auto">
          <a:xfrm>
            <a:off x="571472" y="5929330"/>
            <a:ext cx="6429420" cy="51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14324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Konec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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13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polohy bodu polární metodou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měření</a:t>
            </a: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podkladu</a:t>
            </a: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r>
              <a:rPr lang="cs-CZ" sz="2000" b="1" dirty="0" smtClean="0">
                <a:latin typeface="+mj-lt"/>
              </a:rPr>
              <a:t>- Vliv realizace</a:t>
            </a: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14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142984"/>
            <a:ext cx="6019818" cy="480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785926"/>
            <a:ext cx="3762375" cy="90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polohy bodu polární metodou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měření</a:t>
            </a:r>
          </a:p>
          <a:p>
            <a:pPr marL="179388" lvl="0" indent="-179388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Symbol" pitchFamily="18" charset="2"/>
              </a:rPr>
              <a:t>a</a:t>
            </a:r>
            <a:r>
              <a:rPr lang="cs-CZ" sz="2000" dirty="0" smtClean="0">
                <a:latin typeface="+mj-lt"/>
              </a:rPr>
              <a:t> = 1,0 mgon, </a:t>
            </a:r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+mj-lt"/>
              </a:rPr>
              <a:t>d</a:t>
            </a:r>
            <a:r>
              <a:rPr lang="cs-CZ" sz="2000" dirty="0" smtClean="0">
                <a:latin typeface="+mj-lt"/>
              </a:rPr>
              <a:t> = 10 mm</a:t>
            </a: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marL="179388" lvl="0" indent="-179388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+mj-lt"/>
              </a:rPr>
              <a:t>xy</a:t>
            </a:r>
            <a:r>
              <a:rPr lang="cs-CZ" sz="2000" dirty="0" smtClean="0">
                <a:latin typeface="+mj-lt"/>
              </a:rPr>
              <a:t> 					elipsy chyb</a:t>
            </a:r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2500306"/>
            <a:ext cx="4025089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500306"/>
            <a:ext cx="409694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polohy bodu polární metodou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podkladu</a:t>
            </a:r>
          </a:p>
          <a:p>
            <a:pPr marL="179388" lvl="0" indent="-179388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+mj-lt"/>
              </a:rPr>
              <a:t>xy</a:t>
            </a:r>
            <a:r>
              <a:rPr lang="cs-CZ" sz="2000" dirty="0" smtClean="0">
                <a:latin typeface="+mj-lt"/>
              </a:rPr>
              <a:t> = 20 mm</a:t>
            </a: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marL="179388" lvl="0" indent="-179388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+mj-lt"/>
              </a:rPr>
              <a:t>xy</a:t>
            </a:r>
            <a:r>
              <a:rPr lang="cs-CZ" sz="2000" dirty="0" smtClean="0">
                <a:latin typeface="+mj-lt"/>
              </a:rPr>
              <a:t> 					elipsy chyb</a:t>
            </a:r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643182"/>
            <a:ext cx="4126040" cy="386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643182"/>
            <a:ext cx="3500462" cy="382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polohy bodu ortogonální metodou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měření</a:t>
            </a: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podkladu</a:t>
            </a: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14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857232"/>
            <a:ext cx="5143536" cy="50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857760"/>
            <a:ext cx="6072198" cy="147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polohy bodu ortogonální metodou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měření</a:t>
            </a: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podkladu</a:t>
            </a: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14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00240"/>
            <a:ext cx="80581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úsečky polárně z jednoho stanoviska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měření</a:t>
            </a: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podkladu</a:t>
            </a: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14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7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643050"/>
            <a:ext cx="6286544" cy="5003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úsečky polárně z jednoho stanoviska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8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14422"/>
            <a:ext cx="8191462" cy="3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Přesnost vytyčení úsečky polárně ze dvou stanovisek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měření</a:t>
            </a: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podkladu</a:t>
            </a: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14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_5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9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785794"/>
            <a:ext cx="5143536" cy="47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5715016"/>
            <a:ext cx="86106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253</Words>
  <Application>Microsoft Office PowerPoint</Application>
  <PresentationFormat>On-screen Show (4:3)</PresentationFormat>
  <Paragraphs>126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stroner</cp:lastModifiedBy>
  <cp:revision>263</cp:revision>
  <dcterms:created xsi:type="dcterms:W3CDTF">2008-10-02T11:42:11Z</dcterms:created>
  <dcterms:modified xsi:type="dcterms:W3CDTF">2008-11-13T19:17:06Z</dcterms:modified>
</cp:coreProperties>
</file>