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8" r:id="rId2"/>
    <p:sldId id="268" r:id="rId3"/>
    <p:sldId id="269" r:id="rId4"/>
    <p:sldId id="270" r:id="rId5"/>
    <p:sldId id="271" r:id="rId6"/>
    <p:sldId id="267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834" autoAdjust="0"/>
    <p:restoredTop sz="95356" autoAdjust="0"/>
  </p:normalViewPr>
  <p:slideViewPr>
    <p:cSldViewPr showGuides="1">
      <p:cViewPr>
        <p:scale>
          <a:sx n="75" d="100"/>
          <a:sy n="75" d="100"/>
        </p:scale>
        <p:origin x="-696" y="-6"/>
      </p:cViewPr>
      <p:guideLst>
        <p:guide orient="horz" pos="164"/>
        <p:guide pos="56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246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19E36-5985-435A-8046-280E7C5E3AA8}" type="datetimeFigureOut">
              <a:rPr lang="cs-CZ" smtClean="0"/>
              <a:pPr/>
              <a:t>12.12.2008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85A45-E084-44E8-88B7-D0328C54DE5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E061-94A2-4A65-8C92-DDCC6EB8BB17}" type="datetime1">
              <a:rPr lang="cs-CZ" smtClean="0"/>
              <a:pPr/>
              <a:t>12.12.2008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4568-38CC-4347-BE1E-023E01BA13BE}" type="datetime1">
              <a:rPr lang="cs-CZ" smtClean="0"/>
              <a:pPr/>
              <a:t>12.12.2008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F10A-90A7-424D-916B-6E7B4169B4DA}" type="datetime1">
              <a:rPr lang="cs-CZ" smtClean="0"/>
              <a:pPr/>
              <a:t>12.12.2008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A8B-8426-40D7-818F-1FDF752FD511}" type="datetime1">
              <a:rPr lang="cs-CZ" smtClean="0"/>
              <a:pPr/>
              <a:t>12.12.2008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347E-5BA3-4EFC-812F-71A977697A85}" type="datetime1">
              <a:rPr lang="cs-CZ" smtClean="0"/>
              <a:pPr/>
              <a:t>12.12.2008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4170-7EB9-4BA3-93F3-3309835081D9}" type="datetime1">
              <a:rPr lang="cs-CZ" smtClean="0"/>
              <a:pPr/>
              <a:t>12.12.2008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28AD-7921-4699-B2D2-42F6F7313623}" type="datetime1">
              <a:rPr lang="cs-CZ" smtClean="0"/>
              <a:pPr/>
              <a:t>12.12.2008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5E22-EA5A-4373-81AB-FA8E4A0F53BB}" type="datetime1">
              <a:rPr lang="cs-CZ" smtClean="0"/>
              <a:pPr/>
              <a:t>12.12.2008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41A-0555-4639-BCE4-4D6512261DD4}" type="datetime1">
              <a:rPr lang="cs-CZ" smtClean="0"/>
              <a:pPr/>
              <a:t>12.12.2008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C18E-1DA3-4ABD-B8AF-5154C11DE6B4}" type="datetime1">
              <a:rPr lang="cs-CZ" smtClean="0"/>
              <a:pPr/>
              <a:t>12.12.2008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ED1E-4411-4ADD-9382-3E8AF566AC4D}" type="datetime1">
              <a:rPr lang="cs-CZ" smtClean="0"/>
              <a:pPr/>
              <a:t>12.12.2008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B7E27-3606-4925-A660-F75846120AC2}" type="datetime1">
              <a:rPr lang="cs-CZ" smtClean="0"/>
              <a:pPr/>
              <a:t>12.12.2008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9. </a:t>
            </a:r>
            <a:r>
              <a:rPr lang="cs-CZ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Klotoida</a:t>
            </a: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– přechodnice v silničním stavitelství</a:t>
            </a:r>
            <a:endParaRPr lang="cs-CZ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tabLst>
                <a:tab pos="450850" algn="l"/>
              </a:tabLst>
            </a:pPr>
            <a:endParaRPr lang="cs-CZ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6213" indent="-176213">
              <a:buFontTx/>
              <a:buChar char="-"/>
            </a:pPr>
            <a:r>
              <a:rPr lang="cs-CZ" sz="2000" dirty="0" smtClean="0"/>
              <a:t>Křivost roste lineárně s délkou</a:t>
            </a:r>
          </a:p>
          <a:p>
            <a:pPr marL="176213" indent="-176213"/>
            <a:endParaRPr lang="cs-CZ" sz="2000" dirty="0" smtClean="0"/>
          </a:p>
          <a:p>
            <a:pPr marL="176213" indent="-176213"/>
            <a:r>
              <a:rPr lang="cs-CZ" sz="2000" dirty="0" smtClean="0"/>
              <a:t>		k = a s</a:t>
            </a:r>
          </a:p>
          <a:p>
            <a:pPr marL="176213" indent="-176213"/>
            <a:endParaRPr lang="cs-CZ" sz="2000" dirty="0" smtClean="0"/>
          </a:p>
          <a:p>
            <a:pPr marL="176213" indent="-176213"/>
            <a:r>
              <a:rPr lang="cs-CZ" sz="2000" dirty="0" smtClean="0"/>
              <a:t>	k .. křivost (k = 1/r)</a:t>
            </a:r>
          </a:p>
          <a:p>
            <a:pPr marL="176213" indent="-176213"/>
            <a:r>
              <a:rPr lang="cs-CZ" sz="2000" dirty="0" smtClean="0"/>
              <a:t>	s .. délka křivky</a:t>
            </a:r>
          </a:p>
          <a:p>
            <a:pPr marL="176213" indent="-176213"/>
            <a:r>
              <a:rPr lang="cs-CZ" sz="2000" dirty="0" smtClean="0"/>
              <a:t>	a .. parametr </a:t>
            </a:r>
            <a:r>
              <a:rPr lang="cs-CZ" sz="2000" dirty="0" err="1" smtClean="0"/>
              <a:t>klotoidy</a:t>
            </a:r>
            <a:r>
              <a:rPr lang="cs-CZ" sz="2000" dirty="0" smtClean="0"/>
              <a:t> (</a:t>
            </a:r>
            <a:r>
              <a:rPr lang="cs-CZ" sz="2000" dirty="0" err="1" smtClean="0"/>
              <a:t>konst</a:t>
            </a:r>
            <a:r>
              <a:rPr lang="cs-CZ" sz="2000" dirty="0" smtClean="0"/>
              <a:t>. </a:t>
            </a:r>
            <a:r>
              <a:rPr lang="en-US" sz="2000" dirty="0" smtClean="0"/>
              <a:t>&gt; 0</a:t>
            </a:r>
            <a:r>
              <a:rPr lang="cs-CZ" sz="2000" dirty="0" smtClean="0"/>
              <a:t>)</a:t>
            </a:r>
            <a:endParaRPr lang="en-US" sz="2000" dirty="0" smtClean="0"/>
          </a:p>
          <a:p>
            <a:pPr marL="176213" indent="-176213"/>
            <a:endParaRPr lang="en-US" sz="2000" dirty="0" smtClean="0"/>
          </a:p>
          <a:p>
            <a:pPr marL="176213" indent="-176213"/>
            <a:r>
              <a:rPr lang="en-US" sz="2000" dirty="0" smtClean="0"/>
              <a:t>Jin</a:t>
            </a:r>
            <a:r>
              <a:rPr lang="cs-CZ" sz="2000" dirty="0" smtClean="0"/>
              <a:t>é vyjádření:</a:t>
            </a:r>
          </a:p>
          <a:p>
            <a:pPr marL="176213" indent="-176213"/>
            <a:endParaRPr lang="cs-CZ" sz="2000" dirty="0" smtClean="0"/>
          </a:p>
          <a:p>
            <a:pPr marL="176213" indent="-176213"/>
            <a:r>
              <a:rPr lang="cs-CZ" sz="2000" dirty="0" smtClean="0"/>
              <a:t>		L R = A</a:t>
            </a:r>
            <a:r>
              <a:rPr lang="cs-CZ" sz="2000" baseline="30000" dirty="0" smtClean="0"/>
              <a:t>2</a:t>
            </a:r>
          </a:p>
          <a:p>
            <a:pPr marL="176213" indent="-176213"/>
            <a:r>
              <a:rPr lang="cs-CZ" sz="2000" dirty="0" smtClean="0"/>
              <a:t>	</a:t>
            </a:r>
          </a:p>
          <a:p>
            <a:pPr marL="176213" indent="-176213"/>
            <a:r>
              <a:rPr lang="cs-CZ" sz="2000" dirty="0" smtClean="0"/>
              <a:t>	L .. délka přechodnice od TP</a:t>
            </a:r>
          </a:p>
          <a:p>
            <a:pPr marL="176213" indent="-176213"/>
            <a:r>
              <a:rPr lang="cs-CZ" sz="2000" dirty="0" smtClean="0"/>
              <a:t>	R .. poloměr křivosti v daném bodě</a:t>
            </a:r>
          </a:p>
          <a:p>
            <a:pPr marL="176213" indent="-176213"/>
            <a:r>
              <a:rPr lang="cs-CZ" sz="2000" dirty="0" smtClean="0"/>
              <a:t>	A .. parametr (konstanta)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_9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1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1857364"/>
            <a:ext cx="4694379" cy="2660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/>
            <a:r>
              <a:rPr lang="cs-CZ" sz="2000" b="1" dirty="0" smtClean="0"/>
              <a:t>Parametrické rovnice </a:t>
            </a:r>
            <a:r>
              <a:rPr lang="cs-CZ" sz="2000" b="1" dirty="0" err="1" smtClean="0"/>
              <a:t>klotoidy</a:t>
            </a:r>
            <a:endParaRPr lang="cs-CZ" sz="2000" b="1" dirty="0" smtClean="0"/>
          </a:p>
          <a:p>
            <a:pPr marL="176213" indent="-176213"/>
            <a:endParaRPr lang="cs-CZ" sz="2000" dirty="0" smtClean="0"/>
          </a:p>
          <a:p>
            <a:pPr marL="176213" indent="-176213"/>
            <a:endParaRPr lang="cs-CZ" sz="2000" dirty="0" smtClean="0"/>
          </a:p>
          <a:p>
            <a:pPr marL="176213" indent="-176213"/>
            <a:endParaRPr lang="cs-CZ" sz="2000" dirty="0" smtClean="0"/>
          </a:p>
          <a:p>
            <a:pPr marL="176213" indent="-176213"/>
            <a:endParaRPr lang="cs-CZ" sz="2000" dirty="0" smtClean="0"/>
          </a:p>
          <a:p>
            <a:pPr marL="176213" indent="-176213"/>
            <a:endParaRPr lang="cs-CZ" sz="2000" dirty="0" smtClean="0"/>
          </a:p>
          <a:p>
            <a:pPr marL="176213" indent="-176213"/>
            <a:endParaRPr lang="cs-CZ" sz="2000" dirty="0" smtClean="0"/>
          </a:p>
          <a:p>
            <a:pPr marL="176213" indent="-176213"/>
            <a:r>
              <a:rPr lang="cs-CZ" sz="2000" dirty="0" smtClean="0"/>
              <a:t>Platí za předpokladu volby souřadnicové soustavy (počátek v </a:t>
            </a:r>
            <a:r>
              <a:rPr lang="cs-CZ" sz="2000" dirty="0" err="1" smtClean="0"/>
              <a:t>inflexním</a:t>
            </a:r>
            <a:r>
              <a:rPr lang="cs-CZ" sz="2000" dirty="0" smtClean="0"/>
              <a:t> bodě).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_9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2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000108"/>
            <a:ext cx="7848614" cy="98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3143248"/>
            <a:ext cx="4694379" cy="2660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/>
            <a:r>
              <a:rPr lang="cs-CZ" sz="2000" b="1" dirty="0" err="1" smtClean="0"/>
              <a:t>Klotoida</a:t>
            </a:r>
            <a:r>
              <a:rPr lang="cs-CZ" sz="2000" b="1" dirty="0" smtClean="0"/>
              <a:t> – odvození rovnic pro souřadnice bodu </a:t>
            </a:r>
          </a:p>
          <a:p>
            <a:pPr marL="176213" indent="-176213"/>
            <a:endParaRPr lang="cs-CZ" sz="2000" dirty="0" smtClean="0"/>
          </a:p>
          <a:p>
            <a:pPr marL="176213" indent="-176213"/>
            <a:endParaRPr lang="cs-CZ" sz="2000" dirty="0" smtClean="0"/>
          </a:p>
          <a:p>
            <a:pPr marL="176213" indent="-176213"/>
            <a:endParaRPr lang="cs-CZ" sz="2000" dirty="0" smtClean="0"/>
          </a:p>
          <a:p>
            <a:pPr marL="176213" indent="-176213"/>
            <a:endParaRPr lang="cs-CZ" sz="2000" dirty="0" smtClean="0"/>
          </a:p>
          <a:p>
            <a:pPr marL="176213" indent="-176213"/>
            <a:endParaRPr lang="cs-CZ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_9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3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285860"/>
            <a:ext cx="5840000" cy="517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714356"/>
            <a:ext cx="4167619" cy="521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/>
            <a:r>
              <a:rPr lang="cs-CZ" sz="2000" b="1" dirty="0" err="1" smtClean="0"/>
              <a:t>Klotoida</a:t>
            </a:r>
            <a:r>
              <a:rPr lang="cs-CZ" sz="2000" b="1" dirty="0" smtClean="0"/>
              <a:t> – odvození úhlu tečny </a:t>
            </a:r>
            <a:r>
              <a:rPr lang="cs-CZ" sz="2000" b="1" dirty="0" smtClean="0">
                <a:latin typeface="Symbol" pitchFamily="18" charset="2"/>
              </a:rPr>
              <a:t>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_9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4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857232"/>
            <a:ext cx="5912381" cy="2834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3786190"/>
            <a:ext cx="5920001" cy="2761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/>
            <a:r>
              <a:rPr lang="cs-CZ" sz="2000" b="1" dirty="0" err="1" smtClean="0"/>
              <a:t>Klotoida</a:t>
            </a:r>
            <a:r>
              <a:rPr lang="cs-CZ" sz="2000" b="1" dirty="0" smtClean="0"/>
              <a:t> – odvození odsazení </a:t>
            </a:r>
            <a:r>
              <a:rPr lang="cs-CZ" sz="2000" b="1" dirty="0" smtClean="0">
                <a:latin typeface="Symbol" pitchFamily="18" charset="2"/>
              </a:rPr>
              <a:t>D</a:t>
            </a:r>
            <a:r>
              <a:rPr lang="cs-CZ" sz="2000" b="1" dirty="0" smtClean="0">
                <a:latin typeface="+mj-lt"/>
              </a:rPr>
              <a:t>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_9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5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071546"/>
            <a:ext cx="5851429" cy="47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3143248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Konec </a:t>
            </a: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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_9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6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2244</TotalTime>
  <Words>66</Words>
  <Application>Microsoft Office PowerPoint</Application>
  <PresentationFormat>On-screen Show (4:3)</PresentationFormat>
  <Paragraphs>50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martin stroner</cp:lastModifiedBy>
  <cp:revision>341</cp:revision>
  <dcterms:created xsi:type="dcterms:W3CDTF">2008-10-02T11:42:11Z</dcterms:created>
  <dcterms:modified xsi:type="dcterms:W3CDTF">2008-12-12T08:14:17Z</dcterms:modified>
</cp:coreProperties>
</file>