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311" r:id="rId2"/>
    <p:sldId id="344" r:id="rId3"/>
    <p:sldId id="345" r:id="rId4"/>
    <p:sldId id="346" r:id="rId5"/>
    <p:sldId id="347" r:id="rId6"/>
    <p:sldId id="348" r:id="rId7"/>
    <p:sldId id="350" r:id="rId8"/>
    <p:sldId id="351" r:id="rId9"/>
    <p:sldId id="353" r:id="rId10"/>
    <p:sldId id="354" r:id="rId11"/>
    <p:sldId id="355" r:id="rId12"/>
    <p:sldId id="349" r:id="rId13"/>
    <p:sldId id="356" r:id="rId14"/>
    <p:sldId id="358" r:id="rId15"/>
    <p:sldId id="357" r:id="rId16"/>
    <p:sldId id="359" r:id="rId17"/>
    <p:sldId id="361" r:id="rId18"/>
    <p:sldId id="362" r:id="rId19"/>
    <p:sldId id="360" r:id="rId20"/>
    <p:sldId id="363" r:id="rId21"/>
    <p:sldId id="364" r:id="rId22"/>
    <p:sldId id="309" r:id="rId23"/>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p15:clr>
            <a:srgbClr val="A4A3A4"/>
          </p15:clr>
        </p15:guide>
        <p15:guide id="2" pos="43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6661" autoAdjust="0"/>
  </p:normalViewPr>
  <p:slideViewPr>
    <p:cSldViewPr showGuides="1">
      <p:cViewPr varScale="1">
        <p:scale>
          <a:sx n="93" d="100"/>
          <a:sy n="93" d="100"/>
        </p:scale>
        <p:origin x="414" y="57"/>
      </p:cViewPr>
      <p:guideLst>
        <p:guide orient="horz" pos="482"/>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2538"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Štroner" userId="f57dc7ba9f2ddb92" providerId="LiveId" clId="{51E58488-484F-4518-9153-3CA574731E85}"/>
    <pc:docChg chg="undo custSel addSld delSld modSld">
      <pc:chgData name="Martin Štroner" userId="f57dc7ba9f2ddb92" providerId="LiveId" clId="{51E58488-484F-4518-9153-3CA574731E85}" dt="2018-09-22T18:51:46.570" v="4266" actId="5793"/>
      <pc:docMkLst>
        <pc:docMk/>
      </pc:docMkLst>
      <pc:sldChg chg="addSp modSp">
        <pc:chgData name="Martin Štroner" userId="f57dc7ba9f2ddb92" providerId="LiveId" clId="{51E58488-484F-4518-9153-3CA574731E85}" dt="2018-09-21T14:55:12.840" v="969" actId="5793"/>
        <pc:sldMkLst>
          <pc:docMk/>
          <pc:sldMk cId="0" sldId="309"/>
        </pc:sldMkLst>
        <pc:spChg chg="mod">
          <ac:chgData name="Martin Štroner" userId="f57dc7ba9f2ddb92" providerId="LiveId" clId="{51E58488-484F-4518-9153-3CA574731E85}" dt="2018-09-21T14:55:12.840" v="969" actId="5793"/>
          <ac:spMkLst>
            <pc:docMk/>
            <pc:sldMk cId="0" sldId="309"/>
            <ac:spMk id="4" creationId="{00000000-0000-0000-0000-000000000000}"/>
          </ac:spMkLst>
        </pc:spChg>
        <pc:spChg chg="add">
          <ac:chgData name="Martin Štroner" userId="f57dc7ba9f2ddb92" providerId="LiveId" clId="{51E58488-484F-4518-9153-3CA574731E85}" dt="2018-09-21T14:55:01.975" v="967" actId="5793"/>
          <ac:spMkLst>
            <pc:docMk/>
            <pc:sldMk cId="0" sldId="309"/>
            <ac:spMk id="16" creationId="{3D4E4B03-DC1A-4467-96C5-B50E9BA41DC7}"/>
          </ac:spMkLst>
        </pc:spChg>
      </pc:sldChg>
      <pc:sldChg chg="modSp">
        <pc:chgData name="Martin Štroner" userId="f57dc7ba9f2ddb92" providerId="LiveId" clId="{51E58488-484F-4518-9153-3CA574731E85}" dt="2018-09-21T14:21:38.735" v="284" actId="20577"/>
        <pc:sldMkLst>
          <pc:docMk/>
          <pc:sldMk cId="2026174167" sldId="311"/>
        </pc:sldMkLst>
        <pc:spChg chg="mod">
          <ac:chgData name="Martin Štroner" userId="f57dc7ba9f2ddb92" providerId="LiveId" clId="{51E58488-484F-4518-9153-3CA574731E85}" dt="2018-09-21T14:21:38.735" v="284" actId="20577"/>
          <ac:spMkLst>
            <pc:docMk/>
            <pc:sldMk cId="2026174167" sldId="311"/>
            <ac:spMk id="4" creationId="{00000000-0000-0000-0000-000000000000}"/>
          </ac:spMkLst>
        </pc:spChg>
        <pc:spChg chg="mod">
          <ac:chgData name="Martin Štroner" userId="f57dc7ba9f2ddb92" providerId="LiveId" clId="{51E58488-484F-4518-9153-3CA574731E85}" dt="2018-09-21T14:20:30.688" v="272" actId="5793"/>
          <ac:spMkLst>
            <pc:docMk/>
            <pc:sldMk cId="2026174167" sldId="311"/>
            <ac:spMk id="8" creationId="{00000000-0000-0000-0000-000000000000}"/>
          </ac:spMkLst>
        </pc:spChg>
      </pc:sldChg>
      <pc:sldChg chg="addSp delSp modSp add">
        <pc:chgData name="Martin Štroner" userId="f57dc7ba9f2ddb92" providerId="LiveId" clId="{51E58488-484F-4518-9153-3CA574731E85}" dt="2018-09-21T15:25:28.556" v="1178" actId="20577"/>
        <pc:sldMkLst>
          <pc:docMk/>
          <pc:sldMk cId="769489795" sldId="344"/>
        </pc:sldMkLst>
        <pc:spChg chg="del">
          <ac:chgData name="Martin Štroner" userId="f57dc7ba9f2ddb92" providerId="LiveId" clId="{51E58488-484F-4518-9153-3CA574731E85}" dt="2018-09-21T14:54:29.109" v="955" actId="478"/>
          <ac:spMkLst>
            <pc:docMk/>
            <pc:sldMk cId="769489795" sldId="344"/>
            <ac:spMk id="4" creationId="{00000000-0000-0000-0000-000000000000}"/>
          </ac:spMkLst>
        </pc:spChg>
        <pc:spChg chg="add">
          <ac:chgData name="Martin Štroner" userId="f57dc7ba9f2ddb92" providerId="LiveId" clId="{51E58488-484F-4518-9153-3CA574731E85}" dt="2018-09-21T14:54:29.803" v="956" actId="20577"/>
          <ac:spMkLst>
            <pc:docMk/>
            <pc:sldMk cId="769489795" sldId="344"/>
            <ac:spMk id="5" creationId="{680C5699-8534-469C-99FF-F12F01335881}"/>
          </ac:spMkLst>
        </pc:spChg>
        <pc:spChg chg="mod">
          <ac:chgData name="Martin Štroner" userId="f57dc7ba9f2ddb92" providerId="LiveId" clId="{51E58488-484F-4518-9153-3CA574731E85}" dt="2018-09-21T15:25:28.556" v="1178" actId="20577"/>
          <ac:spMkLst>
            <pc:docMk/>
            <pc:sldMk cId="769489795" sldId="344"/>
            <ac:spMk id="8" creationId="{00000000-0000-0000-0000-000000000000}"/>
          </ac:spMkLst>
        </pc:spChg>
      </pc:sldChg>
    </pc:docChg>
  </pc:docChgLst>
  <pc:docChgLst>
    <pc:chgData name="Martin Štroner" userId="f57dc7ba9f2ddb92" providerId="LiveId" clId="{B9FC6C31-82A6-4DB7-BF0D-D096AE3B4D48}"/>
    <pc:docChg chg="undo addSld delSld modSld">
      <pc:chgData name="Martin Štroner" userId="f57dc7ba9f2ddb92" providerId="LiveId" clId="{B9FC6C31-82A6-4DB7-BF0D-D096AE3B4D48}" dt="2018-10-22T16:25:48.085" v="287" actId="20577"/>
      <pc:docMkLst>
        <pc:docMk/>
      </pc:docMkLst>
      <pc:sldChg chg="modSp">
        <pc:chgData name="Martin Štroner" userId="f57dc7ba9f2ddb92" providerId="LiveId" clId="{B9FC6C31-82A6-4DB7-BF0D-D096AE3B4D48}" dt="2018-10-22T15:39:19.625" v="258" actId="16959"/>
        <pc:sldMkLst>
          <pc:docMk/>
          <pc:sldMk cId="769489795" sldId="344"/>
        </pc:sldMkLst>
        <pc:spChg chg="mod">
          <ac:chgData name="Martin Štroner" userId="f57dc7ba9f2ddb92" providerId="LiveId" clId="{B9FC6C31-82A6-4DB7-BF0D-D096AE3B4D48}" dt="2018-10-22T15:39:19.625" v="258" actId="16959"/>
          <ac:spMkLst>
            <pc:docMk/>
            <pc:sldMk cId="769489795" sldId="344"/>
            <ac:spMk id="4" creationId="{41025B08-CC5B-46AD-A00D-A1F5ABFC54DD}"/>
          </ac:spMkLst>
        </pc:spChg>
      </pc:sldChg>
      <pc:sldChg chg="modSp">
        <pc:chgData name="Martin Štroner" userId="f57dc7ba9f2ddb92" providerId="LiveId" clId="{B9FC6C31-82A6-4DB7-BF0D-D096AE3B4D48}" dt="2018-10-22T15:54:16.352" v="267" actId="20577"/>
        <pc:sldMkLst>
          <pc:docMk/>
          <pc:sldMk cId="1603373159" sldId="348"/>
        </pc:sldMkLst>
        <pc:spChg chg="mod">
          <ac:chgData name="Martin Štroner" userId="f57dc7ba9f2ddb92" providerId="LiveId" clId="{B9FC6C31-82A6-4DB7-BF0D-D096AE3B4D48}" dt="2018-10-22T15:54:16.352" v="267" actId="20577"/>
          <ac:spMkLst>
            <pc:docMk/>
            <pc:sldMk cId="1603373159" sldId="348"/>
            <ac:spMk id="8" creationId="{00000000-0000-0000-0000-000000000000}"/>
          </ac:spMkLst>
        </pc:spChg>
      </pc:sldChg>
      <pc:sldChg chg="modSp">
        <pc:chgData name="Martin Štroner" userId="f57dc7ba9f2ddb92" providerId="LiveId" clId="{B9FC6C31-82A6-4DB7-BF0D-D096AE3B4D48}" dt="2018-10-22T15:56:34.787" v="271" actId="6549"/>
        <pc:sldMkLst>
          <pc:docMk/>
          <pc:sldMk cId="1270750160" sldId="349"/>
        </pc:sldMkLst>
        <pc:spChg chg="mod">
          <ac:chgData name="Martin Štroner" userId="f57dc7ba9f2ddb92" providerId="LiveId" clId="{B9FC6C31-82A6-4DB7-BF0D-D096AE3B4D48}" dt="2018-10-22T15:56:34.787" v="271" actId="6549"/>
          <ac:spMkLst>
            <pc:docMk/>
            <pc:sldMk cId="1270750160" sldId="349"/>
            <ac:spMk id="8" creationId="{00000000-0000-0000-0000-000000000000}"/>
          </ac:spMkLst>
        </pc:spChg>
      </pc:sldChg>
      <pc:sldChg chg="modSp">
        <pc:chgData name="Martin Štroner" userId="f57dc7ba9f2ddb92" providerId="LiveId" clId="{B9FC6C31-82A6-4DB7-BF0D-D096AE3B4D48}" dt="2018-10-22T15:57:58.870" v="281"/>
        <pc:sldMkLst>
          <pc:docMk/>
          <pc:sldMk cId="1660365297" sldId="356"/>
        </pc:sldMkLst>
        <pc:spChg chg="mod">
          <ac:chgData name="Martin Štroner" userId="f57dc7ba9f2ddb92" providerId="LiveId" clId="{B9FC6C31-82A6-4DB7-BF0D-D096AE3B4D48}" dt="2018-10-22T15:57:58.870" v="281"/>
          <ac:spMkLst>
            <pc:docMk/>
            <pc:sldMk cId="1660365297" sldId="356"/>
            <ac:spMk id="3" creationId="{0F7BF957-5A4F-41A3-9015-97ED26E90C99}"/>
          </ac:spMkLst>
        </pc:spChg>
      </pc:sldChg>
      <pc:sldChg chg="modSp">
        <pc:chgData name="Martin Štroner" userId="f57dc7ba9f2ddb92" providerId="LiveId" clId="{B9FC6C31-82A6-4DB7-BF0D-D096AE3B4D48}" dt="2018-10-22T15:58:18.619" v="283" actId="1076"/>
        <pc:sldMkLst>
          <pc:docMk/>
          <pc:sldMk cId="544195509" sldId="358"/>
        </pc:sldMkLst>
        <pc:picChg chg="mod">
          <ac:chgData name="Martin Štroner" userId="f57dc7ba9f2ddb92" providerId="LiveId" clId="{B9FC6C31-82A6-4DB7-BF0D-D096AE3B4D48}" dt="2018-10-22T15:58:18.619" v="283" actId="1076"/>
          <ac:picMkLst>
            <pc:docMk/>
            <pc:sldMk cId="544195509" sldId="358"/>
            <ac:picMk id="6" creationId="{23B7FAC4-B507-4EEB-8BBB-EC4DDA3F2B27}"/>
          </ac:picMkLst>
        </pc:picChg>
      </pc:sldChg>
      <pc:sldChg chg="modSp">
        <pc:chgData name="Martin Štroner" userId="f57dc7ba9f2ddb92" providerId="LiveId" clId="{B9FC6C31-82A6-4DB7-BF0D-D096AE3B4D48}" dt="2018-10-22T16:25:48.085" v="287" actId="20577"/>
        <pc:sldMkLst>
          <pc:docMk/>
          <pc:sldMk cId="3701640946" sldId="361"/>
        </pc:sldMkLst>
        <pc:spChg chg="mod">
          <ac:chgData name="Martin Štroner" userId="f57dc7ba9f2ddb92" providerId="LiveId" clId="{B9FC6C31-82A6-4DB7-BF0D-D096AE3B4D48}" dt="2018-10-22T16:25:48.085" v="287" actId="20577"/>
          <ac:spMkLst>
            <pc:docMk/>
            <pc:sldMk cId="3701640946" sldId="361"/>
            <ac:spMk id="8" creationId="{00000000-0000-0000-0000-000000000000}"/>
          </ac:spMkLst>
        </pc:spChg>
      </pc:sldChg>
      <pc:sldChg chg="modSp">
        <pc:chgData name="Martin Štroner" userId="f57dc7ba9f2ddb92" providerId="LiveId" clId="{B9FC6C31-82A6-4DB7-BF0D-D096AE3B4D48}" dt="2018-10-22T14:59:19.391" v="25" actId="20577"/>
        <pc:sldMkLst>
          <pc:docMk/>
          <pc:sldMk cId="2853647985" sldId="363"/>
        </pc:sldMkLst>
        <pc:spChg chg="mod">
          <ac:chgData name="Martin Štroner" userId="f57dc7ba9f2ddb92" providerId="LiveId" clId="{B9FC6C31-82A6-4DB7-BF0D-D096AE3B4D48}" dt="2018-10-22T14:59:19.391" v="25" actId="20577"/>
          <ac:spMkLst>
            <pc:docMk/>
            <pc:sldMk cId="2853647985" sldId="363"/>
            <ac:spMk id="8" creationId="{00000000-0000-0000-0000-000000000000}"/>
          </ac:spMkLst>
        </pc:spChg>
      </pc:sldChg>
      <pc:sldChg chg="addSp modSp add">
        <pc:chgData name="Martin Štroner" userId="f57dc7ba9f2ddb92" providerId="LiveId" clId="{B9FC6C31-82A6-4DB7-BF0D-D096AE3B4D48}" dt="2018-10-22T15:14:46.985" v="249" actId="20577"/>
        <pc:sldMkLst>
          <pc:docMk/>
          <pc:sldMk cId="2138579370" sldId="364"/>
        </pc:sldMkLst>
        <pc:spChg chg="add mod">
          <ac:chgData name="Martin Štroner" userId="f57dc7ba9f2ddb92" providerId="LiveId" clId="{B9FC6C31-82A6-4DB7-BF0D-D096AE3B4D48}" dt="2018-10-22T15:13:25.367" v="194" actId="20577"/>
          <ac:spMkLst>
            <pc:docMk/>
            <pc:sldMk cId="2138579370" sldId="364"/>
            <ac:spMk id="2" creationId="{DA2F5518-E7A7-4662-AC37-A7C4B38F6811}"/>
          </ac:spMkLst>
        </pc:spChg>
        <pc:spChg chg="add mod">
          <ac:chgData name="Martin Štroner" userId="f57dc7ba9f2ddb92" providerId="LiveId" clId="{B9FC6C31-82A6-4DB7-BF0D-D096AE3B4D48}" dt="2018-10-22T15:14:46.985" v="249" actId="20577"/>
          <ac:spMkLst>
            <pc:docMk/>
            <pc:sldMk cId="2138579370" sldId="364"/>
            <ac:spMk id="6" creationId="{004DCFC8-DF2F-4923-B311-5B9CF4080E4C}"/>
          </ac:spMkLst>
        </pc:spChg>
        <pc:spChg chg="mod">
          <ac:chgData name="Martin Štroner" userId="f57dc7ba9f2ddb92" providerId="LiveId" clId="{B9FC6C31-82A6-4DB7-BF0D-D096AE3B4D48}" dt="2018-10-22T15:14:21.956" v="241" actId="20577"/>
          <ac:spMkLst>
            <pc:docMk/>
            <pc:sldMk cId="2138579370" sldId="364"/>
            <ac:spMk id="8" creationId="{00000000-0000-0000-0000-000000000000}"/>
          </ac:spMkLst>
        </pc:spChg>
      </pc:sldChg>
      <pc:sldChg chg="add del">
        <pc:chgData name="Martin Štroner" userId="f57dc7ba9f2ddb92" providerId="LiveId" clId="{B9FC6C31-82A6-4DB7-BF0D-D096AE3B4D48}" dt="2018-10-22T15:14:57.351" v="250" actId="2696"/>
        <pc:sldMkLst>
          <pc:docMk/>
          <pc:sldMk cId="3189693194" sldId="365"/>
        </pc:sldMkLst>
      </pc:sldChg>
    </pc:docChg>
  </pc:docChgLst>
  <pc:docChgLst>
    <pc:chgData name="Martin Štroner" userId="f57dc7ba9f2ddb92" providerId="LiveId" clId="{983CD041-F0EC-477F-992C-5CF06F05C52F}"/>
    <pc:docChg chg="undo redo custSel addSld delSld modSld sldOrd">
      <pc:chgData name="Martin Štroner" userId="f57dc7ba9f2ddb92" providerId="LiveId" clId="{983CD041-F0EC-477F-992C-5CF06F05C52F}" dt="2018-10-08T16:24:26.209" v="3069"/>
      <pc:docMkLst>
        <pc:docMk/>
      </pc:docMkLst>
      <pc:sldChg chg="modSp">
        <pc:chgData name="Martin Štroner" userId="f57dc7ba9f2ddb92" providerId="LiveId" clId="{983CD041-F0EC-477F-992C-5CF06F05C52F}" dt="2018-10-06T21:43:51.620" v="2199" actId="20577"/>
        <pc:sldMkLst>
          <pc:docMk/>
          <pc:sldMk cId="2026174167" sldId="311"/>
        </pc:sldMkLst>
        <pc:spChg chg="mod">
          <ac:chgData name="Martin Štroner" userId="f57dc7ba9f2ddb92" providerId="LiveId" clId="{983CD041-F0EC-477F-992C-5CF06F05C52F}" dt="2018-10-06T21:43:51.620" v="2199" actId="20577"/>
          <ac:spMkLst>
            <pc:docMk/>
            <pc:sldMk cId="2026174167" sldId="311"/>
            <ac:spMk id="8" creationId="{00000000-0000-0000-0000-000000000000}"/>
          </ac:spMkLst>
        </pc:spChg>
      </pc:sldChg>
      <pc:sldChg chg="addSp delSp modSp">
        <pc:chgData name="Martin Štroner" userId="f57dc7ba9f2ddb92" providerId="LiveId" clId="{983CD041-F0EC-477F-992C-5CF06F05C52F}" dt="2018-09-23T12:45:18.737" v="780" actId="20577"/>
        <pc:sldMkLst>
          <pc:docMk/>
          <pc:sldMk cId="769489795" sldId="344"/>
        </pc:sldMkLst>
        <pc:spChg chg="add del mod">
          <ac:chgData name="Martin Štroner" userId="f57dc7ba9f2ddb92" providerId="LiveId" clId="{983CD041-F0EC-477F-992C-5CF06F05C52F}" dt="2018-09-23T12:15:17.207" v="120" actId="478"/>
          <ac:spMkLst>
            <pc:docMk/>
            <pc:sldMk cId="769489795" sldId="344"/>
            <ac:spMk id="2" creationId="{7B478A8A-5A40-45F4-A303-7CFE9AE293FA}"/>
          </ac:spMkLst>
        </pc:spChg>
        <pc:spChg chg="mod">
          <ac:chgData name="Martin Štroner" userId="f57dc7ba9f2ddb92" providerId="LiveId" clId="{983CD041-F0EC-477F-992C-5CF06F05C52F}" dt="2018-09-23T12:45:18.737" v="780" actId="20577"/>
          <ac:spMkLst>
            <pc:docMk/>
            <pc:sldMk cId="769489795" sldId="344"/>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cs-CZ"/>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CDBF6E1F-EF6A-429F-B30B-78BD7817E581}" type="datetimeFigureOut">
              <a:rPr lang="cs-CZ" smtClean="0"/>
              <a:pPr/>
              <a:t>22.10.2018</a:t>
            </a:fld>
            <a:endParaRPr lang="cs-CZ"/>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cs-CZ"/>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cs-CZ"/>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E9AB39D6-1FC5-4AAA-B0E2-D19029641081}" type="slidenum">
              <a:rPr lang="cs-CZ" smtClean="0"/>
              <a:pPr/>
              <a:t>‹#›</a:t>
            </a:fld>
            <a:endParaRPr lang="cs-CZ"/>
          </a:p>
        </p:txBody>
      </p:sp>
    </p:spTree>
    <p:extLst>
      <p:ext uri="{BB962C8B-B14F-4D97-AF65-F5344CB8AC3E}">
        <p14:creationId xmlns:p14="http://schemas.microsoft.com/office/powerpoint/2010/main" val="356120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10</a:t>
            </a:fld>
            <a:endParaRPr lang="cs-CZ"/>
          </a:p>
        </p:txBody>
      </p:sp>
    </p:spTree>
    <p:extLst>
      <p:ext uri="{BB962C8B-B14F-4D97-AF65-F5344CB8AC3E}">
        <p14:creationId xmlns:p14="http://schemas.microsoft.com/office/powerpoint/2010/main" val="23167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11</a:t>
            </a:fld>
            <a:endParaRPr lang="cs-CZ"/>
          </a:p>
        </p:txBody>
      </p:sp>
    </p:spTree>
    <p:extLst>
      <p:ext uri="{BB962C8B-B14F-4D97-AF65-F5344CB8AC3E}">
        <p14:creationId xmlns:p14="http://schemas.microsoft.com/office/powerpoint/2010/main" val="121774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12</a:t>
            </a:fld>
            <a:endParaRPr lang="cs-CZ"/>
          </a:p>
        </p:txBody>
      </p:sp>
    </p:spTree>
    <p:extLst>
      <p:ext uri="{BB962C8B-B14F-4D97-AF65-F5344CB8AC3E}">
        <p14:creationId xmlns:p14="http://schemas.microsoft.com/office/powerpoint/2010/main" val="222554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13</a:t>
            </a:fld>
            <a:endParaRPr lang="cs-CZ"/>
          </a:p>
        </p:txBody>
      </p:sp>
    </p:spTree>
    <p:extLst>
      <p:ext uri="{BB962C8B-B14F-4D97-AF65-F5344CB8AC3E}">
        <p14:creationId xmlns:p14="http://schemas.microsoft.com/office/powerpoint/2010/main" val="425902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14</a:t>
            </a:fld>
            <a:endParaRPr lang="cs-CZ"/>
          </a:p>
        </p:txBody>
      </p:sp>
    </p:spTree>
    <p:extLst>
      <p:ext uri="{BB962C8B-B14F-4D97-AF65-F5344CB8AC3E}">
        <p14:creationId xmlns:p14="http://schemas.microsoft.com/office/powerpoint/2010/main" val="915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15</a:t>
            </a:fld>
            <a:endParaRPr lang="cs-CZ"/>
          </a:p>
        </p:txBody>
      </p:sp>
    </p:spTree>
    <p:extLst>
      <p:ext uri="{BB962C8B-B14F-4D97-AF65-F5344CB8AC3E}">
        <p14:creationId xmlns:p14="http://schemas.microsoft.com/office/powerpoint/2010/main" val="150968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16</a:t>
            </a:fld>
            <a:endParaRPr lang="cs-CZ"/>
          </a:p>
        </p:txBody>
      </p:sp>
    </p:spTree>
    <p:extLst>
      <p:ext uri="{BB962C8B-B14F-4D97-AF65-F5344CB8AC3E}">
        <p14:creationId xmlns:p14="http://schemas.microsoft.com/office/powerpoint/2010/main" val="311679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17</a:t>
            </a:fld>
            <a:endParaRPr lang="cs-CZ"/>
          </a:p>
        </p:txBody>
      </p:sp>
    </p:spTree>
    <p:extLst>
      <p:ext uri="{BB962C8B-B14F-4D97-AF65-F5344CB8AC3E}">
        <p14:creationId xmlns:p14="http://schemas.microsoft.com/office/powerpoint/2010/main" val="232383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18</a:t>
            </a:fld>
            <a:endParaRPr lang="cs-CZ"/>
          </a:p>
        </p:txBody>
      </p:sp>
    </p:spTree>
    <p:extLst>
      <p:ext uri="{BB962C8B-B14F-4D97-AF65-F5344CB8AC3E}">
        <p14:creationId xmlns:p14="http://schemas.microsoft.com/office/powerpoint/2010/main" val="371605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19</a:t>
            </a:fld>
            <a:endParaRPr lang="cs-CZ"/>
          </a:p>
        </p:txBody>
      </p:sp>
    </p:spTree>
    <p:extLst>
      <p:ext uri="{BB962C8B-B14F-4D97-AF65-F5344CB8AC3E}">
        <p14:creationId xmlns:p14="http://schemas.microsoft.com/office/powerpoint/2010/main" val="4164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2</a:t>
            </a:fld>
            <a:endParaRPr lang="cs-CZ"/>
          </a:p>
        </p:txBody>
      </p:sp>
    </p:spTree>
    <p:extLst>
      <p:ext uri="{BB962C8B-B14F-4D97-AF65-F5344CB8AC3E}">
        <p14:creationId xmlns:p14="http://schemas.microsoft.com/office/powerpoint/2010/main" val="220886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20</a:t>
            </a:fld>
            <a:endParaRPr lang="cs-CZ"/>
          </a:p>
        </p:txBody>
      </p:sp>
    </p:spTree>
    <p:extLst>
      <p:ext uri="{BB962C8B-B14F-4D97-AF65-F5344CB8AC3E}">
        <p14:creationId xmlns:p14="http://schemas.microsoft.com/office/powerpoint/2010/main" val="125111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21</a:t>
            </a:fld>
            <a:endParaRPr lang="cs-CZ"/>
          </a:p>
        </p:txBody>
      </p:sp>
    </p:spTree>
    <p:extLst>
      <p:ext uri="{BB962C8B-B14F-4D97-AF65-F5344CB8AC3E}">
        <p14:creationId xmlns:p14="http://schemas.microsoft.com/office/powerpoint/2010/main" val="116342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22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3</a:t>
            </a:fld>
            <a:endParaRPr lang="cs-CZ"/>
          </a:p>
        </p:txBody>
      </p:sp>
    </p:spTree>
    <p:extLst>
      <p:ext uri="{BB962C8B-B14F-4D97-AF65-F5344CB8AC3E}">
        <p14:creationId xmlns:p14="http://schemas.microsoft.com/office/powerpoint/2010/main" val="153584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4</a:t>
            </a:fld>
            <a:endParaRPr lang="cs-CZ"/>
          </a:p>
        </p:txBody>
      </p:sp>
    </p:spTree>
    <p:extLst>
      <p:ext uri="{BB962C8B-B14F-4D97-AF65-F5344CB8AC3E}">
        <p14:creationId xmlns:p14="http://schemas.microsoft.com/office/powerpoint/2010/main" val="220324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5</a:t>
            </a:fld>
            <a:endParaRPr lang="cs-CZ"/>
          </a:p>
        </p:txBody>
      </p:sp>
    </p:spTree>
    <p:extLst>
      <p:ext uri="{BB962C8B-B14F-4D97-AF65-F5344CB8AC3E}">
        <p14:creationId xmlns:p14="http://schemas.microsoft.com/office/powerpoint/2010/main" val="68914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6</a:t>
            </a:fld>
            <a:endParaRPr lang="cs-CZ"/>
          </a:p>
        </p:txBody>
      </p:sp>
    </p:spTree>
    <p:extLst>
      <p:ext uri="{BB962C8B-B14F-4D97-AF65-F5344CB8AC3E}">
        <p14:creationId xmlns:p14="http://schemas.microsoft.com/office/powerpoint/2010/main" val="278545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7</a:t>
            </a:fld>
            <a:endParaRPr lang="cs-CZ"/>
          </a:p>
        </p:txBody>
      </p:sp>
    </p:spTree>
    <p:extLst>
      <p:ext uri="{BB962C8B-B14F-4D97-AF65-F5344CB8AC3E}">
        <p14:creationId xmlns:p14="http://schemas.microsoft.com/office/powerpoint/2010/main" val="20942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8</a:t>
            </a:fld>
            <a:endParaRPr lang="cs-CZ"/>
          </a:p>
        </p:txBody>
      </p:sp>
    </p:spTree>
    <p:extLst>
      <p:ext uri="{BB962C8B-B14F-4D97-AF65-F5344CB8AC3E}">
        <p14:creationId xmlns:p14="http://schemas.microsoft.com/office/powerpoint/2010/main" val="150049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9</a:t>
            </a:fld>
            <a:endParaRPr lang="cs-CZ"/>
          </a:p>
        </p:txBody>
      </p:sp>
    </p:spTree>
    <p:extLst>
      <p:ext uri="{BB962C8B-B14F-4D97-AF65-F5344CB8AC3E}">
        <p14:creationId xmlns:p14="http://schemas.microsoft.com/office/powerpoint/2010/main" val="263838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07B06B3C-EC43-462F-8511-08A895F1FD40}" type="datetime1">
              <a:rPr lang="cs-CZ" smtClean="0"/>
              <a:pPr/>
              <a:t>22.10.2018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F18DD4D4-A8E3-4FCF-AC3E-7567330FAEA9}" type="datetime1">
              <a:rPr lang="cs-CZ" smtClean="0"/>
              <a:pPr/>
              <a:t>22.10.2018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B4745E93-8A6A-4BE9-AB1B-12DB771241C6}" type="datetime1">
              <a:rPr lang="cs-CZ" smtClean="0"/>
              <a:pPr/>
              <a:t>22.10.2018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B0482B6B-3C28-4F02-B1C9-8569555C95CF}" type="datetime1">
              <a:rPr lang="cs-CZ" smtClean="0"/>
              <a:pPr/>
              <a:t>22.10.2018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B405F-82F6-4943-9A96-BDFFFA405AA0}" type="datetime1">
              <a:rPr lang="cs-CZ" smtClean="0"/>
              <a:pPr/>
              <a:t>22.10.2018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CB962A8B-6ECE-4BC6-A33F-0DBADE85C861}" type="datetime1">
              <a:rPr lang="cs-CZ" smtClean="0"/>
              <a:pPr/>
              <a:t>22.10.2018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5C06374D-59A0-46BA-898D-BE927D15E474}" type="datetime1">
              <a:rPr lang="cs-CZ" smtClean="0"/>
              <a:pPr/>
              <a:t>22.10.2018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E2941613-3A1D-4955-956A-FD09C943EDC1}" type="datetime1">
              <a:rPr lang="cs-CZ" smtClean="0"/>
              <a:pPr/>
              <a:t>22.10.2018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B0FC5-BB3A-4A36-AD0F-049DE1400558}" type="datetime1">
              <a:rPr lang="cs-CZ" smtClean="0"/>
              <a:pPr/>
              <a:t>22.10.2018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8FE04-E16A-41B2-875D-7BF63426197F}" type="datetime1">
              <a:rPr lang="cs-CZ" smtClean="0"/>
              <a:pPr/>
              <a:t>22.10.2018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71EB08-7495-4CE8-8ECE-C77C2D07B476}" type="datetime1">
              <a:rPr lang="cs-CZ" smtClean="0"/>
              <a:pPr/>
              <a:t>22.10.2018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08EDB-5EEF-43A4-A87A-347ED96D2112}" type="datetime1">
              <a:rPr lang="cs-CZ" smtClean="0"/>
              <a:pPr/>
              <a:t>22.10.2018</a:t>
            </a:fld>
            <a:endParaRPr lang="cs-CZ"/>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C5EE-3FDF-4CBE-8A81-40FCD7650D3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5" y="571480"/>
            <a:ext cx="7775575" cy="523220"/>
          </a:xfrm>
          <a:prstGeom prst="rect">
            <a:avLst/>
          </a:prstGeom>
          <a:noFill/>
        </p:spPr>
        <p:txBody>
          <a:bodyPr wrap="square" rtlCol="0">
            <a:spAutoFit/>
          </a:bodyPr>
          <a:lstStyle/>
          <a:p>
            <a:pPr algn="ctr"/>
            <a:r>
              <a:rPr lang="cs-CZ" sz="2800" b="1" dirty="0"/>
              <a:t>Teorie chyb a vyrovnávací počet 1</a:t>
            </a:r>
          </a:p>
        </p:txBody>
      </p:sp>
      <p:sp>
        <p:nvSpPr>
          <p:cNvPr id="7" name="Slide Number Placeholder 6"/>
          <p:cNvSpPr>
            <a:spLocks noGrp="1"/>
          </p:cNvSpPr>
          <p:nvPr>
            <p:ph type="sldNum" sz="quarter" idx="12"/>
          </p:nvPr>
        </p:nvSpPr>
        <p:spPr/>
        <p:txBody>
          <a:bodyPr/>
          <a:lstStyle/>
          <a:p>
            <a:fld id="{5587C5EE-3FDF-4CBE-8A81-40FCD7650D36}" type="slidenum">
              <a:rPr lang="cs-CZ" smtClean="0"/>
              <a:pPr/>
              <a:t>1</a:t>
            </a:fld>
            <a:endParaRPr lang="cs-CZ"/>
          </a:p>
        </p:txBody>
      </p:sp>
      <p:sp>
        <p:nvSpPr>
          <p:cNvPr id="8" name="TextBox 3"/>
          <p:cNvSpPr txBox="1"/>
          <p:nvPr/>
        </p:nvSpPr>
        <p:spPr>
          <a:xfrm>
            <a:off x="539552" y="1484786"/>
            <a:ext cx="8280919" cy="4062651"/>
          </a:xfrm>
          <a:prstGeom prst="rect">
            <a:avLst/>
          </a:prstGeom>
          <a:noFill/>
        </p:spPr>
        <p:txBody>
          <a:bodyPr wrap="square" rtlCol="0">
            <a:spAutoFit/>
          </a:bodyPr>
          <a:lstStyle/>
          <a:p>
            <a:pPr marL="1792288" indent="-1792288"/>
            <a:r>
              <a:rPr lang="cs-CZ" sz="2000" dirty="0"/>
              <a:t>Téma č. 4: 	</a:t>
            </a:r>
            <a:r>
              <a:rPr lang="cs-CZ" sz="2000" b="1" dirty="0"/>
              <a:t>Dvou a vícerozměrné chyby a charakteristiky přesnosti.</a:t>
            </a:r>
          </a:p>
          <a:p>
            <a:pPr marL="1792288" indent="-1792288"/>
            <a:r>
              <a:rPr lang="cs-CZ" sz="2000" b="1" dirty="0"/>
              <a:t>	Vyrovnání měření. Vyrovnání měření přímých. Dvojice měření.	</a:t>
            </a:r>
          </a:p>
          <a:p>
            <a:endParaRPr lang="cs-CZ" b="1" dirty="0"/>
          </a:p>
          <a:p>
            <a:endParaRPr lang="cs-CZ" b="1" dirty="0"/>
          </a:p>
          <a:p>
            <a:pPr marL="342900" indent="-342900">
              <a:buAutoNum type="arabicPeriod"/>
            </a:pPr>
            <a:r>
              <a:rPr lang="cs-CZ" b="1" dirty="0"/>
              <a:t>Dvou a vícerozměrné chyby.</a:t>
            </a:r>
          </a:p>
          <a:p>
            <a:pPr marL="800100" lvl="1" indent="-342900">
              <a:buAutoNum type="arabicPeriod"/>
            </a:pPr>
            <a:r>
              <a:rPr lang="cs-CZ" b="1" dirty="0"/>
              <a:t>Jednorozměrné chyby.</a:t>
            </a:r>
          </a:p>
          <a:p>
            <a:pPr marL="800100" lvl="1" indent="-342900">
              <a:buAutoNum type="arabicPeriod"/>
            </a:pPr>
            <a:r>
              <a:rPr lang="cs-CZ" b="1" dirty="0"/>
              <a:t>Dvou a vícerozměrné chyby </a:t>
            </a:r>
          </a:p>
          <a:p>
            <a:pPr marL="800100" lvl="1" indent="-342900">
              <a:buAutoNum type="arabicPeriod"/>
            </a:pPr>
            <a:r>
              <a:rPr lang="cs-CZ" b="1" dirty="0"/>
              <a:t>Dvou a vícerozměrné charakteristiky přesnosti. Elipsa chyb. </a:t>
            </a:r>
            <a:r>
              <a:rPr lang="cs-CZ" b="1" dirty="0" err="1"/>
              <a:t>Helmertova</a:t>
            </a:r>
            <a:r>
              <a:rPr lang="cs-CZ" b="1" dirty="0"/>
              <a:t> křivka.</a:t>
            </a:r>
          </a:p>
          <a:p>
            <a:pPr marL="342900" indent="-342900">
              <a:buAutoNum type="arabicPeriod"/>
            </a:pPr>
            <a:r>
              <a:rPr lang="cs-CZ" b="1" dirty="0"/>
              <a:t>Vyrovnání měření.</a:t>
            </a:r>
          </a:p>
          <a:p>
            <a:pPr marL="800100" lvl="1" indent="-342900">
              <a:buAutoNum type="arabicPeriod"/>
            </a:pPr>
            <a:r>
              <a:rPr lang="cs-CZ" b="1" dirty="0"/>
              <a:t>Vyrovnání přímých měření.</a:t>
            </a:r>
          </a:p>
          <a:p>
            <a:pPr marL="800100" lvl="1" indent="-342900">
              <a:buAutoNum type="arabicPeriod"/>
            </a:pPr>
            <a:r>
              <a:rPr lang="cs-CZ" b="1" dirty="0"/>
              <a:t>Dvojice měření.</a:t>
            </a:r>
          </a:p>
          <a:p>
            <a:endParaRPr lang="cs-CZ" b="1" dirty="0"/>
          </a:p>
        </p:txBody>
      </p:sp>
    </p:spTree>
    <p:extLst>
      <p:ext uri="{BB962C8B-B14F-4D97-AF65-F5344CB8AC3E}">
        <p14:creationId xmlns:p14="http://schemas.microsoft.com/office/powerpoint/2010/main" val="202617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10</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969711"/>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pPr marL="285750" indent="-285750">
                  <a:buFontTx/>
                  <a:buChar char="-"/>
                </a:pPr>
                <a:endParaRPr lang="cs-CZ" dirty="0"/>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𝜉𝜉</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𝜂𝜂</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2</m:t>
                            </m:r>
                            <m:r>
                              <a:rPr lang="cs-CZ" b="0" i="1" smtClean="0">
                                <a:latin typeface="Cambria Math" panose="02040503050406030204" pitchFamily="18" charset="0"/>
                              </a:rPr>
                              <m:t>𝑥</m:t>
                            </m:r>
                          </m:e>
                        </m:d>
                      </m:e>
                    </m:func>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sin</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i="1">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cos</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b="0" i="1" smtClean="0">
                        <a:latin typeface="Cambria Math" panose="02040503050406030204" pitchFamily="18" charset="0"/>
                        <a:ea typeface="Cambria Math" panose="02040503050406030204" pitchFamily="18" charset="0"/>
                      </a:rPr>
                      <m:t> </m:t>
                    </m:r>
                  </m:oMath>
                </a14:m>
                <a:r>
                  <a:rPr lang="cs-CZ" dirty="0"/>
                  <a:t>)</a:t>
                </a:r>
              </a:p>
              <a:p>
                <a:endParaRPr lang="cs-CZ" dirty="0"/>
              </a:p>
              <a:p>
                <a:r>
                  <a:rPr lang="cs-CZ" dirty="0"/>
                  <a:t>Úhel </a:t>
                </a:r>
                <a14:m>
                  <m:oMath xmlns:m="http://schemas.openxmlformats.org/officeDocument/2006/math">
                    <m:r>
                      <a:rPr lang="cs-CZ" i="1">
                        <a:latin typeface="Cambria Math" panose="02040503050406030204" pitchFamily="18" charset="0"/>
                      </a:rPr>
                      <m:t>𝜔</m:t>
                    </m:r>
                  </m:oMath>
                </a14:m>
                <a:r>
                  <a:rPr lang="cs-CZ" dirty="0"/>
                  <a:t> najdeme z podmínky, aby součty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𝜉𝜉</m:t>
                    </m:r>
                    <m:r>
                      <a:rPr lang="cs-CZ" i="1">
                        <a:latin typeface="Cambria Math" panose="02040503050406030204" pitchFamily="18" charset="0"/>
                      </a:rPr>
                      <m:t>]</m:t>
                    </m:r>
                  </m:oMath>
                </a14:m>
                <a:r>
                  <a:rPr lang="cs-CZ" dirty="0"/>
                  <a:t> a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𝜂𝜂</m:t>
                    </m:r>
                    <m:r>
                      <a:rPr lang="cs-CZ" i="1">
                        <a:latin typeface="Cambria Math" panose="02040503050406030204" pitchFamily="18" charset="0"/>
                      </a:rPr>
                      <m:t>]</m:t>
                    </m:r>
                  </m:oMath>
                </a14:m>
                <a:r>
                  <a:rPr lang="cs-CZ" dirty="0"/>
                  <a:t> měly extrémní hodnotu. Položíme derivaci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𝜉𝜉</m:t>
                    </m:r>
                    <m:r>
                      <a:rPr lang="cs-CZ" i="1">
                        <a:latin typeface="Cambria Math" panose="02040503050406030204" pitchFamily="18" charset="0"/>
                      </a:rPr>
                      <m:t>]′ = 0</m:t>
                    </m:r>
                  </m:oMath>
                </a14:m>
                <a:endParaRPr lang="cs-CZ" dirty="0"/>
              </a:p>
              <a:p>
                <a:endParaRPr lang="cs-CZ" dirty="0"/>
              </a:p>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m:t>
                                  </m:r>
                                  <m:d>
                                    <m:dPr>
                                      <m:begChr m:val="["/>
                                      <m:endChr m:val="]"/>
                                      <m:ctrlPr>
                                        <a:rPr lang="cs-CZ" i="1">
                                          <a:latin typeface="Cambria Math" panose="02040503050406030204" pitchFamily="18" charset="0"/>
                                        </a:rPr>
                                      </m:ctrlPr>
                                    </m:dPr>
                                    <m:e>
                                      <m:r>
                                        <a:rPr lang="cs-CZ" i="1">
                                          <a:latin typeface="Cambria Math" panose="02040503050406030204" pitchFamily="18" charset="0"/>
                                        </a:rPr>
                                        <m:t>𝜉𝜉</m:t>
                                      </m:r>
                                    </m:e>
                                  </m:d>
                                </m:num>
                                <m:den>
                                  <m:r>
                                    <a:rPr lang="cs-CZ" i="1">
                                      <a:latin typeface="Cambria Math" panose="02040503050406030204" pitchFamily="18" charset="0"/>
                                    </a:rPr>
                                    <m:t>𝜕𝜔</m:t>
                                  </m:r>
                                </m:den>
                              </m:f>
                            </m:e>
                          </m:d>
                        </m:e>
                        <m:sub>
                          <m:r>
                            <a:rPr lang="cs-CZ" i="1">
                              <a:latin typeface="Cambria Math" panose="02040503050406030204" pitchFamily="18" charset="0"/>
                            </a:rPr>
                            <m:t>𝜔</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sub>
                      </m:sSub>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sin</m:t>
                      </m:r>
                      <m:d>
                        <m:dPr>
                          <m:ctrlPr>
                            <a:rPr lang="cs-CZ" i="1">
                              <a:latin typeface="Cambria Math" panose="02040503050406030204" pitchFamily="18" charset="0"/>
                            </a:rPr>
                          </m:ctrlPr>
                        </m:dPr>
                        <m:e>
                          <m:r>
                            <a:rPr lang="cs-CZ" i="1">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a:latin typeface="Cambria Math" panose="02040503050406030204" pitchFamily="18" charset="0"/>
                        </a:rPr>
                        <m:t>+2</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cos</m:t>
                      </m:r>
                      <m:d>
                        <m:dPr>
                          <m:ctrlPr>
                            <a:rPr lang="cs-CZ" i="1">
                              <a:latin typeface="Cambria Math" panose="02040503050406030204" pitchFamily="18" charset="0"/>
                            </a:rPr>
                          </m:ctrlPr>
                        </m:dPr>
                        <m:e>
                          <m:r>
                            <a:rPr lang="cs-CZ">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sin</m:t>
                      </m:r>
                      <m:d>
                        <m:dPr>
                          <m:ctrlPr>
                            <a:rPr lang="cs-CZ" i="1">
                              <a:latin typeface="Cambria Math" panose="02040503050406030204" pitchFamily="18" charset="0"/>
                            </a:rPr>
                          </m:ctrlPr>
                        </m:dPr>
                        <m:e>
                          <m:r>
                            <a:rPr lang="cs-CZ">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i="1">
                          <a:latin typeface="Cambria Math" panose="02040503050406030204" pitchFamily="18" charset="0"/>
                        </a:rPr>
                        <m:t>=0</m:t>
                      </m:r>
                    </m:oMath>
                  </m:oMathPara>
                </a14:m>
                <a:endParaRPr lang="cs-CZ" dirty="0"/>
              </a:p>
              <a:p>
                <a:r>
                  <a:rPr lang="cs-CZ" dirty="0"/>
                  <a:t>(z obou vyjde stejná derivace, resp. vynásobená -1).</a:t>
                </a:r>
              </a:p>
              <a:p>
                <a:endParaRPr lang="cs-CZ" dirty="0"/>
              </a:p>
              <a:p>
                <a:endParaRPr lang="cs-CZ" dirty="0"/>
              </a:p>
              <a:p>
                <a:endParaRPr lang="cs-CZ" dirty="0"/>
              </a:p>
              <a:p>
                <a:endParaRPr lang="cs-CZ" dirty="0"/>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rPr>
                          <m:t>𝜉</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𝑥𝑦</m:t>
                        </m:r>
                      </m:sub>
                    </m:sSub>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rPr>
                          <m:t>𝜂</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m:t>
                            </m:r>
                            <m:r>
                              <m:rPr>
                                <m:sty m:val="p"/>
                              </m:rPr>
                              <a:rPr lang="cs-CZ" b="0" i="0" smtClean="0">
                                <a:latin typeface="Cambria Math" panose="02040503050406030204" pitchFamily="18" charset="0"/>
                              </a:rPr>
                              <m:t>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b="0" i="0" smtClean="0">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𝑥𝑦</m:t>
                        </m:r>
                      </m:sub>
                    </m:sSub>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b="0" i="0" smtClean="0">
                                <a:latin typeface="Cambria Math" panose="02040503050406030204" pitchFamily="18" charset="0"/>
                              </a:rPr>
                              <m:t>co</m:t>
                            </m:r>
                            <m:r>
                              <m:rPr>
                                <m:sty m:val="p"/>
                              </m:rPr>
                              <a:rPr lang="cs-CZ">
                                <a:latin typeface="Cambria Math" panose="02040503050406030204" pitchFamily="18" charset="0"/>
                              </a:rPr>
                              <m:t>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969711"/>
              </a:xfrm>
              <a:prstGeom prst="rect">
                <a:avLst/>
              </a:prstGeom>
              <a:blipFill>
                <a:blip r:embed="rId3"/>
                <a:stretch>
                  <a:fillRect l="-1076" t="-81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9" name="obrázek 88">
            <a:extLst>
              <a:ext uri="{FF2B5EF4-FFF2-40B4-BE49-F238E27FC236}">
                <a16:creationId xmlns:a16="http://schemas.microsoft.com/office/drawing/2014/main" id="{A7621DA3-53BA-4D2A-B321-F367610F9A99}"/>
              </a:ext>
            </a:extLst>
          </p:cNvPr>
          <p:cNvPicPr>
            <a:picLocks noChangeAspect="1"/>
          </p:cNvPicPr>
          <p:nvPr/>
        </p:nvPicPr>
        <p:blipFill rotWithShape="1">
          <a:blip r:embed="rId4"/>
          <a:srcRect l="2888" r="48015" b="42482"/>
          <a:stretch/>
        </p:blipFill>
        <p:spPr bwMode="auto">
          <a:xfrm>
            <a:off x="6799747" y="476672"/>
            <a:ext cx="1859197" cy="125870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15E3A960-067C-4761-B6C8-20641856A6AC}"/>
                  </a:ext>
                </a:extLst>
              </p:cNvPr>
              <p:cNvSpPr/>
              <p:nvPr/>
            </p:nvSpPr>
            <p:spPr>
              <a:xfrm>
                <a:off x="765050" y="4881561"/>
                <a:ext cx="3798219" cy="718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cs-CZ" smtClean="0">
                          <a:latin typeface="Cambria Math" panose="02040503050406030204" pitchFamily="18" charset="0"/>
                        </a:rPr>
                        <m:t>t</m:t>
                      </m:r>
                      <m:r>
                        <m:rPr>
                          <m:sty m:val="p"/>
                        </m:rPr>
                        <a:rPr lang="cs-CZ" i="0">
                          <a:latin typeface="Cambria Math" panose="02040503050406030204" pitchFamily="18" charset="0"/>
                        </a:rPr>
                        <m:t>g</m:t>
                      </m:r>
                      <m:d>
                        <m:dPr>
                          <m:ctrlPr>
                            <a:rPr lang="cs-CZ" i="1">
                              <a:latin typeface="Cambria Math" panose="02040503050406030204" pitchFamily="18" charset="0"/>
                            </a:rPr>
                          </m:ctrlPr>
                        </m:dPr>
                        <m:e>
                          <m:r>
                            <a:rPr lang="cs-CZ" i="0">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0">
                                  <a:latin typeface="Cambria Math" panose="02040503050406030204" pitchFamily="18" charset="0"/>
                                </a:rPr>
                                <m:t>0</m:t>
                              </m:r>
                            </m:sub>
                          </m:sSub>
                        </m:e>
                      </m:d>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2</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0">
                                      <a:latin typeface="Cambria Math" panose="02040503050406030204" pitchFamily="18" charset="0"/>
                                    </a:rPr>
                                    <m:t>′</m:t>
                                  </m:r>
                                </m:sup>
                              </m:sSup>
                            </m:e>
                          </m:d>
                        </m:num>
                        <m:den>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e>
                          </m:d>
                          <m:r>
                            <a:rPr lang="cs-CZ" i="0">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y</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i="0">
                                      <a:latin typeface="Cambria Math" panose="02040503050406030204" pitchFamily="18" charset="0"/>
                                    </a:rPr>
                                    <m:t>y</m:t>
                                  </m:r>
                                </m:e>
                                <m:sup>
                                  <m:r>
                                    <a:rPr lang="cs-CZ" i="0">
                                      <a:latin typeface="Cambria Math" panose="02040503050406030204" pitchFamily="18" charset="0"/>
                                    </a:rPr>
                                    <m:t>′</m:t>
                                  </m:r>
                                </m:sup>
                              </m:sSup>
                            </m:e>
                          </m:d>
                        </m:den>
                      </m:f>
                      <m:r>
                        <a:rPr lang="cs-CZ" b="0" i="1" smtClean="0">
                          <a:latin typeface="Cambria Math" panose="02040503050406030204" pitchFamily="18" charset="0"/>
                        </a:rPr>
                        <m:t>=</m:t>
                      </m:r>
                      <m:f>
                        <m:fPr>
                          <m:ctrlPr>
                            <a:rPr lang="cs-CZ" i="1">
                              <a:latin typeface="Cambria Math" panose="02040503050406030204" pitchFamily="18" charset="0"/>
                            </a:rPr>
                          </m:ctrlPr>
                        </m:fPr>
                        <m:num>
                          <m:r>
                            <a:rPr lang="cs-CZ">
                              <a:latin typeface="Cambria Math" panose="02040503050406030204" pitchFamily="18" charset="0"/>
                            </a:rPr>
                            <m:t>2</m:t>
                          </m:r>
                          <m:sSub>
                            <m:sSubPr>
                              <m:ctrlPr>
                                <a:rPr lang="cs-CZ" b="0"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𝑥𝑦</m:t>
                              </m:r>
                            </m:sub>
                          </m:sSub>
                        </m:num>
                        <m:den>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b="0" i="0" smtClean="0">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den>
                      </m:f>
                    </m:oMath>
                  </m:oMathPara>
                </a14:m>
                <a:endParaRPr lang="cs-CZ" dirty="0"/>
              </a:p>
            </p:txBody>
          </p:sp>
        </mc:Choice>
        <mc:Fallback xmlns="">
          <p:sp>
            <p:nvSpPr>
              <p:cNvPr id="2" name="Obdélník 1">
                <a:extLst>
                  <a:ext uri="{FF2B5EF4-FFF2-40B4-BE49-F238E27FC236}">
                    <a16:creationId xmlns:a16="http://schemas.microsoft.com/office/drawing/2014/main" id="{15E3A960-067C-4761-B6C8-20641856A6AC}"/>
                  </a:ext>
                </a:extLst>
              </p:cNvPr>
              <p:cNvSpPr>
                <a:spLocks noRot="1" noChangeAspect="1" noMove="1" noResize="1" noEditPoints="1" noAdjustHandles="1" noChangeArrowheads="1" noChangeShapeType="1" noTextEdit="1"/>
              </p:cNvSpPr>
              <p:nvPr/>
            </p:nvSpPr>
            <p:spPr>
              <a:xfrm>
                <a:off x="765050" y="4881561"/>
                <a:ext cx="3798219" cy="718210"/>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9942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11</a:t>
            </a:fld>
            <a:endParaRPr lang="cs-CZ"/>
          </a:p>
        </p:txBody>
      </p:sp>
      <p:sp>
        <p:nvSpPr>
          <p:cNvPr id="8" name="TextBox 3"/>
          <p:cNvSpPr txBox="1"/>
          <p:nvPr/>
        </p:nvSpPr>
        <p:spPr>
          <a:xfrm>
            <a:off x="323528" y="620688"/>
            <a:ext cx="8496944" cy="2339102"/>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pPr marL="285750" indent="-285750">
              <a:buFontTx/>
              <a:buChar char="-"/>
            </a:pPr>
            <a:r>
              <a:rPr lang="cs-CZ" dirty="0" err="1"/>
              <a:t>Helmertova</a:t>
            </a:r>
            <a:r>
              <a:rPr lang="cs-CZ" dirty="0"/>
              <a:t> křivka</a:t>
            </a:r>
          </a:p>
          <a:p>
            <a:pPr marL="742950" lvl="1" indent="-285750">
              <a:buFontTx/>
              <a:buChar char="-"/>
            </a:pPr>
            <a:r>
              <a:rPr lang="cs-CZ" dirty="0" err="1"/>
              <a:t>Helmertova</a:t>
            </a:r>
            <a:r>
              <a:rPr lang="cs-CZ" dirty="0"/>
              <a:t> křivka graficky popisuje přesnost dvojrozměrné náhodné veličiny, jinými slovy vyjadřuje přesnost náhodného vektoru ve všech směrech. </a:t>
            </a:r>
          </a:p>
          <a:p>
            <a:endParaRPr lang="cs-CZ" dirty="0"/>
          </a:p>
          <a:p>
            <a:endParaRPr lang="cs-CZ" dirty="0"/>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10" name="obrázek 101">
            <a:extLst>
              <a:ext uri="{FF2B5EF4-FFF2-40B4-BE49-F238E27FC236}">
                <a16:creationId xmlns:a16="http://schemas.microsoft.com/office/drawing/2014/main" id="{488EBC76-69ED-45D9-9955-D446EBF1DABD}"/>
              </a:ext>
            </a:extLst>
          </p:cNvPr>
          <p:cNvPicPr>
            <a:picLocks noChangeAspect="1"/>
          </p:cNvPicPr>
          <p:nvPr/>
        </p:nvPicPr>
        <p:blipFill rotWithShape="1">
          <a:blip r:embed="rId3" cstate="print"/>
          <a:srcRect l="2972" t="8363" r="-221" b="6790"/>
          <a:stretch/>
        </p:blipFill>
        <p:spPr bwMode="auto">
          <a:xfrm>
            <a:off x="899592" y="2977674"/>
            <a:ext cx="7272808" cy="3177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15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7">
            <a:extLst>
              <a:ext uri="{FF2B5EF4-FFF2-40B4-BE49-F238E27FC236}">
                <a16:creationId xmlns:a16="http://schemas.microsoft.com/office/drawing/2014/main" id="{E9EC7C1B-8ED7-4A9F-995C-01C8D271432E}"/>
              </a:ext>
            </a:extLst>
          </p:cNvPr>
          <p:cNvPicPr>
            <a:picLocks noChangeAspect="1"/>
          </p:cNvPicPr>
          <p:nvPr/>
        </p:nvPicPr>
        <p:blipFill>
          <a:blip r:embed="rId3"/>
          <a:srcRect/>
          <a:stretch>
            <a:fillRect/>
          </a:stretch>
        </p:blipFill>
        <p:spPr bwMode="auto">
          <a:xfrm>
            <a:off x="4336108" y="412183"/>
            <a:ext cx="4789164" cy="496855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5587C5EE-3FDF-4CBE-8A81-40FCD7650D36}" type="slidenum">
              <a:rPr lang="cs-CZ" smtClean="0"/>
              <a:pPr/>
              <a:t>12</a:t>
            </a:fld>
            <a:endParaRPr lang="cs-CZ"/>
          </a:p>
        </p:txBody>
      </p:sp>
      <mc:AlternateContent xmlns:mc="http://schemas.openxmlformats.org/markup-compatibility/2006">
        <mc:Choice xmlns:a14="http://schemas.microsoft.com/office/drawing/2010/main" Requires="a14">
          <p:sp>
            <p:nvSpPr>
              <p:cNvPr id="8" name="TextBox 3"/>
              <p:cNvSpPr txBox="1"/>
              <p:nvPr/>
            </p:nvSpPr>
            <p:spPr>
              <a:xfrm>
                <a:off x="323528" y="620688"/>
                <a:ext cx="8496944" cy="5762796"/>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endParaRPr lang="cs-CZ" b="1" dirty="0"/>
              </a:p>
              <a:p>
                <a:pPr marL="285750" indent="-285750">
                  <a:buFontTx/>
                  <a:buChar char="-"/>
                </a:pPr>
                <a:r>
                  <a:rPr lang="cs-CZ" dirty="0"/>
                  <a:t>Elipsa chyb</a:t>
                </a:r>
              </a:p>
              <a:p>
                <a:pPr indent="180975"/>
                <a14:m>
                  <m:oMath xmlns:m="http://schemas.openxmlformats.org/officeDocument/2006/math">
                    <m:sSub>
                      <m:sSubPr>
                        <m:ctrlPr>
                          <a:rPr lang="cs-CZ" b="0" i="1" smtClean="0">
                            <a:latin typeface="Cambria Math" panose="02040503050406030204" pitchFamily="18" charset="0"/>
                            <a:ea typeface="Cambria Math" panose="02040503050406030204" pitchFamily="18" charset="0"/>
                          </a:rPr>
                        </m:ctrlPr>
                      </m:sSubPr>
                      <m:e>
                        <m:r>
                          <a:rPr lang="cs-CZ" i="1" smtClean="0">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ea typeface="Cambria Math" panose="02040503050406030204" pitchFamily="18" charset="0"/>
                          </a:rPr>
                          <m:t>𝑎</m:t>
                        </m:r>
                      </m:sub>
                    </m:sSub>
                    <m:r>
                      <a:rPr lang="cs-CZ" b="0" i="1" smtClean="0">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ea typeface="Cambria Math" panose="02040503050406030204" pitchFamily="18" charset="0"/>
                          </a:rPr>
                          <m:t>𝑏</m:t>
                        </m:r>
                      </m:sub>
                    </m:sSub>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𝜔</m:t>
                    </m:r>
                  </m:oMath>
                </a14:m>
                <a:r>
                  <a:rPr lang="cs-CZ" dirty="0"/>
                  <a:t> </a:t>
                </a:r>
              </a:p>
              <a:p>
                <a:pPr marL="285750" indent="-285750">
                  <a:buFontTx/>
                  <a:buChar char="-"/>
                </a:pPr>
                <a:endParaRPr lang="cs-CZ" dirty="0"/>
              </a:p>
              <a:p>
                <a:pPr marL="285750" indent="-285750">
                  <a:buFontTx/>
                  <a:buChar char="-"/>
                </a:pPr>
                <a:r>
                  <a:rPr lang="cs-CZ" dirty="0"/>
                  <a:t>Kružnice chyb</a:t>
                </a:r>
              </a:p>
              <a:p>
                <a:pPr indent="266700"/>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r>
                      <a:rPr lang="cs-CZ" i="1">
                        <a:latin typeface="Cambria Math" panose="02040503050406030204" pitchFamily="18" charset="0"/>
                      </a:rPr>
                      <m:t> </m:t>
                    </m:r>
                    <m:r>
                      <a:rPr lang="cs-CZ" b="0" i="0"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b="0" i="1" smtClean="0">
                            <a:latin typeface="Cambria Math" panose="02040503050406030204" pitchFamily="18" charset="0"/>
                          </a:rPr>
                          <m:t>𝑦</m:t>
                        </m:r>
                      </m:sub>
                    </m:sSub>
                    <m:r>
                      <a:rPr lang="cs-CZ" b="0" i="1" smtClean="0">
                        <a:latin typeface="Cambria Math" panose="02040503050406030204" pitchFamily="18" charset="0"/>
                      </a:rPr>
                      <m:t> </m:t>
                    </m:r>
                  </m:oMath>
                </a14:m>
                <a:r>
                  <a:rPr lang="cs-CZ" dirty="0"/>
                  <a:t> </a:t>
                </a:r>
              </a:p>
              <a:p>
                <a:pPr marL="285750" indent="-285750">
                  <a:buFontTx/>
                  <a:buChar char="-"/>
                </a:pPr>
                <a:endParaRPr lang="cs-CZ" dirty="0"/>
              </a:p>
              <a:p>
                <a:pPr marL="285750" indent="-285750">
                  <a:buFontTx/>
                  <a:buChar char="-"/>
                </a:pPr>
                <a:endParaRPr lang="cs-CZ" dirty="0"/>
              </a:p>
              <a:p>
                <a:endParaRPr lang="cs-CZ" dirty="0"/>
              </a:p>
              <a:p>
                <a:r>
                  <a:rPr lang="cs-CZ" dirty="0"/>
                  <a:t>Chyba v poloze bodu:</a:t>
                </a:r>
              </a:p>
              <a:p>
                <a:pPr indent="266700"/>
                <a:r>
                  <a:rPr lang="cs-CZ" dirty="0"/>
                  <a:t> </a:t>
                </a:r>
                <a14:m>
                  <m:oMath xmlns:m="http://schemas.openxmlformats.org/officeDocument/2006/math">
                    <m:r>
                      <a:rPr lang="cs-CZ" i="1">
                        <a:latin typeface="Cambria Math" panose="02040503050406030204" pitchFamily="18" charset="0"/>
                      </a:rPr>
                      <m:t>𝜀</m:t>
                    </m:r>
                    <m:r>
                      <a:rPr lang="cs-CZ">
                        <a:latin typeface="Cambria Math" panose="02040503050406030204" pitchFamily="18" charset="0"/>
                      </a:rPr>
                      <m:t>=</m:t>
                    </m:r>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a:latin typeface="Cambria Math" panose="02040503050406030204" pitchFamily="18" charset="0"/>
                              </a:rPr>
                              <m:t>2</m:t>
                            </m:r>
                          </m:sup>
                        </m:sSup>
                        <m:r>
                          <a:rPr lang="cs-CZ">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a:latin typeface="Cambria Math" panose="02040503050406030204" pitchFamily="18" charset="0"/>
                              </a:rPr>
                              <m:t>2</m:t>
                            </m:r>
                          </m:sup>
                        </m:sSup>
                      </m:e>
                    </m:rad>
                  </m:oMath>
                </a14:m>
                <a:r>
                  <a:rPr lang="cs-CZ" dirty="0"/>
                  <a:t>. </a:t>
                </a:r>
              </a:p>
              <a:p>
                <a:r>
                  <a:rPr lang="cs-CZ" dirty="0"/>
                  <a:t>Směrodatná odchylka polohová :</a:t>
                </a:r>
              </a:p>
              <a:p>
                <a:pPr indent="266700"/>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𝑃</m:t>
                        </m:r>
                      </m:sub>
                    </m:sSub>
                    <m:r>
                      <a:rPr lang="cs-CZ" i="1">
                        <a:latin typeface="Cambria Math" panose="02040503050406030204" pitchFamily="18" charset="0"/>
                      </a:rPr>
                      <m:t>=</m:t>
                    </m:r>
                    <m:rad>
                      <m:radPr>
                        <m:degHide m:val="on"/>
                        <m:ctrlPr>
                          <a:rPr lang="cs-CZ" i="1">
                            <a:latin typeface="Cambria Math" panose="02040503050406030204" pitchFamily="18" charset="0"/>
                          </a:rPr>
                        </m:ctrlPr>
                      </m:radPr>
                      <m:deg/>
                      <m:e>
                        <m:r>
                          <a:rPr lang="cs-CZ" i="1">
                            <a:latin typeface="Cambria Math" panose="02040503050406030204" pitchFamily="18" charset="0"/>
                          </a:rPr>
                          <m:t>𝐸</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𝜀</m:t>
                                </m:r>
                              </m:e>
                              <m:sup>
                                <m:r>
                                  <a:rPr lang="cs-CZ" i="1">
                                    <a:latin typeface="Cambria Math" panose="02040503050406030204" pitchFamily="18" charset="0"/>
                                  </a:rPr>
                                  <m:t>2</m:t>
                                </m:r>
                              </m:sup>
                            </m:sSup>
                          </m:e>
                        </m:d>
                      </m:e>
                    </m:rad>
                    <m:r>
                      <a:rPr lang="cs-CZ" i="1">
                        <a:latin typeface="Cambria Math" panose="02040503050406030204" pitchFamily="18" charset="0"/>
                      </a:rPr>
                      <m:t>=</m:t>
                    </m:r>
                    <m:rad>
                      <m:radPr>
                        <m:degHide m:val="on"/>
                        <m:ctrlPr>
                          <a:rPr lang="cs-CZ" i="1">
                            <a:latin typeface="Cambria Math" panose="02040503050406030204" pitchFamily="18" charset="0"/>
                          </a:rPr>
                        </m:ctrlPr>
                      </m:radPr>
                      <m:deg/>
                      <m:e>
                        <m:r>
                          <a:rPr lang="cs-CZ" i="1">
                            <a:latin typeface="Cambria Math" panose="02040503050406030204" pitchFamily="18" charset="0"/>
                          </a:rPr>
                          <m:t>𝐸</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2</m:t>
                                </m:r>
                              </m:sup>
                            </m:sSup>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2</m:t>
                                </m:r>
                              </m:sup>
                            </m:sSup>
                          </m:e>
                        </m:d>
                      </m:e>
                    </m:rad>
                    <m:r>
                      <a:rPr lang="cs-CZ" i="1">
                        <a:latin typeface="Cambria Math" panose="02040503050406030204" pitchFamily="18" charset="0"/>
                      </a:rPr>
                      <m:t>=</m:t>
                    </m:r>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e>
                          <m:sup>
                            <m:r>
                              <a:rPr lang="cs-CZ">
                                <a:latin typeface="Cambria Math" panose="02040503050406030204" pitchFamily="18" charset="0"/>
                              </a:rPr>
                              <m:t>2</m:t>
                            </m:r>
                          </m:sup>
                        </m:sSup>
                        <m:r>
                          <a:rPr lang="cs-CZ">
                            <a:latin typeface="Cambria Math" panose="02040503050406030204" pitchFamily="18" charset="0"/>
                          </a:rPr>
                          <m:t>+</m:t>
                        </m:r>
                        <m:sSup>
                          <m:sSupPr>
                            <m:ctrlPr>
                              <a:rPr lang="cs-CZ" i="1">
                                <a:latin typeface="Cambria Math" panose="02040503050406030204" pitchFamily="18" charset="0"/>
                              </a:rPr>
                            </m:ctrlPr>
                          </m:sSupPr>
                          <m:e>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𝑦</m:t>
                                </m:r>
                              </m:sub>
                            </m:sSub>
                          </m:e>
                          <m:sup>
                            <m:r>
                              <a:rPr lang="cs-CZ">
                                <a:latin typeface="Cambria Math" panose="02040503050406030204" pitchFamily="18" charset="0"/>
                              </a:rPr>
                              <m:t>2</m:t>
                            </m:r>
                          </m:sup>
                        </m:sSup>
                      </m:e>
                    </m:rad>
                  </m:oMath>
                </a14:m>
                <a:r>
                  <a:rPr lang="cs-CZ" dirty="0"/>
                  <a:t>. </a:t>
                </a:r>
              </a:p>
              <a:p>
                <a:r>
                  <a:rPr lang="cs-CZ" dirty="0"/>
                  <a:t>Směrodatná odchylka souřadnicová</a:t>
                </a:r>
              </a:p>
              <a:p>
                <a:pPr indent="266700"/>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𝑥𝑦</m:t>
                        </m:r>
                      </m:sub>
                    </m:sSub>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𝜎</m:t>
                                </m:r>
                              </m:e>
                              <m:sub>
                                <m:r>
                                  <a:rPr lang="cs-CZ" i="1">
                                    <a:latin typeface="Cambria Math" panose="02040503050406030204" pitchFamily="18" charset="0"/>
                                  </a:rPr>
                                  <m:t>𝑥</m:t>
                                </m:r>
                              </m:sub>
                              <m:sup>
                                <m:r>
                                  <a:rPr lang="cs-CZ" i="1">
                                    <a:latin typeface="Cambria Math" panose="02040503050406030204" pitchFamily="18" charset="0"/>
                                  </a:rPr>
                                  <m:t>2</m:t>
                                </m:r>
                              </m:sup>
                            </m:sSubSup>
                            <m:r>
                              <a:rPr lang="cs-CZ" i="1">
                                <a:latin typeface="Cambria Math" panose="02040503050406030204" pitchFamily="18" charset="0"/>
                              </a:rPr>
                              <m:t>+</m:t>
                            </m:r>
                            <m:sSubSup>
                              <m:sSubSupPr>
                                <m:ctrlPr>
                                  <a:rPr lang="cs-CZ" i="1">
                                    <a:latin typeface="Cambria Math" panose="02040503050406030204" pitchFamily="18" charset="0"/>
                                  </a:rPr>
                                </m:ctrlPr>
                              </m:sSubSupPr>
                              <m:e>
                                <m:r>
                                  <a:rPr lang="cs-CZ" i="1">
                                    <a:latin typeface="Cambria Math" panose="02040503050406030204" pitchFamily="18" charset="0"/>
                                  </a:rPr>
                                  <m:t>𝜎</m:t>
                                </m:r>
                              </m:e>
                              <m:sub>
                                <m:r>
                                  <a:rPr lang="cs-CZ" i="1">
                                    <a:latin typeface="Cambria Math" panose="02040503050406030204" pitchFamily="18" charset="0"/>
                                  </a:rPr>
                                  <m:t>𝑦</m:t>
                                </m:r>
                              </m:sub>
                              <m:sup>
                                <m:r>
                                  <a:rPr lang="cs-CZ" i="1">
                                    <a:latin typeface="Cambria Math" panose="02040503050406030204" pitchFamily="18" charset="0"/>
                                  </a:rPr>
                                  <m:t>2</m:t>
                                </m:r>
                              </m:sup>
                            </m:sSubSup>
                          </m:num>
                          <m:den>
                            <m:r>
                              <a:rPr lang="cs-CZ" i="1">
                                <a:latin typeface="Cambria Math" panose="02040503050406030204" pitchFamily="18" charset="0"/>
                              </a:rPr>
                              <m:t>2</m:t>
                            </m:r>
                          </m:den>
                        </m:f>
                      </m:e>
                    </m:rad>
                  </m:oMath>
                </a14:m>
                <a:r>
                  <a:rPr lang="cs-CZ" dirty="0"/>
                  <a:t> </a:t>
                </a:r>
              </a:p>
            </p:txBody>
          </p:sp>
        </mc:Choice>
        <mc:Fallback>
          <p:sp>
            <p:nvSpPr>
              <p:cNvPr id="8" name="TextBox 3"/>
              <p:cNvSpPr txBox="1">
                <a:spLocks noRot="1" noChangeAspect="1" noMove="1" noResize="1" noEditPoints="1" noAdjustHandles="1" noChangeArrowheads="1" noChangeShapeType="1" noTextEdit="1"/>
              </p:cNvSpPr>
              <p:nvPr/>
            </p:nvSpPr>
            <p:spPr>
              <a:xfrm>
                <a:off x="323528" y="620688"/>
                <a:ext cx="8496944" cy="5762796"/>
              </a:xfrm>
              <a:prstGeom prst="rect">
                <a:avLst/>
              </a:prstGeom>
              <a:blipFill>
                <a:blip r:embed="rId4"/>
                <a:stretch>
                  <a:fillRect l="-1076" t="-84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127075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13</a:t>
            </a:fld>
            <a:endParaRPr lang="cs-CZ"/>
          </a:p>
        </p:txBody>
      </p:sp>
      <p:sp>
        <p:nvSpPr>
          <p:cNvPr id="8" name="TextBox 3"/>
          <p:cNvSpPr txBox="1"/>
          <p:nvPr/>
        </p:nvSpPr>
        <p:spPr>
          <a:xfrm>
            <a:off x="323528" y="620688"/>
            <a:ext cx="8496944" cy="4001095"/>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endParaRPr lang="cs-CZ" b="1" dirty="0"/>
          </a:p>
          <a:p>
            <a:pPr marL="285750" indent="-285750">
              <a:buFontTx/>
              <a:buChar char="-"/>
            </a:pPr>
            <a:r>
              <a:rPr lang="cs-CZ" dirty="0"/>
              <a:t>Kovarianční matice</a:t>
            </a:r>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r>
              <a:rPr lang="cs-CZ" dirty="0"/>
              <a:t>Pro nezávislá měření</a:t>
            </a:r>
          </a:p>
          <a:p>
            <a:pPr marL="285750" indent="-285750">
              <a:buFontTx/>
              <a:buChar char="-"/>
            </a:pPr>
            <a:endParaRPr lang="cs-CZ" dirty="0"/>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2C0603E2-0574-4082-8B70-D12570016F22}"/>
                  </a:ext>
                </a:extLst>
              </p:cNvPr>
              <p:cNvSpPr/>
              <p:nvPr/>
            </p:nvSpPr>
            <p:spPr>
              <a:xfrm>
                <a:off x="539552" y="2067794"/>
                <a:ext cx="8496944" cy="140737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i="1" smtClean="0">
                          <a:latin typeface="Cambria Math" panose="02040503050406030204" pitchFamily="18" charset="0"/>
                        </a:rPr>
                        <m:t>𝐸</m:t>
                      </m:r>
                      <m:d>
                        <m:dPr>
                          <m:ctrlPr>
                            <a:rPr lang="cs-CZ" i="1">
                              <a:latin typeface="Cambria Math" panose="02040503050406030204" pitchFamily="18" charset="0"/>
                            </a:rPr>
                          </m:ctrlPr>
                        </m:dPr>
                        <m:e>
                          <m:r>
                            <a:rPr lang="cs-CZ" b="1" i="1">
                              <a:latin typeface="Cambria Math" panose="02040503050406030204" pitchFamily="18" charset="0"/>
                            </a:rPr>
                            <m:t>𝜺</m:t>
                          </m:r>
                          <m:r>
                            <a:rPr lang="cs-CZ" b="0" i="0">
                              <a:latin typeface="Cambria Math" panose="02040503050406030204" pitchFamily="18" charset="0"/>
                            </a:rPr>
                            <m:t>∙</m:t>
                          </m:r>
                          <m:sSup>
                            <m:sSupPr>
                              <m:ctrlPr>
                                <a:rPr lang="cs-CZ" b="0" i="1">
                                  <a:latin typeface="Cambria Math" panose="02040503050406030204" pitchFamily="18" charset="0"/>
                                </a:rPr>
                              </m:ctrlPr>
                            </m:sSupPr>
                            <m:e>
                              <m:r>
                                <a:rPr lang="cs-CZ" b="1" i="1">
                                  <a:latin typeface="Cambria Math" panose="02040503050406030204" pitchFamily="18" charset="0"/>
                                </a:rPr>
                                <m:t>𝜺</m:t>
                              </m:r>
                            </m:e>
                            <m:sup>
                              <m:r>
                                <a:rPr lang="cs-CZ" b="0" i="1">
                                  <a:latin typeface="Cambria Math" panose="02040503050406030204" pitchFamily="18" charset="0"/>
                                </a:rPr>
                                <m:t>𝑇</m:t>
                              </m:r>
                            </m:sup>
                          </m:sSup>
                        </m:e>
                      </m:d>
                      <m:r>
                        <a:rPr lang="cs-CZ" b="0" i="0">
                          <a:latin typeface="Cambria Math" panose="02040503050406030204" pitchFamily="18" charset="0"/>
                        </a:rPr>
                        <m:t>=</m:t>
                      </m:r>
                      <m:r>
                        <a:rPr lang="cs-CZ" b="0" i="1">
                          <a:latin typeface="Cambria Math" panose="02040503050406030204" pitchFamily="18" charset="0"/>
                        </a:rPr>
                        <m:t>𝐸</m:t>
                      </m:r>
                      <m:d>
                        <m:dPr>
                          <m:ctrlPr>
                            <a:rPr lang="cs-CZ" b="0" i="1">
                              <a:latin typeface="Cambria Math" panose="02040503050406030204" pitchFamily="18" charset="0"/>
                            </a:rPr>
                          </m:ctrlPr>
                        </m:dPr>
                        <m:e>
                          <m:m>
                            <m:mPr>
                              <m:plcHide m:val="on"/>
                              <m:mcs>
                                <m:mc>
                                  <m:mcPr>
                                    <m:count m:val="4"/>
                                    <m:mcJc m:val="center"/>
                                  </m:mcPr>
                                </m:mc>
                              </m:mcs>
                              <m:ctrlPr>
                                <a:rPr lang="cs-CZ" b="0" i="1">
                                  <a:latin typeface="Cambria Math" panose="02040503050406030204" pitchFamily="18" charset="0"/>
                                </a:rPr>
                              </m:ctrlPr>
                            </m:mPr>
                            <m:mr>
                              <m:e>
                                <m:sSubSup>
                                  <m:sSubSupPr>
                                    <m:ctrlPr>
                                      <a:rPr lang="cs-CZ" b="0" i="1">
                                        <a:latin typeface="Cambria Math" panose="02040503050406030204" pitchFamily="18" charset="0"/>
                                      </a:rPr>
                                    </m:ctrlPr>
                                  </m:sSubSupPr>
                                  <m:e>
                                    <m:r>
                                      <a:rPr lang="cs-CZ" b="0" i="1">
                                        <a:latin typeface="Cambria Math" panose="02040503050406030204" pitchFamily="18" charset="0"/>
                                      </a:rPr>
                                      <m:t>𝜀</m:t>
                                    </m:r>
                                  </m:e>
                                  <m:sub>
                                    <m:r>
                                      <a:rPr lang="cs-CZ" b="0" i="0">
                                        <a:latin typeface="Cambria Math" panose="02040503050406030204" pitchFamily="18" charset="0"/>
                                      </a:rPr>
                                      <m:t>1</m:t>
                                    </m:r>
                                  </m:sub>
                                  <m:sup>
                                    <m:r>
                                      <a:rPr lang="cs-CZ" b="0" i="0">
                                        <a:latin typeface="Cambria Math" panose="02040503050406030204" pitchFamily="18" charset="0"/>
                                      </a:rPr>
                                      <m:t>2</m:t>
                                    </m:r>
                                  </m:sup>
                                </m:sSubSup>
                              </m:e>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1</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2</m:t>
                                    </m:r>
                                  </m:sub>
                                </m:sSub>
                              </m:e>
                              <m:e>
                                <m:r>
                                  <a:rPr lang="cs-CZ" b="0" i="0">
                                    <a:latin typeface="Cambria Math" panose="02040503050406030204" pitchFamily="18" charset="0"/>
                                  </a:rPr>
                                  <m:t>…</m:t>
                                </m:r>
                              </m:e>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1</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1">
                                        <a:latin typeface="Cambria Math" panose="02040503050406030204" pitchFamily="18" charset="0"/>
                                      </a:rPr>
                                      <m:t>𝑛</m:t>
                                    </m:r>
                                  </m:sub>
                                </m:sSub>
                              </m:e>
                            </m:mr>
                            <m:mr>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2</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1</m:t>
                                    </m:r>
                                  </m:sub>
                                </m:sSub>
                              </m:e>
                              <m:e>
                                <m:sSubSup>
                                  <m:sSubSupPr>
                                    <m:ctrlPr>
                                      <a:rPr lang="cs-CZ" b="0" i="1">
                                        <a:latin typeface="Cambria Math" panose="02040503050406030204" pitchFamily="18" charset="0"/>
                                      </a:rPr>
                                    </m:ctrlPr>
                                  </m:sSubSupPr>
                                  <m:e>
                                    <m:r>
                                      <a:rPr lang="cs-CZ" b="0" i="1">
                                        <a:latin typeface="Cambria Math" panose="02040503050406030204" pitchFamily="18" charset="0"/>
                                      </a:rPr>
                                      <m:t>𝜀</m:t>
                                    </m:r>
                                  </m:e>
                                  <m:sub>
                                    <m:r>
                                      <a:rPr lang="cs-CZ" b="0" i="0">
                                        <a:latin typeface="Cambria Math" panose="02040503050406030204" pitchFamily="18" charset="0"/>
                                      </a:rPr>
                                      <m:t>2</m:t>
                                    </m:r>
                                  </m:sub>
                                  <m:sup>
                                    <m:r>
                                      <a:rPr lang="cs-CZ" b="0" i="0">
                                        <a:latin typeface="Cambria Math" panose="02040503050406030204" pitchFamily="18" charset="0"/>
                                      </a:rPr>
                                      <m:t>2</m:t>
                                    </m:r>
                                  </m:sup>
                                </m:sSubSup>
                              </m:e>
                              <m:e>
                                <m:r>
                                  <a:rPr lang="cs-CZ" b="0" i="0">
                                    <a:latin typeface="Cambria Math" panose="02040503050406030204" pitchFamily="18" charset="0"/>
                                  </a:rPr>
                                  <m:t>…</m:t>
                                </m:r>
                              </m:e>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2</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1">
                                        <a:latin typeface="Cambria Math" panose="02040503050406030204" pitchFamily="18" charset="0"/>
                                      </a:rPr>
                                      <m:t>𝑛</m:t>
                                    </m:r>
                                  </m:sub>
                                </m:sSub>
                              </m:e>
                            </m:mr>
                            <m:mr>
                              <m:e>
                                <m:r>
                                  <a:rPr lang="cs-CZ" b="0" i="0">
                                    <a:latin typeface="Cambria Math" panose="02040503050406030204" pitchFamily="18" charset="0"/>
                                  </a:rPr>
                                  <m:t>⋮</m:t>
                                </m:r>
                              </m:e>
                              <m:e>
                                <m:r>
                                  <a:rPr lang="cs-CZ" b="0" i="0">
                                    <a:latin typeface="Cambria Math" panose="02040503050406030204" pitchFamily="18" charset="0"/>
                                  </a:rPr>
                                  <m:t>⋮</m:t>
                                </m:r>
                              </m:e>
                              <m:e>
                                <m:r>
                                  <a:rPr lang="cs-CZ" b="0" i="0">
                                    <a:latin typeface="Cambria Math" panose="02040503050406030204" pitchFamily="18" charset="0"/>
                                  </a:rPr>
                                  <m:t>⋱</m:t>
                                </m:r>
                              </m:e>
                              <m:e>
                                <m:r>
                                  <a:rPr lang="cs-CZ" b="0" i="0">
                                    <a:latin typeface="Cambria Math" panose="02040503050406030204" pitchFamily="18" charset="0"/>
                                  </a:rPr>
                                  <m:t>⋮</m:t>
                                </m:r>
                              </m:e>
                            </m:mr>
                            <m:mr>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1">
                                        <a:latin typeface="Cambria Math" panose="02040503050406030204" pitchFamily="18" charset="0"/>
                                      </a:rPr>
                                      <m:t>𝑛</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1</m:t>
                                    </m:r>
                                  </m:sub>
                                </m:sSub>
                              </m:e>
                              <m:e>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1">
                                        <a:latin typeface="Cambria Math" panose="02040503050406030204" pitchFamily="18" charset="0"/>
                                      </a:rPr>
                                      <m:t>𝑛</m:t>
                                    </m:r>
                                  </m:sub>
                                </m:sSub>
                                <m:sSub>
                                  <m:sSubPr>
                                    <m:ctrlPr>
                                      <a:rPr lang="cs-CZ" b="0" i="1">
                                        <a:latin typeface="Cambria Math" panose="02040503050406030204" pitchFamily="18" charset="0"/>
                                      </a:rPr>
                                    </m:ctrlPr>
                                  </m:sSubPr>
                                  <m:e>
                                    <m:r>
                                      <a:rPr lang="cs-CZ" b="0" i="1">
                                        <a:latin typeface="Cambria Math" panose="02040503050406030204" pitchFamily="18" charset="0"/>
                                      </a:rPr>
                                      <m:t>𝜀</m:t>
                                    </m:r>
                                  </m:e>
                                  <m:sub>
                                    <m:r>
                                      <a:rPr lang="cs-CZ" b="0" i="0">
                                        <a:latin typeface="Cambria Math" panose="02040503050406030204" pitchFamily="18" charset="0"/>
                                      </a:rPr>
                                      <m:t>2</m:t>
                                    </m:r>
                                  </m:sub>
                                </m:sSub>
                              </m:e>
                              <m:e>
                                <m:r>
                                  <a:rPr lang="cs-CZ" b="0" i="0">
                                    <a:latin typeface="Cambria Math" panose="02040503050406030204" pitchFamily="18" charset="0"/>
                                  </a:rPr>
                                  <m:t>…</m:t>
                                </m:r>
                              </m:e>
                              <m:e>
                                <m:sSubSup>
                                  <m:sSubSupPr>
                                    <m:ctrlPr>
                                      <a:rPr lang="cs-CZ" b="0" i="1">
                                        <a:latin typeface="Cambria Math" panose="02040503050406030204" pitchFamily="18" charset="0"/>
                                      </a:rPr>
                                    </m:ctrlPr>
                                  </m:sSubSupPr>
                                  <m:e>
                                    <m:r>
                                      <a:rPr lang="cs-CZ" b="0" i="1">
                                        <a:latin typeface="Cambria Math" panose="02040503050406030204" pitchFamily="18" charset="0"/>
                                      </a:rPr>
                                      <m:t>𝜀</m:t>
                                    </m:r>
                                  </m:e>
                                  <m:sub>
                                    <m:r>
                                      <a:rPr lang="cs-CZ" b="0" i="1">
                                        <a:latin typeface="Cambria Math" panose="02040503050406030204" pitchFamily="18" charset="0"/>
                                      </a:rPr>
                                      <m:t>𝑛</m:t>
                                    </m:r>
                                  </m:sub>
                                  <m:sup>
                                    <m:r>
                                      <a:rPr lang="cs-CZ" b="0" i="0">
                                        <a:latin typeface="Cambria Math" panose="02040503050406030204" pitchFamily="18" charset="0"/>
                                      </a:rPr>
                                      <m:t>2</m:t>
                                    </m:r>
                                  </m:sup>
                                </m:sSubSup>
                              </m:e>
                            </m:mr>
                          </m:m>
                        </m:e>
                      </m:d>
                      <m:r>
                        <a:rPr lang="cs-CZ" b="0" i="1" smtClean="0">
                          <a:latin typeface="Cambria Math" panose="02040503050406030204" pitchFamily="18" charset="0"/>
                        </a:rPr>
                        <m:t>=</m:t>
                      </m:r>
                      <m:d>
                        <m:dPr>
                          <m:ctrlPr>
                            <a:rPr lang="cs-CZ" b="0" i="1" smtClean="0">
                              <a:latin typeface="Cambria Math" panose="02040503050406030204" pitchFamily="18" charset="0"/>
                            </a:rPr>
                          </m:ctrlPr>
                        </m:dPr>
                        <m:e>
                          <m:m>
                            <m:mPr>
                              <m:plcHide m:val="on"/>
                              <m:mcs>
                                <m:mc>
                                  <m:mcPr>
                                    <m:count m:val="4"/>
                                    <m:mcJc m:val="center"/>
                                  </m:mcPr>
                                </m:mc>
                              </m:mcs>
                              <m:ctrlPr>
                                <a:rPr lang="cs-CZ" i="1">
                                  <a:latin typeface="Cambria Math" panose="02040503050406030204" pitchFamily="18" charset="0"/>
                                </a:rPr>
                              </m:ctrlPr>
                            </m:mPr>
                            <m:mr>
                              <m:e>
                                <m:sSubSup>
                                  <m:sSubSupPr>
                                    <m:ctrlPr>
                                      <a:rPr lang="cs-CZ" i="1">
                                        <a:latin typeface="Cambria Math" panose="02040503050406030204" pitchFamily="18" charset="0"/>
                                      </a:rPr>
                                    </m:ctrlPr>
                                  </m:sSubSupPr>
                                  <m:e>
                                    <m:r>
                                      <a:rPr lang="cs-CZ" i="1" smtClean="0">
                                        <a:latin typeface="Cambria Math" panose="02040503050406030204" pitchFamily="18" charset="0"/>
                                        <a:ea typeface="Cambria Math" panose="02040503050406030204" pitchFamily="18" charset="0"/>
                                      </a:rPr>
                                      <m:t>𝜎</m:t>
                                    </m:r>
                                  </m:e>
                                  <m:sub>
                                    <m:r>
                                      <a:rPr lang="cs-CZ">
                                        <a:latin typeface="Cambria Math" panose="02040503050406030204" pitchFamily="18" charset="0"/>
                                      </a:rPr>
                                      <m:t>1</m:t>
                                    </m:r>
                                  </m:sub>
                                  <m:sup>
                                    <m:r>
                                      <a:rPr lang="cs-CZ">
                                        <a:latin typeface="Cambria Math" panose="02040503050406030204" pitchFamily="18" charset="0"/>
                                      </a:rPr>
                                      <m:t>2</m:t>
                                    </m:r>
                                  </m:sup>
                                </m:sSubSup>
                              </m:e>
                              <m:e>
                                <m:r>
                                  <a:rPr lang="cs-CZ" i="1">
                                    <a:latin typeface="Cambria Math" panose="02040503050406030204" pitchFamily="18" charset="0"/>
                                    <a:ea typeface="Cambria Math" panose="02040503050406030204" pitchFamily="18" charset="0"/>
                                  </a:rPr>
                                  <m:t>𝑐𝑜</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𝑣</m:t>
                                    </m:r>
                                  </m:e>
                                  <m:sub>
                                    <m:r>
                                      <a:rPr lang="cs-CZ" b="0" i="1" smtClean="0">
                                        <a:latin typeface="Cambria Math" panose="02040503050406030204" pitchFamily="18" charset="0"/>
                                        <a:ea typeface="Cambria Math" panose="02040503050406030204" pitchFamily="18" charset="0"/>
                                      </a:rPr>
                                      <m:t>12</m:t>
                                    </m:r>
                                  </m:sub>
                                </m:sSub>
                              </m:e>
                              <m:e>
                                <m:r>
                                  <a:rPr lang="cs-CZ">
                                    <a:latin typeface="Cambria Math" panose="02040503050406030204" pitchFamily="18" charset="0"/>
                                  </a:rPr>
                                  <m:t>…</m:t>
                                </m:r>
                              </m:e>
                              <m:e>
                                <m:r>
                                  <a:rPr lang="cs-CZ" i="1">
                                    <a:latin typeface="Cambria Math" panose="02040503050406030204" pitchFamily="18" charset="0"/>
                                    <a:ea typeface="Cambria Math" panose="02040503050406030204" pitchFamily="18" charset="0"/>
                                  </a:rPr>
                                  <m:t>𝑐𝑜</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𝑣</m:t>
                                    </m:r>
                                  </m:e>
                                  <m:sub>
                                    <m:r>
                                      <a:rPr lang="cs-CZ" b="0" i="1" smtClean="0">
                                        <a:latin typeface="Cambria Math" panose="02040503050406030204" pitchFamily="18" charset="0"/>
                                        <a:ea typeface="Cambria Math" panose="02040503050406030204" pitchFamily="18" charset="0"/>
                                      </a:rPr>
                                      <m:t>1</m:t>
                                    </m:r>
                                    <m:r>
                                      <a:rPr lang="cs-CZ" b="0" i="1" smtClean="0">
                                        <a:latin typeface="Cambria Math" panose="02040503050406030204" pitchFamily="18" charset="0"/>
                                        <a:ea typeface="Cambria Math" panose="02040503050406030204" pitchFamily="18" charset="0"/>
                                      </a:rPr>
                                      <m:t>𝑛</m:t>
                                    </m:r>
                                  </m:sub>
                                </m:sSub>
                              </m:e>
                            </m:mr>
                            <m:mr>
                              <m:e>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𝑐𝑜𝑣</m:t>
                                    </m:r>
                                  </m:e>
                                  <m:sub>
                                    <m:r>
                                      <a:rPr lang="cs-CZ" b="0" i="1" smtClean="0">
                                        <a:latin typeface="Cambria Math" panose="02040503050406030204" pitchFamily="18" charset="0"/>
                                        <a:ea typeface="Cambria Math" panose="02040503050406030204" pitchFamily="18" charset="0"/>
                                      </a:rPr>
                                      <m:t>12</m:t>
                                    </m:r>
                                  </m:sub>
                                </m:sSub>
                              </m:e>
                              <m:e>
                                <m:sSubSup>
                                  <m:sSubSupPr>
                                    <m:ctrlPr>
                                      <a:rPr lang="cs-CZ"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a:latin typeface="Cambria Math" panose="02040503050406030204" pitchFamily="18" charset="0"/>
                                      </a:rPr>
                                      <m:t>2</m:t>
                                    </m:r>
                                  </m:sub>
                                  <m:sup>
                                    <m:r>
                                      <a:rPr lang="cs-CZ">
                                        <a:latin typeface="Cambria Math" panose="02040503050406030204" pitchFamily="18" charset="0"/>
                                      </a:rPr>
                                      <m:t>2</m:t>
                                    </m:r>
                                  </m:sup>
                                </m:sSubSup>
                              </m:e>
                              <m:e>
                                <m:r>
                                  <a:rPr lang="cs-CZ">
                                    <a:latin typeface="Cambria Math" panose="02040503050406030204" pitchFamily="18" charset="0"/>
                                  </a:rPr>
                                  <m:t>…</m:t>
                                </m:r>
                              </m:e>
                              <m:e>
                                <m:r>
                                  <a:rPr lang="cs-CZ" i="1">
                                    <a:latin typeface="Cambria Math" panose="02040503050406030204" pitchFamily="18" charset="0"/>
                                    <a:ea typeface="Cambria Math" panose="02040503050406030204" pitchFamily="18" charset="0"/>
                                  </a:rPr>
                                  <m:t>𝑐𝑜</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𝑣</m:t>
                                    </m:r>
                                  </m:e>
                                  <m:sub>
                                    <m:r>
                                      <a:rPr lang="cs-CZ" b="0" i="1" smtClean="0">
                                        <a:latin typeface="Cambria Math" panose="02040503050406030204" pitchFamily="18" charset="0"/>
                                        <a:ea typeface="Cambria Math" panose="02040503050406030204" pitchFamily="18" charset="0"/>
                                      </a:rPr>
                                      <m:t>2</m:t>
                                    </m:r>
                                    <m:r>
                                      <a:rPr lang="cs-CZ" b="0" i="1" smtClean="0">
                                        <a:latin typeface="Cambria Math" panose="02040503050406030204" pitchFamily="18" charset="0"/>
                                        <a:ea typeface="Cambria Math" panose="02040503050406030204" pitchFamily="18" charset="0"/>
                                      </a:rPr>
                                      <m:t>𝑛</m:t>
                                    </m:r>
                                  </m:sub>
                                </m:sSub>
                              </m:e>
                            </m:mr>
                            <m:mr>
                              <m:e>
                                <m:r>
                                  <a:rPr lang="cs-CZ">
                                    <a:latin typeface="Cambria Math" panose="02040503050406030204" pitchFamily="18" charset="0"/>
                                  </a:rPr>
                                  <m:t>⋮</m:t>
                                </m:r>
                              </m:e>
                              <m:e>
                                <m:r>
                                  <a:rPr lang="cs-CZ">
                                    <a:latin typeface="Cambria Math" panose="02040503050406030204" pitchFamily="18" charset="0"/>
                                  </a:rPr>
                                  <m:t>⋮</m:t>
                                </m:r>
                              </m:e>
                              <m:e>
                                <m:r>
                                  <a:rPr lang="cs-CZ">
                                    <a:latin typeface="Cambria Math" panose="02040503050406030204" pitchFamily="18" charset="0"/>
                                  </a:rPr>
                                  <m:t>⋱</m:t>
                                </m:r>
                              </m:e>
                              <m:e>
                                <m:r>
                                  <a:rPr lang="cs-CZ">
                                    <a:latin typeface="Cambria Math" panose="02040503050406030204" pitchFamily="18" charset="0"/>
                                  </a:rPr>
                                  <m:t>⋮</m:t>
                                </m:r>
                              </m:e>
                            </m:mr>
                            <m:mr>
                              <m:e>
                                <m:r>
                                  <a:rPr lang="cs-CZ" i="1">
                                    <a:latin typeface="Cambria Math" panose="02040503050406030204" pitchFamily="18" charset="0"/>
                                    <a:ea typeface="Cambria Math" panose="02040503050406030204" pitchFamily="18" charset="0"/>
                                  </a:rPr>
                                  <m:t>𝑐𝑜</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𝑣</m:t>
                                    </m:r>
                                  </m:e>
                                  <m:sub>
                                    <m:r>
                                      <a:rPr lang="cs-CZ" b="0" i="1" smtClean="0">
                                        <a:latin typeface="Cambria Math" panose="02040503050406030204" pitchFamily="18" charset="0"/>
                                        <a:ea typeface="Cambria Math" panose="02040503050406030204" pitchFamily="18" charset="0"/>
                                      </a:rPr>
                                      <m:t>𝑛</m:t>
                                    </m:r>
                                    <m:r>
                                      <a:rPr lang="cs-CZ" b="0" i="1" smtClean="0">
                                        <a:latin typeface="Cambria Math" panose="02040503050406030204" pitchFamily="18" charset="0"/>
                                        <a:ea typeface="Cambria Math" panose="02040503050406030204" pitchFamily="18" charset="0"/>
                                      </a:rPr>
                                      <m:t>1</m:t>
                                    </m:r>
                                  </m:sub>
                                </m:sSub>
                              </m:e>
                              <m:e>
                                <m:r>
                                  <a:rPr lang="cs-CZ" i="1">
                                    <a:latin typeface="Cambria Math" panose="02040503050406030204" pitchFamily="18" charset="0"/>
                                    <a:ea typeface="Cambria Math" panose="02040503050406030204" pitchFamily="18" charset="0"/>
                                  </a:rPr>
                                  <m:t>𝑐𝑜</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𝑣</m:t>
                                    </m:r>
                                  </m:e>
                                  <m:sub>
                                    <m:r>
                                      <a:rPr lang="cs-CZ" b="0" i="1" smtClean="0">
                                        <a:latin typeface="Cambria Math" panose="02040503050406030204" pitchFamily="18" charset="0"/>
                                        <a:ea typeface="Cambria Math" panose="02040503050406030204" pitchFamily="18" charset="0"/>
                                      </a:rPr>
                                      <m:t>𝑛</m:t>
                                    </m:r>
                                    <m:r>
                                      <a:rPr lang="cs-CZ" b="0" i="1" smtClean="0">
                                        <a:latin typeface="Cambria Math" panose="02040503050406030204" pitchFamily="18" charset="0"/>
                                        <a:ea typeface="Cambria Math" panose="02040503050406030204" pitchFamily="18" charset="0"/>
                                      </a:rPr>
                                      <m:t>2</m:t>
                                    </m:r>
                                  </m:sub>
                                </m:sSub>
                              </m:e>
                              <m:e>
                                <m:r>
                                  <a:rPr lang="cs-CZ">
                                    <a:latin typeface="Cambria Math" panose="02040503050406030204" pitchFamily="18" charset="0"/>
                                  </a:rPr>
                                  <m:t>…</m:t>
                                </m:r>
                              </m:e>
                              <m:e>
                                <m:sSubSup>
                                  <m:sSubSupPr>
                                    <m:ctrlPr>
                                      <a:rPr lang="cs-CZ"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rPr>
                                      <m:t>𝑛</m:t>
                                    </m:r>
                                  </m:sub>
                                  <m:sup>
                                    <m:r>
                                      <a:rPr lang="cs-CZ">
                                        <a:latin typeface="Cambria Math" panose="02040503050406030204" pitchFamily="18" charset="0"/>
                                      </a:rPr>
                                      <m:t>2</m:t>
                                    </m:r>
                                  </m:sup>
                                </m:sSubSup>
                              </m:e>
                            </m:mr>
                          </m:m>
                        </m:e>
                      </m:d>
                    </m:oMath>
                  </m:oMathPara>
                </a14:m>
                <a:endParaRPr lang="cs-CZ" dirty="0"/>
              </a:p>
            </p:txBody>
          </p:sp>
        </mc:Choice>
        <mc:Fallback xmlns="">
          <p:sp>
            <p:nvSpPr>
              <p:cNvPr id="2" name="Obdélník 1">
                <a:extLst>
                  <a:ext uri="{FF2B5EF4-FFF2-40B4-BE49-F238E27FC236}">
                    <a16:creationId xmlns:a16="http://schemas.microsoft.com/office/drawing/2014/main" id="{2C0603E2-0574-4082-8B70-D12570016F22}"/>
                  </a:ext>
                </a:extLst>
              </p:cNvPr>
              <p:cNvSpPr>
                <a:spLocks noRot="1" noChangeAspect="1" noMove="1" noResize="1" noEditPoints="1" noAdjustHandles="1" noChangeArrowheads="1" noChangeShapeType="1" noTextEdit="1"/>
              </p:cNvSpPr>
              <p:nvPr/>
            </p:nvSpPr>
            <p:spPr>
              <a:xfrm>
                <a:off x="539552" y="2067794"/>
                <a:ext cx="8496944" cy="140737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3" name="Obdélník 2">
                <a:extLst>
                  <a:ext uri="{FF2B5EF4-FFF2-40B4-BE49-F238E27FC236}">
                    <a16:creationId xmlns:a16="http://schemas.microsoft.com/office/drawing/2014/main" id="{0F7BF957-5A4F-41A3-9015-97ED26E90C99}"/>
                  </a:ext>
                </a:extLst>
              </p:cNvPr>
              <p:cNvSpPr/>
              <p:nvPr/>
            </p:nvSpPr>
            <p:spPr>
              <a:xfrm>
                <a:off x="549293" y="4461514"/>
                <a:ext cx="4184351"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𝐸</m:t>
                      </m:r>
                      <m:d>
                        <m:dPr>
                          <m:ctrlPr>
                            <a:rPr lang="cs-CZ" i="1">
                              <a:latin typeface="Cambria Math" panose="02040503050406030204" pitchFamily="18" charset="0"/>
                            </a:rPr>
                          </m:ctrlPr>
                        </m:dPr>
                        <m:e>
                          <m:r>
                            <a:rPr lang="cs-CZ" b="1" i="1">
                              <a:latin typeface="Cambria Math" panose="02040503050406030204" pitchFamily="18" charset="0"/>
                            </a:rPr>
                            <m:t>𝜺</m:t>
                          </m:r>
                          <m:r>
                            <a:rPr lang="cs-CZ" b="0" i="0">
                              <a:latin typeface="Cambria Math" panose="02040503050406030204" pitchFamily="18" charset="0"/>
                            </a:rPr>
                            <m:t>∙</m:t>
                          </m:r>
                          <m:sSup>
                            <m:sSupPr>
                              <m:ctrlPr>
                                <a:rPr lang="cs-CZ" b="0" i="1">
                                  <a:latin typeface="Cambria Math" panose="02040503050406030204" pitchFamily="18" charset="0"/>
                                </a:rPr>
                              </m:ctrlPr>
                            </m:sSupPr>
                            <m:e>
                              <m:r>
                                <a:rPr lang="cs-CZ" b="1" i="1">
                                  <a:latin typeface="Cambria Math" panose="02040503050406030204" pitchFamily="18" charset="0"/>
                                </a:rPr>
                                <m:t>𝜺</m:t>
                              </m:r>
                            </m:e>
                            <m:sup>
                              <m:r>
                                <a:rPr lang="cs-CZ" b="0" i="1">
                                  <a:latin typeface="Cambria Math" panose="02040503050406030204" pitchFamily="18" charset="0"/>
                                </a:rPr>
                                <m:t>𝑇</m:t>
                              </m:r>
                            </m:sup>
                          </m:sSup>
                        </m:e>
                      </m:d>
                      <m:r>
                        <a:rPr lang="cs-CZ" b="0" i="0">
                          <a:latin typeface="Cambria Math" panose="02040503050406030204" pitchFamily="18" charset="0"/>
                        </a:rPr>
                        <m:t>=</m:t>
                      </m:r>
                      <m:d>
                        <m:dPr>
                          <m:ctrlPr>
                            <a:rPr lang="cs-CZ" b="0" i="1">
                              <a:latin typeface="Cambria Math" panose="02040503050406030204" pitchFamily="18" charset="0"/>
                            </a:rPr>
                          </m:ctrlPr>
                        </m:dPr>
                        <m:e>
                          <m:m>
                            <m:mPr>
                              <m:plcHide m:val="on"/>
                              <m:mcs>
                                <m:mc>
                                  <m:mcPr>
                                    <m:count m:val="4"/>
                                    <m:mcJc m:val="center"/>
                                  </m:mcPr>
                                </m:mc>
                              </m:mcs>
                              <m:ctrlPr>
                                <a:rPr lang="cs-CZ" b="0" i="1">
                                  <a:latin typeface="Cambria Math" panose="02040503050406030204" pitchFamily="18" charset="0"/>
                                </a:rPr>
                              </m:ctrlPr>
                            </m:mPr>
                            <m:mr>
                              <m:e>
                                <m:sSubSup>
                                  <m:sSubSupPr>
                                    <m:ctrlPr>
                                      <a:rPr lang="cs-CZ" b="0"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b="0" i="0">
                                        <a:latin typeface="Cambria Math" panose="02040503050406030204" pitchFamily="18" charset="0"/>
                                      </a:rPr>
                                      <m:t>1</m:t>
                                    </m:r>
                                  </m:sub>
                                  <m:sup>
                                    <m:r>
                                      <a:rPr lang="cs-CZ" b="0" i="0">
                                        <a:latin typeface="Cambria Math" panose="02040503050406030204" pitchFamily="18" charset="0"/>
                                      </a:rPr>
                                      <m:t>2</m:t>
                                    </m:r>
                                  </m:sup>
                                </m:sSubSup>
                              </m:e>
                              <m:e>
                                <m:r>
                                  <a:rPr lang="cs-CZ" b="0" i="0">
                                    <a:latin typeface="Cambria Math" panose="02040503050406030204" pitchFamily="18" charset="0"/>
                                  </a:rPr>
                                  <m:t>0</m:t>
                                </m:r>
                              </m:e>
                              <m:e>
                                <m:r>
                                  <a:rPr lang="cs-CZ" b="0" i="0">
                                    <a:latin typeface="Cambria Math" panose="02040503050406030204" pitchFamily="18" charset="0"/>
                                  </a:rPr>
                                  <m:t>…</m:t>
                                </m:r>
                              </m:e>
                              <m:e>
                                <m:r>
                                  <a:rPr lang="cs-CZ" b="0" i="0">
                                    <a:latin typeface="Cambria Math" panose="02040503050406030204" pitchFamily="18" charset="0"/>
                                  </a:rPr>
                                  <m:t>0</m:t>
                                </m:r>
                              </m:e>
                            </m:mr>
                            <m:mr>
                              <m:e>
                                <m:r>
                                  <a:rPr lang="cs-CZ" b="0" i="0">
                                    <a:latin typeface="Cambria Math" panose="02040503050406030204" pitchFamily="18" charset="0"/>
                                  </a:rPr>
                                  <m:t>0</m:t>
                                </m:r>
                              </m:e>
                              <m:e>
                                <m:sSubSup>
                                  <m:sSubSupPr>
                                    <m:ctrlPr>
                                      <a:rPr lang="cs-CZ" b="0"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b="0" i="0">
                                        <a:latin typeface="Cambria Math" panose="02040503050406030204" pitchFamily="18" charset="0"/>
                                      </a:rPr>
                                      <m:t>2</m:t>
                                    </m:r>
                                  </m:sub>
                                  <m:sup>
                                    <m:r>
                                      <a:rPr lang="cs-CZ" b="0" i="0">
                                        <a:latin typeface="Cambria Math" panose="02040503050406030204" pitchFamily="18" charset="0"/>
                                      </a:rPr>
                                      <m:t>2</m:t>
                                    </m:r>
                                  </m:sup>
                                </m:sSubSup>
                              </m:e>
                              <m:e>
                                <m:r>
                                  <a:rPr lang="cs-CZ" b="0" i="0">
                                    <a:latin typeface="Cambria Math" panose="02040503050406030204" pitchFamily="18" charset="0"/>
                                  </a:rPr>
                                  <m:t>…</m:t>
                                </m:r>
                              </m:e>
                              <m:e>
                                <m:r>
                                  <a:rPr lang="cs-CZ" b="0" i="0">
                                    <a:latin typeface="Cambria Math" panose="02040503050406030204" pitchFamily="18" charset="0"/>
                                  </a:rPr>
                                  <m:t>0</m:t>
                                </m:r>
                              </m:e>
                            </m:mr>
                            <m:mr>
                              <m:e>
                                <m:r>
                                  <a:rPr lang="cs-CZ" b="0" i="0">
                                    <a:latin typeface="Cambria Math" panose="02040503050406030204" pitchFamily="18" charset="0"/>
                                  </a:rPr>
                                  <m:t>⋮</m:t>
                                </m:r>
                              </m:e>
                              <m:e>
                                <m:r>
                                  <a:rPr lang="cs-CZ" b="0" i="0">
                                    <a:latin typeface="Cambria Math" panose="02040503050406030204" pitchFamily="18" charset="0"/>
                                  </a:rPr>
                                  <m:t>⋮</m:t>
                                </m:r>
                              </m:e>
                              <m:e>
                                <m:r>
                                  <a:rPr lang="cs-CZ" b="0" i="0">
                                    <a:latin typeface="Cambria Math" panose="02040503050406030204" pitchFamily="18" charset="0"/>
                                  </a:rPr>
                                  <m:t>⋱</m:t>
                                </m:r>
                              </m:e>
                              <m:e>
                                <m:r>
                                  <a:rPr lang="cs-CZ" b="0" i="0">
                                    <a:latin typeface="Cambria Math" panose="02040503050406030204" pitchFamily="18" charset="0"/>
                                  </a:rPr>
                                  <m:t>⋮</m:t>
                                </m:r>
                              </m:e>
                            </m:mr>
                            <m:mr>
                              <m:e>
                                <m:r>
                                  <a:rPr lang="cs-CZ" b="0" i="0">
                                    <a:latin typeface="Cambria Math" panose="02040503050406030204" pitchFamily="18" charset="0"/>
                                  </a:rPr>
                                  <m:t>0</m:t>
                                </m:r>
                              </m:e>
                              <m:e>
                                <m:r>
                                  <a:rPr lang="cs-CZ" b="0" i="0">
                                    <a:latin typeface="Cambria Math" panose="02040503050406030204" pitchFamily="18" charset="0"/>
                                  </a:rPr>
                                  <m:t>0</m:t>
                                </m:r>
                              </m:e>
                              <m:e>
                                <m:r>
                                  <a:rPr lang="cs-CZ" b="0" i="0">
                                    <a:latin typeface="Cambria Math" panose="02040503050406030204" pitchFamily="18" charset="0"/>
                                  </a:rPr>
                                  <m:t>…</m:t>
                                </m:r>
                              </m:e>
                              <m:e>
                                <m:sSubSup>
                                  <m:sSubSupPr>
                                    <m:ctrlPr>
                                      <a:rPr lang="cs-CZ" b="0"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b="0" i="1">
                                        <a:latin typeface="Cambria Math" panose="02040503050406030204" pitchFamily="18" charset="0"/>
                                      </a:rPr>
                                      <m:t>𝑛</m:t>
                                    </m:r>
                                  </m:sub>
                                  <m:sup>
                                    <m:r>
                                      <a:rPr lang="cs-CZ" b="0" i="0">
                                        <a:latin typeface="Cambria Math" panose="02040503050406030204" pitchFamily="18" charset="0"/>
                                      </a:rPr>
                                      <m:t>2</m:t>
                                    </m:r>
                                  </m:sup>
                                </m:sSubSup>
                              </m:e>
                            </m:mr>
                          </m:m>
                        </m:e>
                      </m:d>
                      <m:r>
                        <a:rPr lang="cs-CZ" b="0" i="0">
                          <a:latin typeface="Cambria Math" panose="02040503050406030204" pitchFamily="18" charset="0"/>
                        </a:rPr>
                        <m:t>=</m:t>
                      </m:r>
                      <m:sSup>
                        <m:sSupPr>
                          <m:ctrlPr>
                            <a:rPr lang="cs-CZ" b="0" i="1">
                              <a:latin typeface="Cambria Math" panose="02040503050406030204" pitchFamily="18" charset="0"/>
                            </a:rPr>
                          </m:ctrlPr>
                        </m:sSupPr>
                        <m:e>
                          <m:r>
                            <a:rPr lang="cs-CZ" b="1" i="1">
                              <a:latin typeface="Cambria Math" panose="02040503050406030204" pitchFamily="18" charset="0"/>
                            </a:rPr>
                            <m:t>𝑴</m:t>
                          </m:r>
                        </m:e>
                        <m:sup>
                          <m:r>
                            <a:rPr lang="cs-CZ" b="0" i="0">
                              <a:latin typeface="Cambria Math" panose="02040503050406030204" pitchFamily="18" charset="0"/>
                            </a:rPr>
                            <m:t>2</m:t>
                          </m:r>
                        </m:sup>
                      </m:sSup>
                    </m:oMath>
                  </m:oMathPara>
                </a14:m>
                <a:endParaRPr lang="cs-CZ" dirty="0"/>
              </a:p>
            </p:txBody>
          </p:sp>
        </mc:Choice>
        <mc:Fallback>
          <p:sp>
            <p:nvSpPr>
              <p:cNvPr id="3" name="Obdélník 2">
                <a:extLst>
                  <a:ext uri="{FF2B5EF4-FFF2-40B4-BE49-F238E27FC236}">
                    <a16:creationId xmlns:a16="http://schemas.microsoft.com/office/drawing/2014/main" id="{0F7BF957-5A4F-41A3-9015-97ED26E90C99}"/>
                  </a:ext>
                </a:extLst>
              </p:cNvPr>
              <p:cNvSpPr>
                <a:spLocks noRot="1" noChangeAspect="1" noMove="1" noResize="1" noEditPoints="1" noAdjustHandles="1" noChangeArrowheads="1" noChangeShapeType="1" noTextEdit="1"/>
              </p:cNvSpPr>
              <p:nvPr/>
            </p:nvSpPr>
            <p:spPr>
              <a:xfrm>
                <a:off x="549293" y="4461514"/>
                <a:ext cx="4184351" cy="1407373"/>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6036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14</a:t>
            </a:fld>
            <a:endParaRPr lang="cs-CZ"/>
          </a:p>
        </p:txBody>
      </p:sp>
      <p:sp>
        <p:nvSpPr>
          <p:cNvPr id="8" name="TextBox 3"/>
          <p:cNvSpPr txBox="1"/>
          <p:nvPr/>
        </p:nvSpPr>
        <p:spPr>
          <a:xfrm>
            <a:off x="323528" y="620688"/>
            <a:ext cx="8496944" cy="1785104"/>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endParaRPr lang="cs-CZ" b="1" dirty="0"/>
          </a:p>
          <a:p>
            <a:pPr marL="285750" indent="-285750">
              <a:buFontTx/>
              <a:buChar char="-"/>
            </a:pPr>
            <a:r>
              <a:rPr lang="cs-CZ" dirty="0"/>
              <a:t>Elipsoid chyb</a:t>
            </a:r>
          </a:p>
          <a:p>
            <a:pPr marL="285750" indent="-285750">
              <a:buFontTx/>
              <a:buChar char="-"/>
            </a:pPr>
            <a:endParaRPr lang="cs-CZ" dirty="0"/>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6" name="obrázek 27">
            <a:extLst>
              <a:ext uri="{FF2B5EF4-FFF2-40B4-BE49-F238E27FC236}">
                <a16:creationId xmlns:a16="http://schemas.microsoft.com/office/drawing/2014/main" id="{23B7FAC4-B507-4EEB-8BBB-EC4DDA3F2B27}"/>
              </a:ext>
            </a:extLst>
          </p:cNvPr>
          <p:cNvPicPr>
            <a:picLocks noChangeAspect="1"/>
          </p:cNvPicPr>
          <p:nvPr/>
        </p:nvPicPr>
        <p:blipFill>
          <a:blip r:embed="rId3"/>
          <a:srcRect/>
          <a:stretch>
            <a:fillRect/>
          </a:stretch>
        </p:blipFill>
        <p:spPr bwMode="auto">
          <a:xfrm>
            <a:off x="2123728" y="2013965"/>
            <a:ext cx="5328592" cy="3904612"/>
          </a:xfrm>
          <a:prstGeom prst="rect">
            <a:avLst/>
          </a:prstGeom>
          <a:noFill/>
          <a:ln w="9525">
            <a:noFill/>
            <a:miter lim="800000"/>
            <a:headEnd/>
            <a:tailEnd/>
          </a:ln>
        </p:spPr>
      </p:pic>
    </p:spTree>
    <p:extLst>
      <p:ext uri="{BB962C8B-B14F-4D97-AF65-F5344CB8AC3E}">
        <p14:creationId xmlns:p14="http://schemas.microsoft.com/office/powerpoint/2010/main" val="54419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15</a:t>
            </a:fld>
            <a:endParaRPr lang="cs-CZ"/>
          </a:p>
        </p:txBody>
      </p:sp>
      <p:sp>
        <p:nvSpPr>
          <p:cNvPr id="8" name="TextBox 3"/>
          <p:cNvSpPr txBox="1"/>
          <p:nvPr/>
        </p:nvSpPr>
        <p:spPr>
          <a:xfrm>
            <a:off x="323528" y="620688"/>
            <a:ext cx="8496944" cy="1508105"/>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r>
              <a:rPr lang="cs-CZ" dirty="0"/>
              <a:t>Distribuční funkce m-rozměrného normovaného normálního rozdělení</a:t>
            </a:r>
            <a:endParaRPr lang="cs-CZ" b="1" dirty="0"/>
          </a:p>
          <a:p>
            <a:pPr marL="285750" indent="-285750">
              <a:buFontTx/>
              <a:buChar char="-"/>
            </a:pPr>
            <a:endParaRPr lang="cs-CZ" dirty="0"/>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graphicFrame>
            <p:nvGraphicFramePr>
              <p:cNvPr id="2" name="Tabulka 1">
                <a:extLst>
                  <a:ext uri="{FF2B5EF4-FFF2-40B4-BE49-F238E27FC236}">
                    <a16:creationId xmlns:a16="http://schemas.microsoft.com/office/drawing/2014/main" id="{9D5161C1-32E6-4276-AD13-BD761677D36B}"/>
                  </a:ext>
                </a:extLst>
              </p:cNvPr>
              <p:cNvGraphicFramePr>
                <a:graphicFrameLocks noGrp="1"/>
              </p:cNvGraphicFramePr>
              <p:nvPr>
                <p:extLst>
                  <p:ext uri="{D42A27DB-BD31-4B8C-83A1-F6EECF244321}">
                    <p14:modId xmlns:p14="http://schemas.microsoft.com/office/powerpoint/2010/main" val="3526015177"/>
                  </p:ext>
                </p:extLst>
              </p:nvPr>
            </p:nvGraphicFramePr>
            <p:xfrm>
              <a:off x="323528" y="2128793"/>
              <a:ext cx="3982678" cy="3413760"/>
            </p:xfrm>
            <a:graphic>
              <a:graphicData uri="http://schemas.openxmlformats.org/drawingml/2006/table">
                <a:tbl>
                  <a:tblPr firstRow="1" firstCol="1" bandRow="1">
                    <a:tableStyleId>{5C22544A-7EE6-4342-B048-85BDC9FD1C3A}</a:tableStyleId>
                  </a:tblPr>
                  <a:tblGrid>
                    <a:gridCol w="995161">
                      <a:extLst>
                        <a:ext uri="{9D8B030D-6E8A-4147-A177-3AD203B41FA5}">
                          <a16:colId xmlns:a16="http://schemas.microsoft.com/office/drawing/2014/main" val="2104358039"/>
                        </a:ext>
                      </a:extLst>
                    </a:gridCol>
                    <a:gridCol w="995839">
                      <a:extLst>
                        <a:ext uri="{9D8B030D-6E8A-4147-A177-3AD203B41FA5}">
                          <a16:colId xmlns:a16="http://schemas.microsoft.com/office/drawing/2014/main" val="3269450763"/>
                        </a:ext>
                      </a:extLst>
                    </a:gridCol>
                    <a:gridCol w="995839">
                      <a:extLst>
                        <a:ext uri="{9D8B030D-6E8A-4147-A177-3AD203B41FA5}">
                          <a16:colId xmlns:a16="http://schemas.microsoft.com/office/drawing/2014/main" val="3439032735"/>
                        </a:ext>
                      </a:extLst>
                    </a:gridCol>
                    <a:gridCol w="995839">
                      <a:extLst>
                        <a:ext uri="{9D8B030D-6E8A-4147-A177-3AD203B41FA5}">
                          <a16:colId xmlns:a16="http://schemas.microsoft.com/office/drawing/2014/main" val="1157369827"/>
                        </a:ext>
                      </a:extLst>
                    </a:gridCol>
                  </a:tblGrid>
                  <a:tr h="63746">
                    <a:tc>
                      <a:txBody>
                        <a:bodyPr/>
                        <a:lstStyle/>
                        <a:p>
                          <a:pPr indent="0" algn="ctr">
                            <a:spcAft>
                              <a:spcPts val="0"/>
                            </a:spcAft>
                          </a:pPr>
                          <a14:m>
                            <m:oMathPara xmlns:m="http://schemas.openxmlformats.org/officeDocument/2006/math">
                              <m:oMathParaPr>
                                <m:jc m:val="centerGroup"/>
                              </m:oMathParaPr>
                              <m:oMath xmlns:m="http://schemas.openxmlformats.org/officeDocument/2006/math">
                                <m:r>
                                  <a:rPr lang="cs-CZ" sz="1400">
                                    <a:effectLst/>
                                    <a:latin typeface="Cambria Math" panose="02040503050406030204" pitchFamily="18" charset="0"/>
                                  </a:rPr>
                                  <m:t>𝑡</m:t>
                                </m:r>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1</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2</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3</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extLst>
                      <a:ext uri="{0D108BD9-81ED-4DB2-BD59-A6C34878D82A}">
                        <a16:rowId xmlns:a16="http://schemas.microsoft.com/office/drawing/2014/main" val="1533962175"/>
                      </a:ext>
                    </a:extLst>
                  </a:tr>
                  <a:tr h="127492">
                    <a:tc>
                      <a:txBody>
                        <a:bodyPr/>
                        <a:lstStyle/>
                        <a:p>
                          <a:pPr indent="0" algn="ctr">
                            <a:spcAft>
                              <a:spcPts val="0"/>
                            </a:spcAft>
                          </a:pPr>
                          <a:r>
                            <a:rPr lang="cs-CZ" sz="1400" dirty="0">
                              <a:effectLst/>
                            </a:rPr>
                            <a:t>0,0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407794336"/>
                      </a:ext>
                    </a:extLst>
                  </a:tr>
                  <a:tr h="127492">
                    <a:tc>
                      <a:txBody>
                        <a:bodyPr/>
                        <a:lstStyle/>
                        <a:p>
                          <a:pPr indent="0" algn="ctr">
                            <a:spcAft>
                              <a:spcPts val="0"/>
                            </a:spcAft>
                          </a:pPr>
                          <a:r>
                            <a:rPr lang="cs-CZ" sz="1400">
                              <a:effectLst/>
                            </a:rPr>
                            <a:t>0,1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0,080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20825577"/>
                      </a:ext>
                    </a:extLst>
                  </a:tr>
                  <a:tr h="127492">
                    <a:tc>
                      <a:txBody>
                        <a:bodyPr/>
                        <a:lstStyle/>
                        <a:p>
                          <a:pPr indent="0" algn="ctr">
                            <a:spcAft>
                              <a:spcPts val="0"/>
                            </a:spcAft>
                          </a:pPr>
                          <a:r>
                            <a:rPr lang="cs-CZ" sz="1400">
                              <a:effectLst/>
                            </a:rPr>
                            <a:t>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0,159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0,020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57950928"/>
                      </a:ext>
                    </a:extLst>
                  </a:tr>
                  <a:tr h="127492">
                    <a:tc>
                      <a:txBody>
                        <a:bodyPr/>
                        <a:lstStyle/>
                        <a:p>
                          <a:pPr indent="0" algn="ctr">
                            <a:spcAft>
                              <a:spcPts val="0"/>
                            </a:spcAft>
                          </a:pPr>
                          <a:r>
                            <a:rPr lang="cs-CZ" sz="1400">
                              <a:effectLst/>
                            </a:rPr>
                            <a:t>0,3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0,236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994563223"/>
                      </a:ext>
                    </a:extLst>
                  </a:tr>
                  <a:tr h="127492">
                    <a:tc>
                      <a:txBody>
                        <a:bodyPr/>
                        <a:lstStyle/>
                        <a:p>
                          <a:pPr indent="0" algn="ctr">
                            <a:spcAft>
                              <a:spcPts val="0"/>
                            </a:spcAft>
                          </a:pPr>
                          <a:r>
                            <a:rPr lang="cs-CZ" sz="1400">
                              <a:effectLst/>
                            </a:rPr>
                            <a:t>0,4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0,311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0,077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395052072"/>
                      </a:ext>
                    </a:extLst>
                  </a:tr>
                  <a:tr h="127492">
                    <a:tc>
                      <a:txBody>
                        <a:bodyPr/>
                        <a:lstStyle/>
                        <a:p>
                          <a:pPr indent="0" algn="ctr">
                            <a:spcAft>
                              <a:spcPts val="0"/>
                            </a:spcAft>
                          </a:pPr>
                          <a:r>
                            <a:rPr lang="cs-CZ" sz="1400">
                              <a:effectLst/>
                            </a:rPr>
                            <a:t>0,5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0,383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0,118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0,031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175819696"/>
                      </a:ext>
                    </a:extLst>
                  </a:tr>
                  <a:tr h="127492">
                    <a:tc>
                      <a:txBody>
                        <a:bodyPr/>
                        <a:lstStyle/>
                        <a:p>
                          <a:pPr indent="0" algn="ctr">
                            <a:spcAft>
                              <a:spcPts val="0"/>
                            </a:spcAft>
                          </a:pPr>
                          <a:r>
                            <a:rPr lang="cs-CZ" sz="1400">
                              <a:effectLst/>
                            </a:rPr>
                            <a:t>0,6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0,451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0,165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0,052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013587968"/>
                      </a:ext>
                    </a:extLst>
                  </a:tr>
                  <a:tr h="127492">
                    <a:tc>
                      <a:txBody>
                        <a:bodyPr/>
                        <a:lstStyle/>
                        <a:p>
                          <a:pPr indent="0" algn="ctr">
                            <a:spcAft>
                              <a:spcPts val="0"/>
                            </a:spcAft>
                          </a:pPr>
                          <a:r>
                            <a:rPr lang="cs-CZ" sz="1400">
                              <a:effectLst/>
                            </a:rPr>
                            <a:t>0,7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0,516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0,217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0,079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492735952"/>
                      </a:ext>
                    </a:extLst>
                  </a:tr>
                  <a:tr h="127492">
                    <a:tc>
                      <a:txBody>
                        <a:bodyPr/>
                        <a:lstStyle/>
                        <a:p>
                          <a:pPr indent="0" algn="ctr">
                            <a:spcAft>
                              <a:spcPts val="0"/>
                            </a:spcAft>
                          </a:pPr>
                          <a:r>
                            <a:rPr lang="cs-CZ" sz="1400">
                              <a:effectLst/>
                            </a:rPr>
                            <a:t>0,8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0,576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0,274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009732442"/>
                      </a:ext>
                    </a:extLst>
                  </a:tr>
                  <a:tr h="127492">
                    <a:tc>
                      <a:txBody>
                        <a:bodyPr/>
                        <a:lstStyle/>
                        <a:p>
                          <a:pPr indent="0" algn="ctr">
                            <a:spcAft>
                              <a:spcPts val="0"/>
                            </a:spcAft>
                          </a:pPr>
                          <a:r>
                            <a:rPr lang="cs-CZ" sz="1400">
                              <a:effectLst/>
                            </a:rPr>
                            <a:t>0,9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0,632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0,333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0,153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684091271"/>
                      </a:ext>
                    </a:extLst>
                  </a:tr>
                  <a:tr h="127492">
                    <a:tc>
                      <a:txBody>
                        <a:bodyPr/>
                        <a:lstStyle/>
                        <a:p>
                          <a:pPr indent="0" algn="ctr">
                            <a:spcAft>
                              <a:spcPts val="0"/>
                            </a:spcAft>
                          </a:pPr>
                          <a:r>
                            <a:rPr lang="cs-CZ" sz="1400">
                              <a:effectLst/>
                            </a:rPr>
                            <a:t>1,0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0,683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0,393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0,199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640067590"/>
                      </a:ext>
                    </a:extLst>
                  </a:tr>
                  <a:tr h="127492">
                    <a:tc>
                      <a:txBody>
                        <a:bodyPr/>
                        <a:lstStyle/>
                        <a:p>
                          <a:pPr indent="0" algn="ctr">
                            <a:spcAft>
                              <a:spcPts val="0"/>
                            </a:spcAft>
                          </a:pPr>
                          <a:r>
                            <a:rPr lang="cs-CZ" sz="1400">
                              <a:effectLst/>
                            </a:rPr>
                            <a:t>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0,729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0,454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0,249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9108688"/>
                      </a:ext>
                    </a:extLst>
                  </a:tr>
                  <a:tr h="127492">
                    <a:tc>
                      <a:txBody>
                        <a:bodyPr/>
                        <a:lstStyle/>
                        <a:p>
                          <a:pPr indent="0" algn="ctr">
                            <a:spcAft>
                              <a:spcPts val="0"/>
                            </a:spcAft>
                          </a:pPr>
                          <a:r>
                            <a:rPr lang="cs-CZ" sz="1400">
                              <a:effectLst/>
                            </a:rPr>
                            <a:t>1,2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0,770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0,304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3435744"/>
                      </a:ext>
                    </a:extLst>
                  </a:tr>
                  <a:tr h="127492">
                    <a:tc>
                      <a:txBody>
                        <a:bodyPr/>
                        <a:lstStyle/>
                        <a:p>
                          <a:pPr indent="0" algn="ctr">
                            <a:spcAft>
                              <a:spcPts val="0"/>
                            </a:spcAft>
                          </a:pPr>
                          <a:r>
                            <a:rPr lang="cs-CZ" sz="1400">
                              <a:effectLst/>
                            </a:rPr>
                            <a:t>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0,806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0,570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0,361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734155631"/>
                      </a:ext>
                    </a:extLst>
                  </a:tr>
                  <a:tr h="127492">
                    <a:tc>
                      <a:txBody>
                        <a:bodyPr/>
                        <a:lstStyle/>
                        <a:p>
                          <a:pPr indent="0" algn="ctr">
                            <a:spcAft>
                              <a:spcPts val="0"/>
                            </a:spcAft>
                          </a:pPr>
                          <a:r>
                            <a:rPr lang="cs-CZ" sz="1400">
                              <a:effectLst/>
                            </a:rPr>
                            <a:t>1,4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0,838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0,625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0,419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576068874"/>
                      </a:ext>
                    </a:extLst>
                  </a:tr>
                </a:tbl>
              </a:graphicData>
            </a:graphic>
          </p:graphicFrame>
        </mc:Choice>
        <mc:Fallback xmlns="">
          <p:graphicFrame>
            <p:nvGraphicFramePr>
              <p:cNvPr id="2" name="Tabulka 1">
                <a:extLst>
                  <a:ext uri="{FF2B5EF4-FFF2-40B4-BE49-F238E27FC236}">
                    <a16:creationId xmlns:a16="http://schemas.microsoft.com/office/drawing/2014/main" id="{9D5161C1-32E6-4276-AD13-BD761677D36B}"/>
                  </a:ext>
                </a:extLst>
              </p:cNvPr>
              <p:cNvGraphicFramePr>
                <a:graphicFrameLocks noGrp="1"/>
              </p:cNvGraphicFramePr>
              <p:nvPr>
                <p:extLst>
                  <p:ext uri="{D42A27DB-BD31-4B8C-83A1-F6EECF244321}">
                    <p14:modId xmlns:p14="http://schemas.microsoft.com/office/powerpoint/2010/main" val="3526015177"/>
                  </p:ext>
                </p:extLst>
              </p:nvPr>
            </p:nvGraphicFramePr>
            <p:xfrm>
              <a:off x="323528" y="2128793"/>
              <a:ext cx="3982678" cy="3413760"/>
            </p:xfrm>
            <a:graphic>
              <a:graphicData uri="http://schemas.openxmlformats.org/drawingml/2006/table">
                <a:tbl>
                  <a:tblPr firstRow="1" firstCol="1" bandRow="1">
                    <a:tableStyleId>{5C22544A-7EE6-4342-B048-85BDC9FD1C3A}</a:tableStyleId>
                  </a:tblPr>
                  <a:tblGrid>
                    <a:gridCol w="995161">
                      <a:extLst>
                        <a:ext uri="{9D8B030D-6E8A-4147-A177-3AD203B41FA5}">
                          <a16:colId xmlns:a16="http://schemas.microsoft.com/office/drawing/2014/main" val="2104358039"/>
                        </a:ext>
                      </a:extLst>
                    </a:gridCol>
                    <a:gridCol w="995839">
                      <a:extLst>
                        <a:ext uri="{9D8B030D-6E8A-4147-A177-3AD203B41FA5}">
                          <a16:colId xmlns:a16="http://schemas.microsoft.com/office/drawing/2014/main" val="3269450763"/>
                        </a:ext>
                      </a:extLst>
                    </a:gridCol>
                    <a:gridCol w="995839">
                      <a:extLst>
                        <a:ext uri="{9D8B030D-6E8A-4147-A177-3AD203B41FA5}">
                          <a16:colId xmlns:a16="http://schemas.microsoft.com/office/drawing/2014/main" val="3439032735"/>
                        </a:ext>
                      </a:extLst>
                    </a:gridCol>
                    <a:gridCol w="995839">
                      <a:extLst>
                        <a:ext uri="{9D8B030D-6E8A-4147-A177-3AD203B41FA5}">
                          <a16:colId xmlns:a16="http://schemas.microsoft.com/office/drawing/2014/main" val="1157369827"/>
                        </a:ext>
                      </a:extLst>
                    </a:gridCol>
                  </a:tblGrid>
                  <a:tr h="213360">
                    <a:tc>
                      <a:txBody>
                        <a:bodyPr/>
                        <a:lstStyle/>
                        <a:p>
                          <a:endParaRPr lang="cs-CZ"/>
                        </a:p>
                      </a:txBody>
                      <a:tcPr marL="23905" marR="23905" marT="0" marB="0">
                        <a:blipFill>
                          <a:blip r:embed="rId3"/>
                          <a:stretch>
                            <a:fillRect l="-613" t="-2857" r="-303681" b="-1551429"/>
                          </a:stretch>
                        </a:blipFill>
                      </a:tcPr>
                    </a:tc>
                    <a:tc>
                      <a:txBody>
                        <a:bodyPr/>
                        <a:lstStyle/>
                        <a:p>
                          <a:endParaRPr lang="cs-CZ"/>
                        </a:p>
                      </a:txBody>
                      <a:tcPr marL="23905" marR="23905" marT="0" marB="0">
                        <a:blipFill>
                          <a:blip r:embed="rId3"/>
                          <a:stretch>
                            <a:fillRect l="-100000" t="-2857" r="-201829" b="-1551429"/>
                          </a:stretch>
                        </a:blipFill>
                      </a:tcPr>
                    </a:tc>
                    <a:tc>
                      <a:txBody>
                        <a:bodyPr/>
                        <a:lstStyle/>
                        <a:p>
                          <a:endParaRPr lang="cs-CZ"/>
                        </a:p>
                      </a:txBody>
                      <a:tcPr marL="23905" marR="23905" marT="0" marB="0">
                        <a:blipFill>
                          <a:blip r:embed="rId3"/>
                          <a:stretch>
                            <a:fillRect l="-201227" t="-2857" r="-103067" b="-1551429"/>
                          </a:stretch>
                        </a:blipFill>
                      </a:tcPr>
                    </a:tc>
                    <a:tc>
                      <a:txBody>
                        <a:bodyPr/>
                        <a:lstStyle/>
                        <a:p>
                          <a:endParaRPr lang="cs-CZ"/>
                        </a:p>
                      </a:txBody>
                      <a:tcPr marL="23905" marR="23905" marT="0" marB="0">
                        <a:blipFill>
                          <a:blip r:embed="rId3"/>
                          <a:stretch>
                            <a:fillRect l="-299390" t="-2857" r="-2439" b="-1551429"/>
                          </a:stretch>
                        </a:blipFill>
                      </a:tcPr>
                    </a:tc>
                    <a:extLst>
                      <a:ext uri="{0D108BD9-81ED-4DB2-BD59-A6C34878D82A}">
                        <a16:rowId xmlns:a16="http://schemas.microsoft.com/office/drawing/2014/main" val="1533962175"/>
                      </a:ext>
                    </a:extLst>
                  </a:tr>
                  <a:tr h="213360">
                    <a:tc>
                      <a:txBody>
                        <a:bodyPr/>
                        <a:lstStyle/>
                        <a:p>
                          <a:pPr indent="0" algn="ctr">
                            <a:spcAft>
                              <a:spcPts val="0"/>
                            </a:spcAft>
                          </a:pPr>
                          <a:r>
                            <a:rPr lang="cs-CZ" sz="1400" dirty="0">
                              <a:effectLst/>
                            </a:rPr>
                            <a:t>0,0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407794336"/>
                      </a:ext>
                    </a:extLst>
                  </a:tr>
                  <a:tr h="213360">
                    <a:tc>
                      <a:txBody>
                        <a:bodyPr/>
                        <a:lstStyle/>
                        <a:p>
                          <a:pPr indent="0" algn="ctr">
                            <a:spcAft>
                              <a:spcPts val="0"/>
                            </a:spcAft>
                          </a:pPr>
                          <a:r>
                            <a:rPr lang="cs-CZ" sz="1400">
                              <a:effectLst/>
                            </a:rPr>
                            <a:t>0,1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0,080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20825577"/>
                      </a:ext>
                    </a:extLst>
                  </a:tr>
                  <a:tr h="213360">
                    <a:tc>
                      <a:txBody>
                        <a:bodyPr/>
                        <a:lstStyle/>
                        <a:p>
                          <a:pPr indent="0" algn="ctr">
                            <a:spcAft>
                              <a:spcPts val="0"/>
                            </a:spcAft>
                          </a:pPr>
                          <a:r>
                            <a:rPr lang="cs-CZ" sz="1400">
                              <a:effectLst/>
                            </a:rPr>
                            <a:t>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0,159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0,020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57950928"/>
                      </a:ext>
                    </a:extLst>
                  </a:tr>
                  <a:tr h="213360">
                    <a:tc>
                      <a:txBody>
                        <a:bodyPr/>
                        <a:lstStyle/>
                        <a:p>
                          <a:pPr indent="0" algn="ctr">
                            <a:spcAft>
                              <a:spcPts val="0"/>
                            </a:spcAft>
                          </a:pPr>
                          <a:r>
                            <a:rPr lang="cs-CZ" sz="1400">
                              <a:effectLst/>
                            </a:rPr>
                            <a:t>0,3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0,236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0,007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994563223"/>
                      </a:ext>
                    </a:extLst>
                  </a:tr>
                  <a:tr h="213360">
                    <a:tc>
                      <a:txBody>
                        <a:bodyPr/>
                        <a:lstStyle/>
                        <a:p>
                          <a:pPr indent="0" algn="ctr">
                            <a:spcAft>
                              <a:spcPts val="0"/>
                            </a:spcAft>
                          </a:pPr>
                          <a:r>
                            <a:rPr lang="cs-CZ" sz="1400">
                              <a:effectLst/>
                            </a:rPr>
                            <a:t>0,4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0,311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0,077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395052072"/>
                      </a:ext>
                    </a:extLst>
                  </a:tr>
                  <a:tr h="213360">
                    <a:tc>
                      <a:txBody>
                        <a:bodyPr/>
                        <a:lstStyle/>
                        <a:p>
                          <a:pPr indent="0" algn="ctr">
                            <a:spcAft>
                              <a:spcPts val="0"/>
                            </a:spcAft>
                          </a:pPr>
                          <a:r>
                            <a:rPr lang="cs-CZ" sz="1400">
                              <a:effectLst/>
                            </a:rPr>
                            <a:t>0,5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0,383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0,118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0,031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175819696"/>
                      </a:ext>
                    </a:extLst>
                  </a:tr>
                  <a:tr h="213360">
                    <a:tc>
                      <a:txBody>
                        <a:bodyPr/>
                        <a:lstStyle/>
                        <a:p>
                          <a:pPr indent="0" algn="ctr">
                            <a:spcAft>
                              <a:spcPts val="0"/>
                            </a:spcAft>
                          </a:pPr>
                          <a:r>
                            <a:rPr lang="cs-CZ" sz="1400">
                              <a:effectLst/>
                            </a:rPr>
                            <a:t>0,6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0,451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0,165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0,052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013587968"/>
                      </a:ext>
                    </a:extLst>
                  </a:tr>
                  <a:tr h="213360">
                    <a:tc>
                      <a:txBody>
                        <a:bodyPr/>
                        <a:lstStyle/>
                        <a:p>
                          <a:pPr indent="0" algn="ctr">
                            <a:spcAft>
                              <a:spcPts val="0"/>
                            </a:spcAft>
                          </a:pPr>
                          <a:r>
                            <a:rPr lang="cs-CZ" sz="1400">
                              <a:effectLst/>
                            </a:rPr>
                            <a:t>0,7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0,516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0,217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0,079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492735952"/>
                      </a:ext>
                    </a:extLst>
                  </a:tr>
                  <a:tr h="213360">
                    <a:tc>
                      <a:txBody>
                        <a:bodyPr/>
                        <a:lstStyle/>
                        <a:p>
                          <a:pPr indent="0" algn="ctr">
                            <a:spcAft>
                              <a:spcPts val="0"/>
                            </a:spcAft>
                          </a:pPr>
                          <a:r>
                            <a:rPr lang="cs-CZ" sz="1400">
                              <a:effectLst/>
                            </a:rPr>
                            <a:t>0,8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0,576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0,274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009732442"/>
                      </a:ext>
                    </a:extLst>
                  </a:tr>
                  <a:tr h="213360">
                    <a:tc>
                      <a:txBody>
                        <a:bodyPr/>
                        <a:lstStyle/>
                        <a:p>
                          <a:pPr indent="0" algn="ctr">
                            <a:spcAft>
                              <a:spcPts val="0"/>
                            </a:spcAft>
                          </a:pPr>
                          <a:r>
                            <a:rPr lang="cs-CZ" sz="1400">
                              <a:effectLst/>
                            </a:rPr>
                            <a:t>0,9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0,632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0,333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0,153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684091271"/>
                      </a:ext>
                    </a:extLst>
                  </a:tr>
                  <a:tr h="213360">
                    <a:tc>
                      <a:txBody>
                        <a:bodyPr/>
                        <a:lstStyle/>
                        <a:p>
                          <a:pPr indent="0" algn="ctr">
                            <a:spcAft>
                              <a:spcPts val="0"/>
                            </a:spcAft>
                          </a:pPr>
                          <a:r>
                            <a:rPr lang="cs-CZ" sz="1400">
                              <a:effectLst/>
                            </a:rPr>
                            <a:t>1,0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0,683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0,393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0,199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640067590"/>
                      </a:ext>
                    </a:extLst>
                  </a:tr>
                  <a:tr h="213360">
                    <a:tc>
                      <a:txBody>
                        <a:bodyPr/>
                        <a:lstStyle/>
                        <a:p>
                          <a:pPr indent="0" algn="ctr">
                            <a:spcAft>
                              <a:spcPts val="0"/>
                            </a:spcAft>
                          </a:pPr>
                          <a:r>
                            <a:rPr lang="cs-CZ" sz="1400">
                              <a:effectLst/>
                            </a:rPr>
                            <a:t>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0,729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0,454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0,249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9108688"/>
                      </a:ext>
                    </a:extLst>
                  </a:tr>
                  <a:tr h="213360">
                    <a:tc>
                      <a:txBody>
                        <a:bodyPr/>
                        <a:lstStyle/>
                        <a:p>
                          <a:pPr indent="0" algn="ctr">
                            <a:spcAft>
                              <a:spcPts val="0"/>
                            </a:spcAft>
                          </a:pPr>
                          <a:r>
                            <a:rPr lang="cs-CZ" sz="1400">
                              <a:effectLst/>
                            </a:rPr>
                            <a:t>1,2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0,770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0,304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3435744"/>
                      </a:ext>
                    </a:extLst>
                  </a:tr>
                  <a:tr h="213360">
                    <a:tc>
                      <a:txBody>
                        <a:bodyPr/>
                        <a:lstStyle/>
                        <a:p>
                          <a:pPr indent="0" algn="ctr">
                            <a:spcAft>
                              <a:spcPts val="0"/>
                            </a:spcAft>
                          </a:pPr>
                          <a:r>
                            <a:rPr lang="cs-CZ" sz="1400">
                              <a:effectLst/>
                            </a:rPr>
                            <a:t>1,3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0,806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0,570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0,361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734155631"/>
                      </a:ext>
                    </a:extLst>
                  </a:tr>
                  <a:tr h="213360">
                    <a:tc>
                      <a:txBody>
                        <a:bodyPr/>
                        <a:lstStyle/>
                        <a:p>
                          <a:pPr indent="0" algn="ctr">
                            <a:spcAft>
                              <a:spcPts val="0"/>
                            </a:spcAft>
                          </a:pPr>
                          <a:r>
                            <a:rPr lang="cs-CZ" sz="1400">
                              <a:effectLst/>
                            </a:rPr>
                            <a:t>1,4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0,838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0,625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0,419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5760688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ulka 2">
                <a:extLst>
                  <a:ext uri="{FF2B5EF4-FFF2-40B4-BE49-F238E27FC236}">
                    <a16:creationId xmlns:a16="http://schemas.microsoft.com/office/drawing/2014/main" id="{B052BD65-73EB-42A7-8CA2-D6768B5EBE6C}"/>
                  </a:ext>
                </a:extLst>
              </p:cNvPr>
              <p:cNvGraphicFramePr>
                <a:graphicFrameLocks noGrp="1"/>
              </p:cNvGraphicFramePr>
              <p:nvPr>
                <p:extLst>
                  <p:ext uri="{D42A27DB-BD31-4B8C-83A1-F6EECF244321}">
                    <p14:modId xmlns:p14="http://schemas.microsoft.com/office/powerpoint/2010/main" val="24179447"/>
                  </p:ext>
                </p:extLst>
              </p:nvPr>
            </p:nvGraphicFramePr>
            <p:xfrm>
              <a:off x="4488873" y="2128793"/>
              <a:ext cx="4392488" cy="3840480"/>
            </p:xfrm>
            <a:graphic>
              <a:graphicData uri="http://schemas.openxmlformats.org/drawingml/2006/table">
                <a:tbl>
                  <a:tblPr firstRow="1" firstCol="1" bandRow="1">
                    <a:tableStyleId>{5C22544A-7EE6-4342-B048-85BDC9FD1C3A}</a:tableStyleId>
                  </a:tblPr>
                  <a:tblGrid>
                    <a:gridCol w="1097561">
                      <a:extLst>
                        <a:ext uri="{9D8B030D-6E8A-4147-A177-3AD203B41FA5}">
                          <a16:colId xmlns:a16="http://schemas.microsoft.com/office/drawing/2014/main" val="4281616621"/>
                        </a:ext>
                      </a:extLst>
                    </a:gridCol>
                    <a:gridCol w="1098309">
                      <a:extLst>
                        <a:ext uri="{9D8B030D-6E8A-4147-A177-3AD203B41FA5}">
                          <a16:colId xmlns:a16="http://schemas.microsoft.com/office/drawing/2014/main" val="3081801638"/>
                        </a:ext>
                      </a:extLst>
                    </a:gridCol>
                    <a:gridCol w="1098309">
                      <a:extLst>
                        <a:ext uri="{9D8B030D-6E8A-4147-A177-3AD203B41FA5}">
                          <a16:colId xmlns:a16="http://schemas.microsoft.com/office/drawing/2014/main" val="1450957845"/>
                        </a:ext>
                      </a:extLst>
                    </a:gridCol>
                    <a:gridCol w="1098309">
                      <a:extLst>
                        <a:ext uri="{9D8B030D-6E8A-4147-A177-3AD203B41FA5}">
                          <a16:colId xmlns:a16="http://schemas.microsoft.com/office/drawing/2014/main" val="1812819468"/>
                        </a:ext>
                      </a:extLst>
                    </a:gridCol>
                  </a:tblGrid>
                  <a:tr h="63746">
                    <a:tc>
                      <a:txBody>
                        <a:bodyPr/>
                        <a:lstStyle/>
                        <a:p>
                          <a:pPr indent="0" algn="ctr">
                            <a:spcAft>
                              <a:spcPts val="0"/>
                            </a:spcAft>
                          </a:pPr>
                          <a14:m>
                            <m:oMathPara xmlns:m="http://schemas.openxmlformats.org/officeDocument/2006/math">
                              <m:oMathParaPr>
                                <m:jc m:val="centerGroup"/>
                              </m:oMathParaPr>
                              <m:oMath xmlns:m="http://schemas.openxmlformats.org/officeDocument/2006/math">
                                <m:r>
                                  <a:rPr lang="cs-CZ" sz="1400">
                                    <a:effectLst/>
                                    <a:latin typeface="Cambria Math" panose="02040503050406030204" pitchFamily="18" charset="0"/>
                                  </a:rPr>
                                  <m:t>𝑡</m:t>
                                </m:r>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1</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2</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14:m>
                            <m:oMathPara xmlns:m="http://schemas.openxmlformats.org/officeDocument/2006/math">
                              <m:oMathParaPr>
                                <m:jc m:val="centerGroup"/>
                              </m:oMathParaPr>
                              <m:oMath xmlns:m="http://schemas.openxmlformats.org/officeDocument/2006/math">
                                <m:sSub>
                                  <m:sSubPr>
                                    <m:ctrlPr>
                                      <a:rPr lang="cs-CZ" sz="1400" i="1">
                                        <a:effectLst/>
                                        <a:latin typeface="Cambria Math" panose="02040503050406030204" pitchFamily="18" charset="0"/>
                                      </a:rPr>
                                    </m:ctrlPr>
                                  </m:sSubPr>
                                  <m:e>
                                    <m:r>
                                      <m:rPr>
                                        <m:sty m:val="p"/>
                                      </m:rPr>
                                      <a:rPr lang="cs-CZ" sz="1400">
                                        <a:effectLst/>
                                        <a:latin typeface="Cambria Math" panose="02040503050406030204" pitchFamily="18" charset="0"/>
                                      </a:rPr>
                                      <m:t>Φ</m:t>
                                    </m:r>
                                  </m:e>
                                  <m:sub>
                                    <m:r>
                                      <a:rPr lang="cs-CZ" sz="1400">
                                        <a:effectLst/>
                                        <a:latin typeface="Cambria Math" panose="02040503050406030204" pitchFamily="18" charset="0"/>
                                      </a:rPr>
                                      <m:t>3</m:t>
                                    </m:r>
                                  </m:sub>
                                </m:sSub>
                                <m:d>
                                  <m:dPr>
                                    <m:ctrlPr>
                                      <a:rPr lang="cs-CZ" sz="1400" i="1">
                                        <a:effectLst/>
                                        <a:latin typeface="Cambria Math" panose="02040503050406030204" pitchFamily="18" charset="0"/>
                                      </a:rPr>
                                    </m:ctrlPr>
                                  </m:dPr>
                                  <m:e>
                                    <m:r>
                                      <a:rPr lang="cs-CZ" sz="1400">
                                        <a:effectLst/>
                                        <a:latin typeface="Cambria Math" panose="02040503050406030204" pitchFamily="18" charset="0"/>
                                      </a:rPr>
                                      <m:t>𝑡</m:t>
                                    </m:r>
                                  </m:e>
                                </m:d>
                              </m:oMath>
                            </m:oMathPara>
                          </a14:m>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extLst>
                      <a:ext uri="{0D108BD9-81ED-4DB2-BD59-A6C34878D82A}">
                        <a16:rowId xmlns:a16="http://schemas.microsoft.com/office/drawing/2014/main" val="782548297"/>
                      </a:ext>
                    </a:extLst>
                  </a:tr>
                  <a:tr h="127492">
                    <a:tc>
                      <a:txBody>
                        <a:bodyPr/>
                        <a:lstStyle/>
                        <a:p>
                          <a:pPr indent="0" algn="ctr">
                            <a:spcAft>
                              <a:spcPts val="0"/>
                            </a:spcAft>
                          </a:pPr>
                          <a:r>
                            <a:rPr lang="cs-CZ" sz="1400">
                              <a:effectLst/>
                            </a:rPr>
                            <a:t>1,5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0,866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0,675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0,478</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788817278"/>
                      </a:ext>
                    </a:extLst>
                  </a:tr>
                  <a:tr h="127492">
                    <a:tc>
                      <a:txBody>
                        <a:bodyPr/>
                        <a:lstStyle/>
                        <a:p>
                          <a:pPr indent="0" algn="ctr">
                            <a:spcAft>
                              <a:spcPts val="0"/>
                            </a:spcAft>
                          </a:pPr>
                          <a:r>
                            <a:rPr lang="cs-CZ" sz="1400">
                              <a:effectLst/>
                            </a:rPr>
                            <a:t>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0,890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0,722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0,535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500430912"/>
                      </a:ext>
                    </a:extLst>
                  </a:tr>
                  <a:tr h="127492">
                    <a:tc>
                      <a:txBody>
                        <a:bodyPr/>
                        <a:lstStyle/>
                        <a:p>
                          <a:pPr indent="0" algn="ctr">
                            <a:spcAft>
                              <a:spcPts val="0"/>
                            </a:spcAft>
                          </a:pPr>
                          <a:r>
                            <a:rPr lang="cs-CZ" sz="1400">
                              <a:effectLst/>
                            </a:rPr>
                            <a:t>1,7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0,764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0,591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032084319"/>
                      </a:ext>
                    </a:extLst>
                  </a:tr>
                  <a:tr h="127492">
                    <a:tc>
                      <a:txBody>
                        <a:bodyPr/>
                        <a:lstStyle/>
                        <a:p>
                          <a:pPr indent="0" algn="ctr">
                            <a:spcAft>
                              <a:spcPts val="0"/>
                            </a:spcAft>
                          </a:pPr>
                          <a:r>
                            <a:rPr lang="cs-CZ" sz="1400">
                              <a:effectLst/>
                            </a:rPr>
                            <a:t>1,8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0,928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029828111"/>
                      </a:ext>
                    </a:extLst>
                  </a:tr>
                  <a:tr h="127492">
                    <a:tc>
                      <a:txBody>
                        <a:bodyPr/>
                        <a:lstStyle/>
                        <a:p>
                          <a:pPr indent="0" algn="ctr">
                            <a:spcAft>
                              <a:spcPts val="0"/>
                            </a:spcAft>
                          </a:pPr>
                          <a:r>
                            <a:rPr lang="cs-CZ" sz="1400">
                              <a:effectLst/>
                            </a:rPr>
                            <a:t>1,9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0,943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0,836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0,693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099694623"/>
                      </a:ext>
                    </a:extLst>
                  </a:tr>
                  <a:tr h="127492">
                    <a:tc>
                      <a:txBody>
                        <a:bodyPr/>
                        <a:lstStyle/>
                        <a:p>
                          <a:pPr indent="0" algn="ctr">
                            <a:spcAft>
                              <a:spcPts val="0"/>
                            </a:spcAft>
                          </a:pPr>
                          <a:r>
                            <a:rPr lang="cs-CZ" sz="1400" dirty="0">
                              <a:effectLst/>
                            </a:rPr>
                            <a:t>2,0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0,954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0,865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0,739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4945449"/>
                      </a:ext>
                    </a:extLst>
                  </a:tr>
                  <a:tr h="127492">
                    <a:tc>
                      <a:txBody>
                        <a:bodyPr/>
                        <a:lstStyle/>
                        <a:p>
                          <a:pPr indent="0" algn="ctr">
                            <a:spcAft>
                              <a:spcPts val="0"/>
                            </a:spcAft>
                          </a:pPr>
                          <a:r>
                            <a:rPr lang="cs-CZ" sz="1400" dirty="0">
                              <a:effectLst/>
                            </a:rPr>
                            <a:t>2,1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0,964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0,890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0,780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168890063"/>
                      </a:ext>
                    </a:extLst>
                  </a:tr>
                  <a:tr h="127492">
                    <a:tc>
                      <a:txBody>
                        <a:bodyPr/>
                        <a:lstStyle/>
                        <a:p>
                          <a:pPr indent="0" algn="ctr">
                            <a:spcAft>
                              <a:spcPts val="0"/>
                            </a:spcAft>
                          </a:pPr>
                          <a:r>
                            <a:rPr lang="cs-CZ" sz="1400" dirty="0">
                              <a:effectLst/>
                            </a:rPr>
                            <a:t>2,2</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0,972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0,911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30190097"/>
                      </a:ext>
                    </a:extLst>
                  </a:tr>
                  <a:tr h="127492">
                    <a:tc>
                      <a:txBody>
                        <a:bodyPr/>
                        <a:lstStyle/>
                        <a:p>
                          <a:pPr indent="0" algn="ctr">
                            <a:spcAft>
                              <a:spcPts val="0"/>
                            </a:spcAft>
                          </a:pPr>
                          <a:r>
                            <a:rPr lang="cs-CZ" sz="1400">
                              <a:effectLst/>
                            </a:rPr>
                            <a:t>2,3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0,979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0,929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0,848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339447918"/>
                      </a:ext>
                    </a:extLst>
                  </a:tr>
                  <a:tr h="127492">
                    <a:tc>
                      <a:txBody>
                        <a:bodyPr/>
                        <a:lstStyle/>
                        <a:p>
                          <a:pPr indent="0" algn="ctr">
                            <a:spcAft>
                              <a:spcPts val="0"/>
                            </a:spcAft>
                          </a:pPr>
                          <a:r>
                            <a:rPr lang="cs-CZ" sz="1400">
                              <a:effectLst/>
                            </a:rPr>
                            <a:t>2,4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0,984</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0,876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073262404"/>
                      </a:ext>
                    </a:extLst>
                  </a:tr>
                  <a:tr h="127492">
                    <a:tc>
                      <a:txBody>
                        <a:bodyPr/>
                        <a:lstStyle/>
                        <a:p>
                          <a:pPr indent="0" algn="ctr">
                            <a:spcAft>
                              <a:spcPts val="0"/>
                            </a:spcAft>
                          </a:pPr>
                          <a:r>
                            <a:rPr lang="cs-CZ" sz="1400">
                              <a:effectLst/>
                            </a:rPr>
                            <a:t>2,5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0,988</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0,956</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0,900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52851117"/>
                      </a:ext>
                    </a:extLst>
                  </a:tr>
                  <a:tr h="127492">
                    <a:tc>
                      <a:txBody>
                        <a:bodyPr/>
                        <a:lstStyle/>
                        <a:p>
                          <a:pPr indent="0" algn="ctr">
                            <a:spcAft>
                              <a:spcPts val="0"/>
                            </a:spcAft>
                          </a:pPr>
                          <a:r>
                            <a:rPr lang="cs-CZ" sz="1400">
                              <a:effectLst/>
                            </a:rPr>
                            <a:t>2,6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0,966</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0,920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112196629"/>
                      </a:ext>
                    </a:extLst>
                  </a:tr>
                  <a:tr h="127492">
                    <a:tc>
                      <a:txBody>
                        <a:bodyPr/>
                        <a:lstStyle/>
                        <a:p>
                          <a:pPr indent="0" algn="ctr">
                            <a:spcAft>
                              <a:spcPts val="0"/>
                            </a:spcAft>
                          </a:pPr>
                          <a:r>
                            <a:rPr lang="cs-CZ" sz="1400">
                              <a:effectLst/>
                            </a:rPr>
                            <a:t>2,7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0,974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0,937</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228288241"/>
                      </a:ext>
                    </a:extLst>
                  </a:tr>
                  <a:tr h="127492">
                    <a:tc>
                      <a:txBody>
                        <a:bodyPr/>
                        <a:lstStyle/>
                        <a:p>
                          <a:pPr indent="0" algn="ctr">
                            <a:spcAft>
                              <a:spcPts val="0"/>
                            </a:spcAft>
                          </a:pPr>
                          <a:r>
                            <a:rPr lang="cs-CZ" sz="1400">
                              <a:effectLst/>
                            </a:rPr>
                            <a:t>2,8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0,951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912785311"/>
                      </a:ext>
                    </a:extLst>
                  </a:tr>
                  <a:tr h="127492">
                    <a:tc>
                      <a:txBody>
                        <a:bodyPr/>
                        <a:lstStyle/>
                        <a:p>
                          <a:pPr indent="0" algn="ctr">
                            <a:spcAft>
                              <a:spcPts val="0"/>
                            </a:spcAft>
                          </a:pPr>
                          <a:r>
                            <a:rPr lang="cs-CZ" sz="1400">
                              <a:effectLst/>
                            </a:rPr>
                            <a:t>2,9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0,962</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811469720"/>
                      </a:ext>
                    </a:extLst>
                  </a:tr>
                  <a:tr h="127492">
                    <a:tc>
                      <a:txBody>
                        <a:bodyPr/>
                        <a:lstStyle/>
                        <a:p>
                          <a:pPr indent="0" algn="ctr">
                            <a:spcAft>
                              <a:spcPts val="0"/>
                            </a:spcAft>
                          </a:pPr>
                          <a:r>
                            <a:rPr lang="cs-CZ" sz="1400">
                              <a:effectLst/>
                            </a:rPr>
                            <a:t>3,0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0,971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9132998"/>
                      </a:ext>
                    </a:extLst>
                  </a:tr>
                  <a:tr h="127492">
                    <a:tc>
                      <a:txBody>
                        <a:bodyPr/>
                        <a:lstStyle/>
                        <a:p>
                          <a:pPr indent="0" algn="ctr">
                            <a:spcAft>
                              <a:spcPts val="0"/>
                            </a:spcAft>
                          </a:pPr>
                          <a:r>
                            <a:rPr lang="cs-CZ" sz="1400">
                              <a:effectLst/>
                            </a:rPr>
                            <a:t>3,5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1,000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0,998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0,993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585452382"/>
                      </a:ext>
                    </a:extLst>
                  </a:tr>
                </a:tbl>
              </a:graphicData>
            </a:graphic>
          </p:graphicFrame>
        </mc:Choice>
        <mc:Fallback xmlns="">
          <p:graphicFrame>
            <p:nvGraphicFramePr>
              <p:cNvPr id="3" name="Tabulka 2">
                <a:extLst>
                  <a:ext uri="{FF2B5EF4-FFF2-40B4-BE49-F238E27FC236}">
                    <a16:creationId xmlns:a16="http://schemas.microsoft.com/office/drawing/2014/main" id="{B052BD65-73EB-42A7-8CA2-D6768B5EBE6C}"/>
                  </a:ext>
                </a:extLst>
              </p:cNvPr>
              <p:cNvGraphicFramePr>
                <a:graphicFrameLocks noGrp="1"/>
              </p:cNvGraphicFramePr>
              <p:nvPr>
                <p:extLst>
                  <p:ext uri="{D42A27DB-BD31-4B8C-83A1-F6EECF244321}">
                    <p14:modId xmlns:p14="http://schemas.microsoft.com/office/powerpoint/2010/main" val="24179447"/>
                  </p:ext>
                </p:extLst>
              </p:nvPr>
            </p:nvGraphicFramePr>
            <p:xfrm>
              <a:off x="4488873" y="2128793"/>
              <a:ext cx="4392488" cy="3840480"/>
            </p:xfrm>
            <a:graphic>
              <a:graphicData uri="http://schemas.openxmlformats.org/drawingml/2006/table">
                <a:tbl>
                  <a:tblPr firstRow="1" firstCol="1" bandRow="1">
                    <a:tableStyleId>{5C22544A-7EE6-4342-B048-85BDC9FD1C3A}</a:tableStyleId>
                  </a:tblPr>
                  <a:tblGrid>
                    <a:gridCol w="1097561">
                      <a:extLst>
                        <a:ext uri="{9D8B030D-6E8A-4147-A177-3AD203B41FA5}">
                          <a16:colId xmlns:a16="http://schemas.microsoft.com/office/drawing/2014/main" val="4281616621"/>
                        </a:ext>
                      </a:extLst>
                    </a:gridCol>
                    <a:gridCol w="1098309">
                      <a:extLst>
                        <a:ext uri="{9D8B030D-6E8A-4147-A177-3AD203B41FA5}">
                          <a16:colId xmlns:a16="http://schemas.microsoft.com/office/drawing/2014/main" val="3081801638"/>
                        </a:ext>
                      </a:extLst>
                    </a:gridCol>
                    <a:gridCol w="1098309">
                      <a:extLst>
                        <a:ext uri="{9D8B030D-6E8A-4147-A177-3AD203B41FA5}">
                          <a16:colId xmlns:a16="http://schemas.microsoft.com/office/drawing/2014/main" val="1450957845"/>
                        </a:ext>
                      </a:extLst>
                    </a:gridCol>
                    <a:gridCol w="1098309">
                      <a:extLst>
                        <a:ext uri="{9D8B030D-6E8A-4147-A177-3AD203B41FA5}">
                          <a16:colId xmlns:a16="http://schemas.microsoft.com/office/drawing/2014/main" val="1812819468"/>
                        </a:ext>
                      </a:extLst>
                    </a:gridCol>
                  </a:tblGrid>
                  <a:tr h="213360">
                    <a:tc>
                      <a:txBody>
                        <a:bodyPr/>
                        <a:lstStyle/>
                        <a:p>
                          <a:endParaRPr lang="cs-CZ"/>
                        </a:p>
                      </a:txBody>
                      <a:tcPr marL="23905" marR="23905" marT="0" marB="0">
                        <a:blipFill>
                          <a:blip r:embed="rId4"/>
                          <a:stretch>
                            <a:fillRect l="-556" t="-2857" r="-303333" b="-1751429"/>
                          </a:stretch>
                        </a:blipFill>
                      </a:tcPr>
                    </a:tc>
                    <a:tc>
                      <a:txBody>
                        <a:bodyPr/>
                        <a:lstStyle/>
                        <a:p>
                          <a:endParaRPr lang="cs-CZ"/>
                        </a:p>
                      </a:txBody>
                      <a:tcPr marL="23905" marR="23905" marT="0" marB="0">
                        <a:blipFill>
                          <a:blip r:embed="rId4"/>
                          <a:stretch>
                            <a:fillRect l="-100556" t="-2857" r="-203333" b="-1751429"/>
                          </a:stretch>
                        </a:blipFill>
                      </a:tcPr>
                    </a:tc>
                    <a:tc>
                      <a:txBody>
                        <a:bodyPr/>
                        <a:lstStyle/>
                        <a:p>
                          <a:endParaRPr lang="cs-CZ"/>
                        </a:p>
                      </a:txBody>
                      <a:tcPr marL="23905" marR="23905" marT="0" marB="0">
                        <a:blipFill>
                          <a:blip r:embed="rId4"/>
                          <a:stretch>
                            <a:fillRect l="-199448" t="-2857" r="-102210" b="-1751429"/>
                          </a:stretch>
                        </a:blipFill>
                      </a:tcPr>
                    </a:tc>
                    <a:tc>
                      <a:txBody>
                        <a:bodyPr/>
                        <a:lstStyle/>
                        <a:p>
                          <a:endParaRPr lang="cs-CZ"/>
                        </a:p>
                      </a:txBody>
                      <a:tcPr marL="23905" marR="23905" marT="0" marB="0">
                        <a:blipFill>
                          <a:blip r:embed="rId4"/>
                          <a:stretch>
                            <a:fillRect l="-301111" t="-2857" r="-2778" b="-1751429"/>
                          </a:stretch>
                        </a:blipFill>
                      </a:tcPr>
                    </a:tc>
                    <a:extLst>
                      <a:ext uri="{0D108BD9-81ED-4DB2-BD59-A6C34878D82A}">
                        <a16:rowId xmlns:a16="http://schemas.microsoft.com/office/drawing/2014/main" val="782548297"/>
                      </a:ext>
                    </a:extLst>
                  </a:tr>
                  <a:tr h="213360">
                    <a:tc>
                      <a:txBody>
                        <a:bodyPr/>
                        <a:lstStyle/>
                        <a:p>
                          <a:pPr indent="0" algn="ctr">
                            <a:spcAft>
                              <a:spcPts val="0"/>
                            </a:spcAft>
                          </a:pPr>
                          <a:r>
                            <a:rPr lang="cs-CZ" sz="1400">
                              <a:effectLst/>
                            </a:rPr>
                            <a:t>1,5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0,866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0,675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0,478</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788817278"/>
                      </a:ext>
                    </a:extLst>
                  </a:tr>
                  <a:tr h="213360">
                    <a:tc>
                      <a:txBody>
                        <a:bodyPr/>
                        <a:lstStyle/>
                        <a:p>
                          <a:pPr indent="0" algn="ctr">
                            <a:spcAft>
                              <a:spcPts val="0"/>
                            </a:spcAft>
                          </a:pPr>
                          <a:r>
                            <a:rPr lang="cs-CZ" sz="1400">
                              <a:effectLst/>
                            </a:rPr>
                            <a:t>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0,890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0,722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0,535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500430912"/>
                      </a:ext>
                    </a:extLst>
                  </a:tr>
                  <a:tr h="213360">
                    <a:tc>
                      <a:txBody>
                        <a:bodyPr/>
                        <a:lstStyle/>
                        <a:p>
                          <a:pPr indent="0" algn="ctr">
                            <a:spcAft>
                              <a:spcPts val="0"/>
                            </a:spcAft>
                          </a:pPr>
                          <a:r>
                            <a:rPr lang="cs-CZ" sz="1400">
                              <a:effectLst/>
                            </a:rPr>
                            <a:t>1,7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0,911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0,764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0,591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032084319"/>
                      </a:ext>
                    </a:extLst>
                  </a:tr>
                  <a:tr h="213360">
                    <a:tc>
                      <a:txBody>
                        <a:bodyPr/>
                        <a:lstStyle/>
                        <a:p>
                          <a:pPr indent="0" algn="ctr">
                            <a:spcAft>
                              <a:spcPts val="0"/>
                            </a:spcAft>
                          </a:pPr>
                          <a:r>
                            <a:rPr lang="cs-CZ" sz="1400">
                              <a:effectLst/>
                            </a:rPr>
                            <a:t>1,8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0,928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0,802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0,644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029828111"/>
                      </a:ext>
                    </a:extLst>
                  </a:tr>
                  <a:tr h="213360">
                    <a:tc>
                      <a:txBody>
                        <a:bodyPr/>
                        <a:lstStyle/>
                        <a:p>
                          <a:pPr indent="0" algn="ctr">
                            <a:spcAft>
                              <a:spcPts val="0"/>
                            </a:spcAft>
                          </a:pPr>
                          <a:r>
                            <a:rPr lang="cs-CZ" sz="1400">
                              <a:effectLst/>
                            </a:rPr>
                            <a:t>1,9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0,943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0,836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0,693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099694623"/>
                      </a:ext>
                    </a:extLst>
                  </a:tr>
                  <a:tr h="213360">
                    <a:tc>
                      <a:txBody>
                        <a:bodyPr/>
                        <a:lstStyle/>
                        <a:p>
                          <a:pPr indent="0" algn="ctr">
                            <a:spcAft>
                              <a:spcPts val="0"/>
                            </a:spcAft>
                          </a:pPr>
                          <a:r>
                            <a:rPr lang="cs-CZ" sz="1400" dirty="0">
                              <a:effectLst/>
                            </a:rPr>
                            <a:t>2,0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0,954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0,865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0,739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4945449"/>
                      </a:ext>
                    </a:extLst>
                  </a:tr>
                  <a:tr h="213360">
                    <a:tc>
                      <a:txBody>
                        <a:bodyPr/>
                        <a:lstStyle/>
                        <a:p>
                          <a:pPr indent="0" algn="ctr">
                            <a:spcAft>
                              <a:spcPts val="0"/>
                            </a:spcAft>
                          </a:pPr>
                          <a:r>
                            <a:rPr lang="cs-CZ" sz="1400" dirty="0">
                              <a:effectLst/>
                            </a:rPr>
                            <a:t>2,1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0,964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0,890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0,780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168890063"/>
                      </a:ext>
                    </a:extLst>
                  </a:tr>
                  <a:tr h="213360">
                    <a:tc>
                      <a:txBody>
                        <a:bodyPr/>
                        <a:lstStyle/>
                        <a:p>
                          <a:pPr indent="0" algn="ctr">
                            <a:spcAft>
                              <a:spcPts val="0"/>
                            </a:spcAft>
                          </a:pPr>
                          <a:r>
                            <a:rPr lang="cs-CZ" sz="1400" dirty="0">
                              <a:effectLst/>
                            </a:rPr>
                            <a:t>2,2</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0,972</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0,911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0,816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30190097"/>
                      </a:ext>
                    </a:extLst>
                  </a:tr>
                  <a:tr h="213360">
                    <a:tc>
                      <a:txBody>
                        <a:bodyPr/>
                        <a:lstStyle/>
                        <a:p>
                          <a:pPr indent="0" algn="ctr">
                            <a:spcAft>
                              <a:spcPts val="0"/>
                            </a:spcAft>
                          </a:pPr>
                          <a:r>
                            <a:rPr lang="cs-CZ" sz="1400">
                              <a:effectLst/>
                            </a:rPr>
                            <a:t>2,3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0,979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0,929</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0,848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339447918"/>
                      </a:ext>
                    </a:extLst>
                  </a:tr>
                  <a:tr h="213360">
                    <a:tc>
                      <a:txBody>
                        <a:bodyPr/>
                        <a:lstStyle/>
                        <a:p>
                          <a:pPr indent="0" algn="ctr">
                            <a:spcAft>
                              <a:spcPts val="0"/>
                            </a:spcAft>
                          </a:pPr>
                          <a:r>
                            <a:rPr lang="cs-CZ" sz="1400">
                              <a:effectLst/>
                            </a:rPr>
                            <a:t>2,4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0,984</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0,944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0,876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073262404"/>
                      </a:ext>
                    </a:extLst>
                  </a:tr>
                  <a:tr h="213360">
                    <a:tc>
                      <a:txBody>
                        <a:bodyPr/>
                        <a:lstStyle/>
                        <a:p>
                          <a:pPr indent="0" algn="ctr">
                            <a:spcAft>
                              <a:spcPts val="0"/>
                            </a:spcAft>
                          </a:pPr>
                          <a:r>
                            <a:rPr lang="cs-CZ" sz="1400">
                              <a:effectLst/>
                            </a:rPr>
                            <a:t>2,5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dirty="0">
                              <a:effectLst/>
                            </a:rPr>
                            <a:t>0,988</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0,956</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0,900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352851117"/>
                      </a:ext>
                    </a:extLst>
                  </a:tr>
                  <a:tr h="213360">
                    <a:tc>
                      <a:txBody>
                        <a:bodyPr/>
                        <a:lstStyle/>
                        <a:p>
                          <a:pPr indent="0" algn="ctr">
                            <a:spcAft>
                              <a:spcPts val="0"/>
                            </a:spcAft>
                          </a:pPr>
                          <a:r>
                            <a:rPr lang="cs-CZ" sz="1400">
                              <a:effectLst/>
                            </a:rPr>
                            <a:t>2,6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0,991</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0,966</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0,920</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4112196629"/>
                      </a:ext>
                    </a:extLst>
                  </a:tr>
                  <a:tr h="213360">
                    <a:tc>
                      <a:txBody>
                        <a:bodyPr/>
                        <a:lstStyle/>
                        <a:p>
                          <a:pPr indent="0" algn="ctr">
                            <a:spcAft>
                              <a:spcPts val="0"/>
                            </a:spcAft>
                          </a:pPr>
                          <a:r>
                            <a:rPr lang="cs-CZ" sz="1400">
                              <a:effectLst/>
                            </a:rPr>
                            <a:t>2,7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0,993</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0,974</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0,937</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3228288241"/>
                      </a:ext>
                    </a:extLst>
                  </a:tr>
                  <a:tr h="213360">
                    <a:tc>
                      <a:txBody>
                        <a:bodyPr/>
                        <a:lstStyle/>
                        <a:p>
                          <a:pPr indent="0" algn="ctr">
                            <a:spcAft>
                              <a:spcPts val="0"/>
                            </a:spcAft>
                          </a:pPr>
                          <a:r>
                            <a:rPr lang="cs-CZ" sz="1400">
                              <a:effectLst/>
                            </a:rPr>
                            <a:t>2,8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0,951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912785311"/>
                      </a:ext>
                    </a:extLst>
                  </a:tr>
                  <a:tr h="213360">
                    <a:tc>
                      <a:txBody>
                        <a:bodyPr/>
                        <a:lstStyle/>
                        <a:p>
                          <a:pPr indent="0" algn="ctr">
                            <a:spcAft>
                              <a:spcPts val="0"/>
                            </a:spcAft>
                          </a:pPr>
                          <a:r>
                            <a:rPr lang="cs-CZ" sz="1400">
                              <a:effectLst/>
                            </a:rPr>
                            <a:t>2,9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0,996</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0,962</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811469720"/>
                      </a:ext>
                    </a:extLst>
                  </a:tr>
                  <a:tr h="213360">
                    <a:tc>
                      <a:txBody>
                        <a:bodyPr/>
                        <a:lstStyle/>
                        <a:p>
                          <a:pPr indent="0" algn="ctr">
                            <a:spcAft>
                              <a:spcPts val="0"/>
                            </a:spcAft>
                          </a:pPr>
                          <a:r>
                            <a:rPr lang="cs-CZ" sz="1400">
                              <a:effectLst/>
                            </a:rPr>
                            <a:t>3,0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0,997</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0,989</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0,971</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29132998"/>
                      </a:ext>
                    </a:extLst>
                  </a:tr>
                  <a:tr h="213360">
                    <a:tc>
                      <a:txBody>
                        <a:bodyPr/>
                        <a:lstStyle/>
                        <a:p>
                          <a:pPr indent="0" algn="ctr">
                            <a:spcAft>
                              <a:spcPts val="0"/>
                            </a:spcAft>
                          </a:pPr>
                          <a:r>
                            <a:rPr lang="cs-CZ" sz="1400">
                              <a:effectLst/>
                            </a:rPr>
                            <a:t>3,5</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23905" marT="0" marB="0"/>
                    </a:tc>
                    <a:tc>
                      <a:txBody>
                        <a:bodyPr/>
                        <a:lstStyle/>
                        <a:p>
                          <a:pPr indent="0" algn="ctr">
                            <a:spcAft>
                              <a:spcPts val="0"/>
                            </a:spcAft>
                          </a:pPr>
                          <a:r>
                            <a:rPr lang="cs-CZ" sz="1400">
                              <a:effectLst/>
                            </a:rPr>
                            <a:t>1,000</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a:effectLst/>
                            </a:rPr>
                            <a:t>0,998</a:t>
                          </a:r>
                          <a:endParaRPr lang="cs-CZ"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tc>
                      <a:txBody>
                        <a:bodyPr/>
                        <a:lstStyle/>
                        <a:p>
                          <a:pPr indent="0" algn="ctr">
                            <a:spcAft>
                              <a:spcPts val="0"/>
                            </a:spcAft>
                          </a:pPr>
                          <a:r>
                            <a:rPr lang="cs-CZ" sz="1400" dirty="0">
                              <a:effectLst/>
                            </a:rPr>
                            <a:t>0,993</a:t>
                          </a:r>
                          <a:endParaRPr lang="cs-C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05" marR="50244" marT="0" marB="0" anchor="ctr"/>
                    </a:tc>
                    <a:extLst>
                      <a:ext uri="{0D108BD9-81ED-4DB2-BD59-A6C34878D82A}">
                        <a16:rowId xmlns:a16="http://schemas.microsoft.com/office/drawing/2014/main" val="1585452382"/>
                      </a:ext>
                    </a:extLst>
                  </a:tr>
                </a:tbl>
              </a:graphicData>
            </a:graphic>
          </p:graphicFrame>
        </mc:Fallback>
      </mc:AlternateContent>
    </p:spTree>
    <p:extLst>
      <p:ext uri="{BB962C8B-B14F-4D97-AF65-F5344CB8AC3E}">
        <p14:creationId xmlns:p14="http://schemas.microsoft.com/office/powerpoint/2010/main" val="409744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16</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6279796"/>
              </a:xfrm>
              <a:prstGeom prst="rect">
                <a:avLst/>
              </a:prstGeom>
              <a:noFill/>
            </p:spPr>
            <p:txBody>
              <a:bodyPr wrap="square" rtlCol="0">
                <a:spAutoFit/>
              </a:bodyPr>
              <a:lstStyle/>
              <a:p>
                <a:r>
                  <a:rPr lang="cs-CZ" sz="2400" b="1" dirty="0"/>
                  <a:t>2. Vyrovnání měření.</a:t>
                </a:r>
              </a:p>
              <a:p>
                <a:r>
                  <a:rPr lang="cs-CZ" sz="1600" dirty="0"/>
                  <a:t>K vyloučení hrubých chyb a ke zvýšení přesnosti konečného výsledku měření opakujeme měření neznámé veličiny nebo měříme další veličiny, které jsou s neznámými veličinami ve známém vzájemném vztahu. Vlivem měřických chyb dostáváme řadu měření s různými číselnými hodnotami pro tutéž veličinu, nebo nesouhlasy v uvedených vztazích. Máme-li tedy pro výpočet některých veličin zaměřeno více hodnot než je třeba, tj. máme-li k dispozici tzv. nadbytečná měření, není řešení úlohy jednoznačné a musíme provést vyrovnání, které nám nejen zprostředkuje jednoznačný výpočet hledaných hodnot, odhadne přesnost jejich určení, ale podle našeho subjektivního mínění umožní získání „lepších“ (spolehlivějších či přesnějších, pravděpodobnějších) hodnot, než při výpočtu jen z nutných měření. Shrnuto tedy úkolem vyrovnání je: </a:t>
                </a:r>
              </a:p>
              <a:p>
                <a:endParaRPr lang="cs-CZ" sz="1600" dirty="0"/>
              </a:p>
              <a:p>
                <a:pPr marL="627063" indent="-266700"/>
                <a:r>
                  <a:rPr lang="cs-CZ" sz="1600" dirty="0"/>
                  <a:t>1.	vypočítat nejspolehlivější odhad neznámých hodnot měřených veličin a odstranit všechny nesrovnalosti ve vztazích neboli provést vyrovnání výsledků měření;</a:t>
                </a:r>
              </a:p>
              <a:p>
                <a:pPr marL="627063" indent="-266700"/>
                <a:r>
                  <a:rPr lang="cs-CZ" sz="1600" dirty="0"/>
                  <a:t>2.	z rozporů mezi jednotlivými výsledky odhadnout přesnost metod měření a přesnost výsledků vyrovnání;</a:t>
                </a:r>
              </a:p>
              <a:p>
                <a:pPr marL="627063" indent="-266700"/>
                <a:r>
                  <a:rPr lang="cs-CZ" sz="1600" dirty="0"/>
                  <a:t>3.	připravit takové uspořádání výpočtů, aby byl umožněn mechanický výpočet a zajistit vhodné počtářské kontroly.</a:t>
                </a:r>
              </a:p>
              <a:p>
                <a:endParaRPr lang="cs-CZ" sz="1600" dirty="0"/>
              </a:p>
              <a:p>
                <a:r>
                  <a:rPr lang="cs-CZ" sz="1600" b="1" dirty="0"/>
                  <a:t>Metody vyrovnání – v geodézii především (další metody v druhém semestru):</a:t>
                </a:r>
              </a:p>
              <a:p>
                <a:pPr lvl="0"/>
                <a:r>
                  <a:rPr lang="cs-CZ" sz="1600" dirty="0"/>
                  <a:t>Metoda nejmenších čtverců (MNČ) Jedná se v geodézii o nejvyužívanější metodu, publikovanou poprvé v roce 1806, která při splnění určitých předpokladů dává nejmenší střední chybu odhadu neznámých veličin.</a:t>
                </a:r>
              </a:p>
              <a:p>
                <a:pPr lvl="0"/>
                <a:endParaRPr lang="cs-CZ" sz="1600" dirty="0"/>
              </a:p>
              <a:p>
                <a:pPr lvl="0"/>
                <a14:m>
                  <m:oMath xmlns:m="http://schemas.openxmlformats.org/officeDocument/2006/math">
                    <m:r>
                      <m:rPr>
                        <m:sty m:val="p"/>
                      </m:rPr>
                      <a:rPr lang="cs-CZ">
                        <a:latin typeface="Cambria Math" panose="02040503050406030204" pitchFamily="18" charset="0"/>
                      </a:rPr>
                      <m:t>Ω</m:t>
                    </m:r>
                    <m:r>
                      <a:rPr lang="cs-CZ">
                        <a:latin typeface="Cambria Math" panose="02040503050406030204" pitchFamily="18" charset="0"/>
                      </a:rPr>
                      <m:t>=</m:t>
                    </m:r>
                    <m:d>
                      <m:dPr>
                        <m:begChr m:val="["/>
                        <m:endChr m:val="]"/>
                        <m:ctrlPr>
                          <a:rPr lang="cs-CZ" i="1">
                            <a:latin typeface="Cambria Math" panose="02040503050406030204" pitchFamily="18" charset="0"/>
                          </a:rPr>
                        </m:ctrlPr>
                      </m:dPr>
                      <m:e>
                        <m:acc>
                          <m:accPr>
                            <m:chr m:val="̂"/>
                            <m:ctrlPr>
                              <a:rPr lang="cs-CZ" i="1">
                                <a:latin typeface="Cambria Math" panose="02040503050406030204" pitchFamily="18" charset="0"/>
                              </a:rPr>
                            </m:ctrlPr>
                          </m:accPr>
                          <m:e>
                            <m:r>
                              <a:rPr lang="cs-CZ" i="1">
                                <a:latin typeface="Cambria Math" panose="02040503050406030204" pitchFamily="18" charset="0"/>
                              </a:rPr>
                              <m:t>𝑣</m:t>
                            </m:r>
                          </m:e>
                        </m:acc>
                        <m:acc>
                          <m:accPr>
                            <m:chr m:val="̂"/>
                            <m:ctrlPr>
                              <a:rPr lang="cs-CZ" i="1">
                                <a:latin typeface="Cambria Math" panose="02040503050406030204" pitchFamily="18" charset="0"/>
                              </a:rPr>
                            </m:ctrlPr>
                          </m:accPr>
                          <m:e>
                            <m:r>
                              <a:rPr lang="cs-CZ" i="1">
                                <a:latin typeface="Cambria Math" panose="02040503050406030204" pitchFamily="18" charset="0"/>
                              </a:rPr>
                              <m:t>𝑣</m:t>
                            </m:r>
                          </m:e>
                        </m:acc>
                      </m:e>
                    </m:d>
                    <m:r>
                      <a:rPr lang="cs-CZ" i="1">
                        <a:latin typeface="Cambria Math" panose="02040503050406030204" pitchFamily="18" charset="0"/>
                      </a:rPr>
                      <m:t>=[</m:t>
                    </m:r>
                    <m:r>
                      <a:rPr lang="cs-CZ" i="1">
                        <a:latin typeface="Cambria Math" panose="02040503050406030204" pitchFamily="18" charset="0"/>
                      </a:rPr>
                      <m:t>𝑝𝑣𝑣</m:t>
                    </m:r>
                    <m:r>
                      <a:rPr lang="cs-CZ" i="1">
                        <a:latin typeface="Cambria Math" panose="02040503050406030204" pitchFamily="18" charset="0"/>
                      </a:rPr>
                      <m:t>]=</m:t>
                    </m:r>
                    <m:sSup>
                      <m:sSupPr>
                        <m:ctrlPr>
                          <a:rPr lang="cs-CZ" i="1">
                            <a:latin typeface="Cambria Math" panose="02040503050406030204" pitchFamily="18" charset="0"/>
                          </a:rPr>
                        </m:ctrlPr>
                      </m:sSupPr>
                      <m:e>
                        <m:r>
                          <a:rPr lang="cs-CZ" b="1" i="1">
                            <a:latin typeface="Cambria Math" panose="02040503050406030204" pitchFamily="18" charset="0"/>
                          </a:rPr>
                          <m:t>𝒗</m:t>
                        </m:r>
                      </m:e>
                      <m:sup>
                        <m:r>
                          <a:rPr lang="cs-CZ" i="1">
                            <a:latin typeface="Cambria Math" panose="02040503050406030204" pitchFamily="18" charset="0"/>
                          </a:rPr>
                          <m:t>𝑇</m:t>
                        </m:r>
                      </m:sup>
                    </m:sSup>
                    <m:r>
                      <a:rPr lang="cs-CZ" i="1">
                        <a:latin typeface="Cambria Math" panose="02040503050406030204" pitchFamily="18" charset="0"/>
                      </a:rPr>
                      <m:t>∙</m:t>
                    </m:r>
                    <m:r>
                      <a:rPr lang="cs-CZ" b="1" i="1">
                        <a:latin typeface="Cambria Math" panose="02040503050406030204" pitchFamily="18" charset="0"/>
                      </a:rPr>
                      <m:t>𝑷</m:t>
                    </m:r>
                    <m:r>
                      <a:rPr lang="cs-CZ" i="1">
                        <a:latin typeface="Cambria Math" panose="02040503050406030204" pitchFamily="18" charset="0"/>
                      </a:rPr>
                      <m:t>∙</m:t>
                    </m:r>
                    <m:r>
                      <a:rPr lang="cs-CZ" b="1" i="1">
                        <a:latin typeface="Cambria Math" panose="02040503050406030204" pitchFamily="18" charset="0"/>
                      </a:rPr>
                      <m:t>𝒗</m:t>
                    </m:r>
                    <m:r>
                      <a:rPr lang="cs-CZ" i="1">
                        <a:latin typeface="Cambria Math" panose="02040503050406030204" pitchFamily="18" charset="0"/>
                      </a:rPr>
                      <m:t>=</m:t>
                    </m:r>
                    <m:r>
                      <a:rPr lang="cs-CZ" i="1">
                        <a:latin typeface="Cambria Math" panose="02040503050406030204" pitchFamily="18" charset="0"/>
                      </a:rPr>
                      <m:t>𝑚𝑖𝑛</m:t>
                    </m:r>
                    <m:r>
                      <a:rPr lang="cs-CZ" i="1">
                        <a:latin typeface="Cambria Math" panose="02040503050406030204" pitchFamily="18" charset="0"/>
                      </a:rPr>
                      <m:t>.</m:t>
                    </m:r>
                  </m:oMath>
                </a14:m>
                <a:r>
                  <a:rPr lang="cs-CZ" sz="1600" dirty="0"/>
                  <a:t> </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6279796"/>
              </a:xfrm>
              <a:prstGeom prst="rect">
                <a:avLst/>
              </a:prstGeom>
              <a:blipFill>
                <a:blip r:embed="rId3"/>
                <a:stretch>
                  <a:fillRect l="-1076" t="-777" r="-646"/>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30282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17</a:t>
            </a:fld>
            <a:endParaRPr lang="cs-CZ"/>
          </a:p>
        </p:txBody>
      </p:sp>
      <mc:AlternateContent xmlns:mc="http://schemas.openxmlformats.org/markup-compatibility/2006">
        <mc:Choice xmlns:a14="http://schemas.microsoft.com/office/drawing/2010/main" Requires="a14">
          <p:sp>
            <p:nvSpPr>
              <p:cNvPr id="8" name="TextBox 3"/>
              <p:cNvSpPr txBox="1"/>
              <p:nvPr/>
            </p:nvSpPr>
            <p:spPr>
              <a:xfrm>
                <a:off x="323528" y="620688"/>
                <a:ext cx="8496944" cy="5422959"/>
              </a:xfrm>
              <a:prstGeom prst="rect">
                <a:avLst/>
              </a:prstGeom>
              <a:noFill/>
            </p:spPr>
            <p:txBody>
              <a:bodyPr wrap="square" rtlCol="0">
                <a:spAutoFit/>
              </a:bodyPr>
              <a:lstStyle/>
              <a:p>
                <a:r>
                  <a:rPr lang="cs-CZ" sz="2400" b="1" dirty="0"/>
                  <a:t>2. Vyrovnání měření.</a:t>
                </a:r>
              </a:p>
              <a:p>
                <a:pPr lvl="0"/>
                <a:endParaRPr lang="cs-CZ" sz="1600" dirty="0"/>
              </a:p>
              <a:p>
                <a:pPr lvl="0"/>
                <a:r>
                  <a:rPr lang="cs-CZ" b="1" dirty="0"/>
                  <a:t>Situace: </a:t>
                </a:r>
              </a:p>
              <a:p>
                <a:pPr lvl="0"/>
                <a:r>
                  <a:rPr lang="cs-CZ" dirty="0"/>
                  <a:t>Provede se řada měření (třeba i opakovaných) s různě přesnými výsledky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𝑙</m:t>
                        </m:r>
                      </m:e>
                      <m:sub>
                        <m:r>
                          <a:rPr lang="cs-CZ" b="0" i="1" smtClean="0">
                            <a:latin typeface="Cambria Math" panose="02040503050406030204" pitchFamily="18" charset="0"/>
                          </a:rPr>
                          <m:t>1</m:t>
                        </m:r>
                      </m:sub>
                    </m:sSub>
                  </m:oMath>
                </a14:m>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𝑙</m:t>
                        </m:r>
                      </m:e>
                      <m:sub>
                        <m:r>
                          <a:rPr lang="cs-CZ" b="0" i="1" smtClean="0">
                            <a:latin typeface="Cambria Math" panose="02040503050406030204" pitchFamily="18" charset="0"/>
                          </a:rPr>
                          <m:t>𝑛</m:t>
                        </m:r>
                      </m:sub>
                    </m:sSub>
                  </m:oMath>
                </a14:m>
                <a:r>
                  <a:rPr lang="cs-CZ" dirty="0"/>
                  <a:t>. Každé měření (případně skupinu opakovaných měření) pokládáme za náhodný výběr ze základního souboru možných hodnot. Dosažené výsledky představují neúplný soubor informací o neznámých skutečných hodnotách </a:t>
                </a:r>
                <a14:m>
                  <m:oMath xmlns:m="http://schemas.openxmlformats.org/officeDocument/2006/math">
                    <m:r>
                      <a:rPr lang="cs-CZ" i="1">
                        <a:latin typeface="Cambria Math" panose="02040503050406030204" pitchFamily="18" charset="0"/>
                      </a:rPr>
                      <m:t>𝐿</m:t>
                    </m:r>
                  </m:oMath>
                </a14:m>
                <a:r>
                  <a:rPr lang="cs-CZ" dirty="0"/>
                  <a:t>.</a:t>
                </a:r>
              </a:p>
              <a:p>
                <a:pPr lvl="0"/>
                <a:endParaRPr lang="cs-CZ" dirty="0"/>
              </a:p>
              <a:p>
                <a:r>
                  <a:rPr lang="cs-CZ" dirty="0"/>
                  <a:t>Naměřené hodnoty jsou zatíženy různými skutečnými chybami, takže platí vztah:</a:t>
                </a:r>
              </a:p>
              <a:p>
                <a:r>
                  <a:rPr lang="cs-CZ" dirty="0"/>
                  <a:t> </a:t>
                </a:r>
              </a:p>
              <a:p>
                <a:r>
                  <a:rPr lang="cs-CZ" b="1" dirty="0"/>
                  <a:t> 	</a:t>
                </a:r>
                <a14:m>
                  <m:oMath xmlns:m="http://schemas.openxmlformats.org/officeDocument/2006/math">
                    <m:r>
                      <a:rPr lang="cs-CZ" b="1" i="1">
                        <a:latin typeface="Cambria Math" panose="02040503050406030204" pitchFamily="18" charset="0"/>
                      </a:rPr>
                      <m:t>𝒍</m:t>
                    </m:r>
                    <m:r>
                      <a:rPr lang="cs-CZ" b="1" i="1">
                        <a:latin typeface="Cambria Math" panose="02040503050406030204" pitchFamily="18" charset="0"/>
                      </a:rPr>
                      <m:t>+</m:t>
                    </m:r>
                    <m:r>
                      <a:rPr lang="cs-CZ" b="1" i="1">
                        <a:latin typeface="Cambria Math" panose="02040503050406030204" pitchFamily="18" charset="0"/>
                      </a:rPr>
                      <m:t>𝜺</m:t>
                    </m:r>
                    <m:r>
                      <a:rPr lang="cs-CZ" b="1" i="1">
                        <a:latin typeface="Cambria Math" panose="02040503050406030204" pitchFamily="18" charset="0"/>
                      </a:rPr>
                      <m:t>=</m:t>
                    </m:r>
                    <m:r>
                      <a:rPr lang="cs-CZ" b="1" i="1">
                        <a:latin typeface="Cambria Math" panose="02040503050406030204" pitchFamily="18" charset="0"/>
                      </a:rPr>
                      <m:t>𝑳</m:t>
                    </m:r>
                  </m:oMath>
                </a14:m>
                <a:r>
                  <a:rPr lang="cs-CZ" dirty="0"/>
                  <a:t>.</a:t>
                </a:r>
              </a:p>
              <a:p>
                <a:pPr lvl="0"/>
                <a:endParaRPr lang="cs-CZ" dirty="0"/>
              </a:p>
              <a:p>
                <a:pPr lvl="0"/>
                <a:r>
                  <a:rPr lang="cs-CZ" dirty="0"/>
                  <a:t>Z měření však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𝜀</m:t>
                        </m:r>
                      </m:e>
                      <m:sub>
                        <m:r>
                          <a:rPr lang="cs-CZ" b="0" i="1" smtClean="0">
                            <a:latin typeface="Cambria Math" panose="02040503050406030204" pitchFamily="18" charset="0"/>
                          </a:rPr>
                          <m:t>𝑖</m:t>
                        </m:r>
                      </m:sub>
                    </m:sSub>
                  </m:oMath>
                </a14:m>
                <a:r>
                  <a:rPr lang="cs-CZ" dirty="0"/>
                  <a:t> a tudíž ani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𝐿</m:t>
                        </m:r>
                      </m:e>
                      <m:sub>
                        <m:r>
                          <a:rPr lang="cs-CZ" b="0" i="1" smtClean="0">
                            <a:latin typeface="Cambria Math" panose="02040503050406030204" pitchFamily="18" charset="0"/>
                          </a:rPr>
                          <m:t>𝑖</m:t>
                        </m:r>
                      </m:sub>
                    </m:sSub>
                  </m:oMath>
                </a14:m>
                <a:r>
                  <a:rPr lang="cs-CZ" dirty="0"/>
                  <a:t> nelze určit. Hledáme proto aproximaci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𝐿</m:t>
                        </m:r>
                      </m:e>
                      <m:sub>
                        <m:r>
                          <a:rPr lang="cs-CZ" b="0" i="1" smtClean="0">
                            <a:latin typeface="Cambria Math" panose="02040503050406030204" pitchFamily="18" charset="0"/>
                          </a:rPr>
                          <m:t>𝑖</m:t>
                        </m:r>
                      </m:sub>
                    </m:sSub>
                  </m:oMath>
                </a14:m>
                <a:r>
                  <a:rPr lang="cs-CZ" dirty="0"/>
                  <a:t>. Tu nazveme vyrovnanou hodnotou, označíme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𝑙</m:t>
                            </m:r>
                          </m:e>
                        </m:acc>
                      </m:e>
                      <m:sub>
                        <m:r>
                          <a:rPr lang="cs-CZ" i="1">
                            <a:latin typeface="Cambria Math" panose="02040503050406030204" pitchFamily="18" charset="0"/>
                          </a:rPr>
                          <m:t>𝑖</m:t>
                        </m:r>
                      </m:sub>
                    </m:sSub>
                  </m:oMath>
                </a14:m>
                <a:r>
                  <a:rPr lang="cs-CZ" dirty="0"/>
                  <a:t> a požadujeme, aby pro hodnoty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𝑙</m:t>
                            </m:r>
                          </m:e>
                        </m:acc>
                      </m:e>
                      <m:sub>
                        <m:r>
                          <a:rPr lang="cs-CZ" i="1">
                            <a:latin typeface="Cambria Math" panose="02040503050406030204" pitchFamily="18" charset="0"/>
                          </a:rPr>
                          <m:t>𝑖</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𝑙</m:t>
                        </m:r>
                      </m:e>
                      <m:sub>
                        <m:r>
                          <a:rPr lang="cs-CZ" i="1">
                            <a:latin typeface="Cambria Math" panose="02040503050406030204" pitchFamily="18" charset="0"/>
                          </a:rPr>
                          <m:t>𝑖</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𝑣</m:t>
                        </m:r>
                      </m:e>
                      <m:sub>
                        <m:r>
                          <a:rPr lang="cs-CZ" i="1">
                            <a:latin typeface="Cambria Math" panose="02040503050406030204" pitchFamily="18" charset="0"/>
                          </a:rPr>
                          <m:t>𝑖</m:t>
                        </m:r>
                      </m:sub>
                    </m:sSub>
                  </m:oMath>
                </a14:m>
                <a:r>
                  <a:rPr lang="cs-CZ" dirty="0"/>
                  <a:t> platila podmínka MNČ.</a:t>
                </a:r>
              </a:p>
              <a:p>
                <a:pPr lvl="0"/>
                <a:endParaRPr lang="cs-CZ" dirty="0"/>
              </a:p>
              <a:p>
                <a:pPr lvl="0"/>
                <a:endParaRPr lang="cs-CZ" dirty="0"/>
              </a:p>
              <a:p>
                <a:pPr lvl="0"/>
                <a:r>
                  <a:rPr lang="cs-CZ" dirty="0"/>
                  <a:t>Je více měření nežli neznámých, bez dodatečné podmínky neexistuje jednoznačné řešení.</a:t>
                </a:r>
              </a:p>
              <a:p>
                <a:pPr lvl="0"/>
                <a:endParaRPr lang="cs-CZ" dirty="0"/>
              </a:p>
            </p:txBody>
          </p:sp>
        </mc:Choice>
        <mc:Fallback>
          <p:sp>
            <p:nvSpPr>
              <p:cNvPr id="8" name="TextBox 3"/>
              <p:cNvSpPr txBox="1">
                <a:spLocks noRot="1" noChangeAspect="1" noMove="1" noResize="1" noEditPoints="1" noAdjustHandles="1" noChangeArrowheads="1" noChangeShapeType="1" noTextEdit="1"/>
              </p:cNvSpPr>
              <p:nvPr/>
            </p:nvSpPr>
            <p:spPr>
              <a:xfrm>
                <a:off x="323528" y="620688"/>
                <a:ext cx="8496944" cy="5422959"/>
              </a:xfrm>
              <a:prstGeom prst="rect">
                <a:avLst/>
              </a:prstGeom>
              <a:blipFill>
                <a:blip r:embed="rId3"/>
                <a:stretch>
                  <a:fillRect l="-1076" t="-900" r="-215"/>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370164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18</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972964"/>
              </a:xfrm>
              <a:prstGeom prst="rect">
                <a:avLst/>
              </a:prstGeom>
              <a:noFill/>
            </p:spPr>
            <p:txBody>
              <a:bodyPr wrap="square" rtlCol="0">
                <a:spAutoFit/>
              </a:bodyPr>
              <a:lstStyle/>
              <a:p>
                <a:r>
                  <a:rPr lang="cs-CZ" sz="2400" b="1" dirty="0"/>
                  <a:t>2. Vyrovnání měření.</a:t>
                </a:r>
              </a:p>
              <a:p>
                <a:pPr lvl="0"/>
                <a:endParaRPr lang="cs-CZ" sz="1600" dirty="0"/>
              </a:p>
              <a:p>
                <a:pPr lvl="0"/>
                <a:r>
                  <a:rPr lang="cs-CZ" dirty="0"/>
                  <a:t>Označení:</a:t>
                </a:r>
              </a:p>
              <a:p>
                <a:pPr lvl="0"/>
                <a:endParaRPr lang="cs-CZ" dirty="0"/>
              </a:p>
              <a:p>
                <a:pPr lvl="0"/>
                <a:r>
                  <a:rPr lang="cs-CZ" dirty="0"/>
                  <a:t>Měření: 		</a:t>
                </a:r>
                <a14:m>
                  <m:oMath xmlns:m="http://schemas.openxmlformats.org/officeDocument/2006/math">
                    <m:r>
                      <a:rPr lang="cs-CZ" b="1" i="1" dirty="0" smtClean="0">
                        <a:latin typeface="Cambria Math" panose="02040503050406030204" pitchFamily="18" charset="0"/>
                      </a:rPr>
                      <m:t>𝒍</m:t>
                    </m:r>
                    <m:r>
                      <a:rPr lang="cs-CZ" i="1" dirty="0" smtClean="0">
                        <a:latin typeface="Cambria Math" panose="02040503050406030204" pitchFamily="18" charset="0"/>
                      </a:rPr>
                      <m:t>=</m:t>
                    </m:r>
                    <m:d>
                      <m:dPr>
                        <m:ctrlPr>
                          <a:rPr lang="cs-CZ" i="1" dirty="0" smtClean="0">
                            <a:latin typeface="Cambria Math" panose="02040503050406030204" pitchFamily="18" charset="0"/>
                          </a:rPr>
                        </m:ctrlPr>
                      </m:dPr>
                      <m:e>
                        <m:sSub>
                          <m:sSubPr>
                            <m:ctrlPr>
                              <a:rPr lang="cs-CZ" i="1" dirty="0" smtClean="0">
                                <a:latin typeface="Cambria Math" panose="02040503050406030204" pitchFamily="18" charset="0"/>
                              </a:rPr>
                            </m:ctrlPr>
                          </m:sSubPr>
                          <m:e>
                            <m:r>
                              <a:rPr lang="cs-CZ" i="1" dirty="0" smtClean="0">
                                <a:latin typeface="Cambria Math" panose="02040503050406030204" pitchFamily="18" charset="0"/>
                              </a:rPr>
                              <m:t>𝑙</m:t>
                            </m:r>
                          </m:e>
                          <m:sub>
                            <m:r>
                              <a:rPr lang="cs-CZ" i="1" dirty="0" smtClean="0">
                                <a:latin typeface="Cambria Math" panose="02040503050406030204" pitchFamily="18" charset="0"/>
                              </a:rPr>
                              <m:t>1</m:t>
                            </m:r>
                          </m:sub>
                        </m:sSub>
                        <m:r>
                          <a:rPr lang="cs-CZ" i="1" dirty="0" smtClean="0">
                            <a:latin typeface="Cambria Math" panose="02040503050406030204" pitchFamily="18" charset="0"/>
                          </a:rPr>
                          <m:t>,</m:t>
                        </m:r>
                        <m:sSub>
                          <m:sSubPr>
                            <m:ctrlPr>
                              <a:rPr lang="cs-CZ" i="1" dirty="0" smtClean="0">
                                <a:latin typeface="Cambria Math" panose="02040503050406030204" pitchFamily="18" charset="0"/>
                              </a:rPr>
                            </m:ctrlPr>
                          </m:sSubPr>
                          <m:e>
                            <m:r>
                              <a:rPr lang="cs-CZ" i="1" dirty="0" smtClean="0">
                                <a:latin typeface="Cambria Math" panose="02040503050406030204" pitchFamily="18" charset="0"/>
                              </a:rPr>
                              <m:t>𝑙</m:t>
                            </m:r>
                          </m:e>
                          <m:sub>
                            <m:r>
                              <a:rPr lang="cs-CZ" i="1" dirty="0" smtClean="0">
                                <a:latin typeface="Cambria Math" panose="02040503050406030204" pitchFamily="18" charset="0"/>
                              </a:rPr>
                              <m:t>2</m:t>
                            </m:r>
                          </m:sub>
                        </m:sSub>
                        <m:r>
                          <a:rPr lang="cs-CZ" i="1" dirty="0" smtClean="0">
                            <a:latin typeface="Cambria Math" panose="02040503050406030204" pitchFamily="18" charset="0"/>
                          </a:rPr>
                          <m:t>,…,</m:t>
                        </m:r>
                        <m:sSub>
                          <m:sSubPr>
                            <m:ctrlPr>
                              <a:rPr lang="cs-CZ" i="1" dirty="0" err="1" smtClean="0">
                                <a:latin typeface="Cambria Math" panose="02040503050406030204" pitchFamily="18" charset="0"/>
                              </a:rPr>
                            </m:ctrlPr>
                          </m:sSubPr>
                          <m:e>
                            <m:r>
                              <a:rPr lang="cs-CZ" i="1" dirty="0" err="1" smtClean="0">
                                <a:latin typeface="Cambria Math" panose="02040503050406030204" pitchFamily="18" charset="0"/>
                              </a:rPr>
                              <m:t>𝑙</m:t>
                            </m:r>
                          </m:e>
                          <m:sub>
                            <m:r>
                              <a:rPr lang="cs-CZ" i="1" dirty="0" err="1" smtClean="0">
                                <a:latin typeface="Cambria Math" panose="02040503050406030204" pitchFamily="18" charset="0"/>
                              </a:rPr>
                              <m:t>𝑛</m:t>
                            </m:r>
                          </m:sub>
                        </m:sSub>
                      </m:e>
                    </m:d>
                  </m:oMath>
                </a14:m>
                <a:endParaRPr lang="cs-CZ" dirty="0"/>
              </a:p>
              <a:p>
                <a:pPr lvl="0"/>
                <a:r>
                  <a:rPr lang="cs-CZ" dirty="0"/>
                  <a:t>Neznámé:	</a:t>
                </a:r>
                <a14:m>
                  <m:oMath xmlns:m="http://schemas.openxmlformats.org/officeDocument/2006/math">
                    <m:r>
                      <a:rPr lang="cs-CZ" b="1" i="1" dirty="0" smtClean="0">
                        <a:latin typeface="Cambria Math" panose="02040503050406030204" pitchFamily="18" charset="0"/>
                      </a:rPr>
                      <m:t>𝒙</m:t>
                    </m:r>
                    <m:r>
                      <a:rPr lang="cs-CZ" i="1" dirty="0" smtClean="0">
                        <a:latin typeface="Cambria Math" panose="02040503050406030204" pitchFamily="18" charset="0"/>
                      </a:rPr>
                      <m:t>=(</m:t>
                    </m:r>
                    <m:sSub>
                      <m:sSubPr>
                        <m:ctrlPr>
                          <a:rPr lang="cs-CZ" i="1" dirty="0" smtClean="0">
                            <a:latin typeface="Cambria Math" panose="02040503050406030204" pitchFamily="18" charset="0"/>
                          </a:rPr>
                        </m:ctrlPr>
                      </m:sSubPr>
                      <m:e>
                        <m:r>
                          <a:rPr lang="cs-CZ" i="1" dirty="0" smtClean="0">
                            <a:latin typeface="Cambria Math" panose="02040503050406030204" pitchFamily="18" charset="0"/>
                          </a:rPr>
                          <m:t>𝑥</m:t>
                        </m:r>
                      </m:e>
                      <m:sub>
                        <m:r>
                          <a:rPr lang="cs-CZ" i="1" dirty="0" smtClean="0">
                            <a:latin typeface="Cambria Math" panose="02040503050406030204" pitchFamily="18" charset="0"/>
                          </a:rPr>
                          <m:t>1</m:t>
                        </m:r>
                      </m:sub>
                    </m:sSub>
                    <m:r>
                      <a:rPr lang="cs-CZ" i="1" dirty="0" smtClean="0">
                        <a:latin typeface="Cambria Math" panose="02040503050406030204" pitchFamily="18" charset="0"/>
                      </a:rPr>
                      <m:t>,</m:t>
                    </m:r>
                    <m:sSub>
                      <m:sSubPr>
                        <m:ctrlPr>
                          <a:rPr lang="cs-CZ" i="1" dirty="0" smtClean="0">
                            <a:latin typeface="Cambria Math" panose="02040503050406030204" pitchFamily="18" charset="0"/>
                          </a:rPr>
                        </m:ctrlPr>
                      </m:sSubPr>
                      <m:e>
                        <m:r>
                          <a:rPr lang="cs-CZ" i="1" dirty="0" smtClean="0">
                            <a:latin typeface="Cambria Math" panose="02040503050406030204" pitchFamily="18" charset="0"/>
                          </a:rPr>
                          <m:t>𝑥</m:t>
                        </m:r>
                      </m:e>
                      <m:sub>
                        <m:r>
                          <a:rPr lang="cs-CZ" i="1" dirty="0" smtClean="0">
                            <a:latin typeface="Cambria Math" panose="02040503050406030204" pitchFamily="18" charset="0"/>
                          </a:rPr>
                          <m:t>2</m:t>
                        </m:r>
                      </m:sub>
                    </m:sSub>
                    <m:r>
                      <a:rPr lang="cs-CZ" i="1" dirty="0" smtClean="0">
                        <a:latin typeface="Cambria Math" panose="02040503050406030204" pitchFamily="18" charset="0"/>
                      </a:rPr>
                      <m:t>,…,</m:t>
                    </m:r>
                    <m:sSub>
                      <m:sSubPr>
                        <m:ctrlPr>
                          <a:rPr lang="cs-CZ" i="1" dirty="0" err="1" smtClean="0">
                            <a:latin typeface="Cambria Math" panose="02040503050406030204" pitchFamily="18" charset="0"/>
                          </a:rPr>
                        </m:ctrlPr>
                      </m:sSubPr>
                      <m:e>
                        <m:r>
                          <a:rPr lang="cs-CZ" i="1" dirty="0" err="1" smtClean="0">
                            <a:latin typeface="Cambria Math" panose="02040503050406030204" pitchFamily="18" charset="0"/>
                          </a:rPr>
                          <m:t>𝑥</m:t>
                        </m:r>
                      </m:e>
                      <m:sub>
                        <m:r>
                          <a:rPr lang="cs-CZ" i="1" dirty="0" err="1" smtClean="0">
                            <a:latin typeface="Cambria Math" panose="02040503050406030204" pitchFamily="18" charset="0"/>
                          </a:rPr>
                          <m:t>𝑛</m:t>
                        </m:r>
                      </m:sub>
                    </m:sSub>
                    <m:r>
                      <a:rPr lang="cs-CZ" i="1" dirty="0" smtClean="0">
                        <a:latin typeface="Cambria Math" panose="02040503050406030204" pitchFamily="18" charset="0"/>
                      </a:rPr>
                      <m:t>)</m:t>
                    </m:r>
                  </m:oMath>
                </a14:m>
                <a:r>
                  <a:rPr lang="cs-CZ" dirty="0"/>
                  <a:t> </a:t>
                </a:r>
              </a:p>
              <a:p>
                <a:pPr lvl="0"/>
                <a:r>
                  <a:rPr lang="cs-CZ" dirty="0"/>
                  <a:t>Opravy: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𝑣</m:t>
                        </m:r>
                      </m:e>
                      <m:sub>
                        <m:r>
                          <a:rPr lang="cs-CZ" i="1">
                            <a:latin typeface="Cambria Math" panose="02040503050406030204" pitchFamily="18" charset="0"/>
                          </a:rPr>
                          <m:t>𝑖</m:t>
                        </m:r>
                      </m:sub>
                    </m:sSub>
                    <m:r>
                      <a:rPr lang="cs-CZ" i="1">
                        <a:latin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𝑙</m:t>
                            </m:r>
                          </m:e>
                        </m:acc>
                      </m:e>
                      <m:sub>
                        <m:r>
                          <a:rPr lang="cs-CZ" i="1">
                            <a:latin typeface="Cambria Math" panose="02040503050406030204" pitchFamily="18" charset="0"/>
                          </a:rPr>
                          <m:t>𝑖</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1</m:t>
                            </m:r>
                          </m:sub>
                        </m:sSub>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2</m:t>
                            </m:r>
                          </m:sub>
                        </m:sSub>
                        <m:r>
                          <a:rPr lang="cs-CZ" i="1">
                            <a:latin typeface="Cambria Math" panose="02040503050406030204" pitchFamily="18" charset="0"/>
                          </a:rPr>
                          <m:t>, ⋯, </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𝑛</m:t>
                            </m:r>
                          </m:sub>
                        </m:sSub>
                      </m:e>
                    </m:d>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𝑙</m:t>
                        </m:r>
                      </m:e>
                      <m:sub>
                        <m:r>
                          <a:rPr lang="cs-CZ" i="1">
                            <a:latin typeface="Cambria Math" panose="02040503050406030204" pitchFamily="18" charset="0"/>
                          </a:rPr>
                          <m:t>𝑖</m:t>
                        </m:r>
                      </m:sub>
                    </m:sSub>
                  </m:oMath>
                </a14:m>
                <a:endParaRPr lang="cs-CZ" dirty="0"/>
              </a:p>
              <a:p>
                <a:pPr lvl="0"/>
                <a:r>
                  <a:rPr lang="cs-CZ" dirty="0"/>
                  <a:t>		</a:t>
                </a:r>
                <a14:m>
                  <m:oMath xmlns:m="http://schemas.openxmlformats.org/officeDocument/2006/math">
                    <m:r>
                      <a:rPr lang="cs-CZ" b="1" i="1">
                        <a:latin typeface="Cambria Math" panose="02040503050406030204" pitchFamily="18" charset="0"/>
                      </a:rPr>
                      <m:t>𝒗</m:t>
                    </m:r>
                    <m:r>
                      <a:rPr lang="cs-CZ" i="1">
                        <a:latin typeface="Cambria Math" panose="02040503050406030204" pitchFamily="18" charset="0"/>
                      </a:rPr>
                      <m:t>=</m:t>
                    </m:r>
                    <m:acc>
                      <m:accPr>
                        <m:chr m:val="̅"/>
                        <m:ctrlPr>
                          <a:rPr lang="cs-CZ" b="1" i="1">
                            <a:latin typeface="Cambria Math" panose="02040503050406030204" pitchFamily="18" charset="0"/>
                          </a:rPr>
                        </m:ctrlPr>
                      </m:accPr>
                      <m:e>
                        <m:r>
                          <a:rPr lang="cs-CZ" b="1" i="1">
                            <a:latin typeface="Cambria Math" panose="02040503050406030204" pitchFamily="18" charset="0"/>
                          </a:rPr>
                          <m:t>𝒍</m:t>
                        </m:r>
                      </m:e>
                    </m:acc>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b="1" i="1">
                                <a:latin typeface="Cambria Math" panose="02040503050406030204" pitchFamily="18" charset="0"/>
                              </a:rPr>
                              <m:t>𝒙</m:t>
                            </m:r>
                          </m:e>
                          <m:sup>
                            <m:r>
                              <a:rPr lang="cs-CZ" i="1">
                                <a:latin typeface="Cambria Math" panose="02040503050406030204" pitchFamily="18" charset="0"/>
                              </a:rPr>
                              <m:t>𝑇</m:t>
                            </m:r>
                          </m:sup>
                        </m:sSup>
                      </m:e>
                    </m:d>
                    <m:r>
                      <a:rPr lang="cs-CZ" i="1">
                        <a:latin typeface="Cambria Math" panose="02040503050406030204" pitchFamily="18" charset="0"/>
                      </a:rPr>
                      <m:t>−</m:t>
                    </m:r>
                    <m:r>
                      <a:rPr lang="cs-CZ" b="1" i="1">
                        <a:latin typeface="Cambria Math" panose="02040503050406030204" pitchFamily="18" charset="0"/>
                      </a:rPr>
                      <m:t>𝒍</m:t>
                    </m:r>
                  </m:oMath>
                </a14:m>
                <a:endParaRPr lang="cs-CZ" dirty="0"/>
              </a:p>
              <a:p>
                <a:pPr lvl="0"/>
                <a:endParaRPr lang="cs-CZ" dirty="0"/>
              </a:p>
              <a:p>
                <a:pPr lvl="0"/>
                <a:r>
                  <a:rPr lang="cs-CZ" dirty="0"/>
                  <a:t>Podmínka řešení:</a:t>
                </a:r>
              </a:p>
              <a:p>
                <a:pPr lvl="0"/>
                <a14:m>
                  <m:oMath xmlns:m="http://schemas.openxmlformats.org/officeDocument/2006/math">
                    <m:r>
                      <m:rPr>
                        <m:sty m:val="p"/>
                      </m:rPr>
                      <a:rPr lang="cs-CZ">
                        <a:latin typeface="Cambria Math" panose="02040503050406030204" pitchFamily="18" charset="0"/>
                      </a:rPr>
                      <m:t>Ω</m:t>
                    </m:r>
                    <m:r>
                      <a:rPr lang="cs-CZ">
                        <a:latin typeface="Cambria Math" panose="02040503050406030204" pitchFamily="18" charset="0"/>
                      </a:rPr>
                      <m:t>=</m:t>
                    </m:r>
                    <m:d>
                      <m:dPr>
                        <m:begChr m:val="["/>
                        <m:endChr m:val="]"/>
                        <m:ctrlPr>
                          <a:rPr lang="cs-CZ" i="1">
                            <a:latin typeface="Cambria Math" panose="02040503050406030204" pitchFamily="18" charset="0"/>
                          </a:rPr>
                        </m:ctrlPr>
                      </m:dPr>
                      <m:e>
                        <m:acc>
                          <m:accPr>
                            <m:chr m:val="̂"/>
                            <m:ctrlPr>
                              <a:rPr lang="cs-CZ" i="1">
                                <a:latin typeface="Cambria Math" panose="02040503050406030204" pitchFamily="18" charset="0"/>
                              </a:rPr>
                            </m:ctrlPr>
                          </m:accPr>
                          <m:e>
                            <m:r>
                              <a:rPr lang="cs-CZ" i="1">
                                <a:latin typeface="Cambria Math" panose="02040503050406030204" pitchFamily="18" charset="0"/>
                              </a:rPr>
                              <m:t>𝑣</m:t>
                            </m:r>
                          </m:e>
                        </m:acc>
                        <m:acc>
                          <m:accPr>
                            <m:chr m:val="̂"/>
                            <m:ctrlPr>
                              <a:rPr lang="cs-CZ" i="1">
                                <a:latin typeface="Cambria Math" panose="02040503050406030204" pitchFamily="18" charset="0"/>
                              </a:rPr>
                            </m:ctrlPr>
                          </m:accPr>
                          <m:e>
                            <m:r>
                              <a:rPr lang="cs-CZ" i="1">
                                <a:latin typeface="Cambria Math" panose="02040503050406030204" pitchFamily="18" charset="0"/>
                              </a:rPr>
                              <m:t>𝑣</m:t>
                            </m:r>
                          </m:e>
                        </m:acc>
                      </m:e>
                    </m:d>
                    <m:r>
                      <a:rPr lang="cs-CZ" i="1">
                        <a:latin typeface="Cambria Math" panose="02040503050406030204" pitchFamily="18" charset="0"/>
                      </a:rPr>
                      <m:t>=[</m:t>
                    </m:r>
                    <m:r>
                      <a:rPr lang="cs-CZ" i="1">
                        <a:latin typeface="Cambria Math" panose="02040503050406030204" pitchFamily="18" charset="0"/>
                      </a:rPr>
                      <m:t>𝑝𝑣𝑣</m:t>
                    </m:r>
                    <m:r>
                      <a:rPr lang="cs-CZ" i="1">
                        <a:latin typeface="Cambria Math" panose="02040503050406030204" pitchFamily="18" charset="0"/>
                      </a:rPr>
                      <m:t>]=</m:t>
                    </m:r>
                    <m:sSup>
                      <m:sSupPr>
                        <m:ctrlPr>
                          <a:rPr lang="cs-CZ" i="1">
                            <a:latin typeface="Cambria Math" panose="02040503050406030204" pitchFamily="18" charset="0"/>
                          </a:rPr>
                        </m:ctrlPr>
                      </m:sSupPr>
                      <m:e>
                        <m:r>
                          <a:rPr lang="cs-CZ" b="1" i="1">
                            <a:latin typeface="Cambria Math" panose="02040503050406030204" pitchFamily="18" charset="0"/>
                          </a:rPr>
                          <m:t>𝒗</m:t>
                        </m:r>
                      </m:e>
                      <m:sup>
                        <m:r>
                          <a:rPr lang="cs-CZ" i="1">
                            <a:latin typeface="Cambria Math" panose="02040503050406030204" pitchFamily="18" charset="0"/>
                          </a:rPr>
                          <m:t>𝑇</m:t>
                        </m:r>
                      </m:sup>
                    </m:sSup>
                    <m:r>
                      <a:rPr lang="cs-CZ" i="1">
                        <a:latin typeface="Cambria Math" panose="02040503050406030204" pitchFamily="18" charset="0"/>
                      </a:rPr>
                      <m:t>∙</m:t>
                    </m:r>
                    <m:r>
                      <a:rPr lang="cs-CZ" b="1" i="1">
                        <a:latin typeface="Cambria Math" panose="02040503050406030204" pitchFamily="18" charset="0"/>
                      </a:rPr>
                      <m:t>𝑷</m:t>
                    </m:r>
                    <m:r>
                      <a:rPr lang="cs-CZ" i="1">
                        <a:latin typeface="Cambria Math" panose="02040503050406030204" pitchFamily="18" charset="0"/>
                      </a:rPr>
                      <m:t>∙</m:t>
                    </m:r>
                    <m:r>
                      <a:rPr lang="cs-CZ" b="1" i="1">
                        <a:latin typeface="Cambria Math" panose="02040503050406030204" pitchFamily="18" charset="0"/>
                      </a:rPr>
                      <m:t>𝒗</m:t>
                    </m:r>
                    <m:r>
                      <a:rPr lang="cs-CZ" i="1">
                        <a:latin typeface="Cambria Math" panose="02040503050406030204" pitchFamily="18" charset="0"/>
                      </a:rPr>
                      <m:t>=</m:t>
                    </m:r>
                    <m:r>
                      <a:rPr lang="cs-CZ" i="1">
                        <a:latin typeface="Cambria Math" panose="02040503050406030204" pitchFamily="18" charset="0"/>
                      </a:rPr>
                      <m:t>𝑚𝑖𝑛</m:t>
                    </m:r>
                    <m:r>
                      <a:rPr lang="cs-CZ" i="1">
                        <a:latin typeface="Cambria Math" panose="02040503050406030204" pitchFamily="18" charset="0"/>
                      </a:rPr>
                      <m:t>.</m:t>
                    </m:r>
                  </m:oMath>
                </a14:m>
                <a:r>
                  <a:rPr lang="cs-CZ" dirty="0"/>
                  <a:t> </a:t>
                </a:r>
              </a:p>
              <a:p>
                <a:pPr lvl="0"/>
                <a:endParaRPr lang="cs-CZ" dirty="0"/>
              </a:p>
              <a:p>
                <a:pPr lvl="0"/>
                <a:r>
                  <a:rPr lang="cs-CZ" dirty="0"/>
                  <a:t>Měření mohou být různě přesná, jejich různé uplatnění ve vyrovnání (různá důvěryhodnost, </a:t>
                </a:r>
                <a:r>
                  <a:rPr lang="cs-CZ" dirty="0" err="1"/>
                  <a:t>intrval</a:t>
                </a:r>
                <a:r>
                  <a:rPr lang="cs-CZ" dirty="0"/>
                  <a:t> spolehlivosti) je řešen vahami:</a:t>
                </a:r>
              </a:p>
              <a:p>
                <a:pPr lvl="0"/>
                <a:endParaRPr lang="cs-CZ" sz="1600" dirty="0"/>
              </a:p>
              <a:p>
                <a:pPr lvl="0"/>
                <a14:m>
                  <m:oMathPara xmlns:m="http://schemas.openxmlformats.org/officeDocument/2006/math">
                    <m:oMathParaPr>
                      <m:jc m:val="left"/>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𝑝</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𝐾</m:t>
                          </m:r>
                        </m:num>
                        <m:den>
                          <m:sSubSup>
                            <m:sSubSupPr>
                              <m:ctrlPr>
                                <a:rPr lang="cs-CZ" i="1">
                                  <a:latin typeface="Cambria Math" panose="02040503050406030204" pitchFamily="18" charset="0"/>
                                </a:rPr>
                              </m:ctrlPr>
                            </m:sSubSupPr>
                            <m:e>
                              <m:acc>
                                <m:accPr>
                                  <m:chr m:val="̅"/>
                                  <m:ctrlPr>
                                    <a:rPr lang="cs-CZ" i="1">
                                      <a:latin typeface="Cambria Math" panose="02040503050406030204" pitchFamily="18" charset="0"/>
                                    </a:rPr>
                                  </m:ctrlPr>
                                </m:accPr>
                                <m:e>
                                  <m:r>
                                    <a:rPr lang="cs-CZ" i="1">
                                      <a:latin typeface="Cambria Math" panose="02040503050406030204" pitchFamily="18" charset="0"/>
                                    </a:rPr>
                                    <m:t>𝑚</m:t>
                                  </m:r>
                                </m:e>
                              </m:acc>
                            </m:e>
                            <m:sub>
                              <m:r>
                                <a:rPr lang="cs-CZ" i="1">
                                  <a:latin typeface="Cambria Math" panose="02040503050406030204" pitchFamily="18" charset="0"/>
                                </a:rPr>
                                <m:t>𝑖</m:t>
                              </m:r>
                            </m:sub>
                            <m:sup>
                              <m:r>
                                <a:rPr lang="cs-CZ" i="1">
                                  <a:latin typeface="Cambria Math" panose="02040503050406030204" pitchFamily="18" charset="0"/>
                                </a:rPr>
                                <m:t>2</m:t>
                              </m:r>
                            </m:sup>
                          </m:sSubSup>
                        </m:den>
                      </m:f>
                      <m:r>
                        <a:rPr lang="cs-CZ" b="0" i="1" smtClean="0">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acc>
                                <m:accPr>
                                  <m:chr m:val="̅"/>
                                  <m:ctrlPr>
                                    <a:rPr lang="cs-CZ" i="1">
                                      <a:latin typeface="Cambria Math" panose="02040503050406030204" pitchFamily="18" charset="0"/>
                                    </a:rPr>
                                  </m:ctrlPr>
                                </m:accPr>
                                <m:e>
                                  <m:r>
                                    <a:rPr lang="cs-CZ" i="1">
                                      <a:latin typeface="Cambria Math" panose="02040503050406030204" pitchFamily="18" charset="0"/>
                                    </a:rPr>
                                    <m:t>𝑚</m:t>
                                  </m:r>
                                </m:e>
                              </m:acc>
                            </m:e>
                            <m:sub>
                              <m:r>
                                <a:rPr lang="cs-CZ" i="1">
                                  <a:latin typeface="Cambria Math" panose="02040503050406030204" pitchFamily="18" charset="0"/>
                                </a:rPr>
                                <m:t>0</m:t>
                              </m:r>
                            </m:sub>
                            <m:sup>
                              <m:r>
                                <a:rPr lang="cs-CZ" i="1">
                                  <a:latin typeface="Cambria Math" panose="02040503050406030204" pitchFamily="18" charset="0"/>
                                </a:rPr>
                                <m:t>2</m:t>
                              </m:r>
                            </m:sup>
                          </m:sSubSup>
                        </m:num>
                        <m:den>
                          <m:sSubSup>
                            <m:sSubSupPr>
                              <m:ctrlPr>
                                <a:rPr lang="cs-CZ" i="1">
                                  <a:latin typeface="Cambria Math" panose="02040503050406030204" pitchFamily="18" charset="0"/>
                                </a:rPr>
                              </m:ctrlPr>
                            </m:sSubSupPr>
                            <m:e>
                              <m:acc>
                                <m:accPr>
                                  <m:chr m:val="̅"/>
                                  <m:ctrlPr>
                                    <a:rPr lang="cs-CZ" i="1">
                                      <a:latin typeface="Cambria Math" panose="02040503050406030204" pitchFamily="18" charset="0"/>
                                    </a:rPr>
                                  </m:ctrlPr>
                                </m:accPr>
                                <m:e>
                                  <m:r>
                                    <a:rPr lang="cs-CZ" i="1">
                                      <a:latin typeface="Cambria Math" panose="02040503050406030204" pitchFamily="18" charset="0"/>
                                    </a:rPr>
                                    <m:t>𝑚</m:t>
                                  </m:r>
                                </m:e>
                              </m:acc>
                            </m:e>
                            <m:sub>
                              <m:r>
                                <a:rPr lang="cs-CZ" i="1">
                                  <a:latin typeface="Cambria Math" panose="02040503050406030204" pitchFamily="18" charset="0"/>
                                </a:rPr>
                                <m:t>𝑖</m:t>
                              </m:r>
                            </m:sub>
                            <m:sup>
                              <m:r>
                                <a:rPr lang="cs-CZ" i="1">
                                  <a:latin typeface="Cambria Math" panose="02040503050406030204" pitchFamily="18" charset="0"/>
                                </a:rPr>
                                <m:t>2</m:t>
                              </m:r>
                            </m:sup>
                          </m:sSubSup>
                        </m:den>
                      </m:f>
                    </m:oMath>
                  </m:oMathPara>
                </a14:m>
                <a:endParaRPr lang="cs-CZ" sz="1600"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972964"/>
              </a:xfrm>
              <a:prstGeom prst="rect">
                <a:avLst/>
              </a:prstGeom>
              <a:blipFill>
                <a:blip r:embed="rId3"/>
                <a:stretch>
                  <a:fillRect l="-1076" t="-980"/>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4611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19</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977773"/>
              </a:xfrm>
              <a:prstGeom prst="rect">
                <a:avLst/>
              </a:prstGeom>
              <a:noFill/>
            </p:spPr>
            <p:txBody>
              <a:bodyPr wrap="square" rtlCol="0">
                <a:spAutoFit/>
              </a:bodyPr>
              <a:lstStyle/>
              <a:p>
                <a:r>
                  <a:rPr lang="cs-CZ" sz="2400" b="1" dirty="0"/>
                  <a:t>2. Vyrovnání měření.</a:t>
                </a:r>
              </a:p>
              <a:p>
                <a:endParaRPr lang="cs-CZ" sz="1400" dirty="0"/>
              </a:p>
              <a:p>
                <a:r>
                  <a:rPr lang="cs-CZ" b="1" dirty="0"/>
                  <a:t>1. Vyrovnání přímých měření  stejné přesnosti.</a:t>
                </a:r>
              </a:p>
              <a:p>
                <a:endParaRPr lang="cs-CZ" dirty="0"/>
              </a:p>
              <a:p>
                <a:r>
                  <a:rPr lang="cs-CZ" dirty="0"/>
                  <a:t>Aritmetický průměr</a:t>
                </a:r>
              </a:p>
              <a:p>
                <a:endParaRPr lang="cs-CZ" dirty="0"/>
              </a:p>
              <a:p>
                <a:r>
                  <a:rPr lang="cs-CZ" dirty="0"/>
                  <a:t>	 </a:t>
                </a:r>
                <a14:m>
                  <m:oMath xmlns:m="http://schemas.openxmlformats.org/officeDocument/2006/math">
                    <m:acc>
                      <m:accPr>
                        <m:chr m:val="̅"/>
                        <m:ctrlPr>
                          <a:rPr lang="cs-CZ" i="1">
                            <a:latin typeface="Cambria Math" panose="02040503050406030204" pitchFamily="18" charset="0"/>
                          </a:rPr>
                        </m:ctrlPr>
                      </m:accPr>
                      <m:e>
                        <m:r>
                          <a:rPr lang="cs-CZ" i="1">
                            <a:latin typeface="Cambria Math" panose="02040503050406030204" pitchFamily="18" charset="0"/>
                          </a:rPr>
                          <m:t>𝑙</m:t>
                        </m:r>
                      </m:e>
                    </m:acc>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𝑙</m:t>
                            </m:r>
                          </m:e>
                        </m:d>
                      </m:num>
                      <m:den>
                        <m:r>
                          <a:rPr lang="cs-CZ" i="1">
                            <a:latin typeface="Cambria Math" panose="02040503050406030204" pitchFamily="18" charset="0"/>
                          </a:rPr>
                          <m:t>𝑛</m:t>
                        </m:r>
                      </m:den>
                    </m:f>
                  </m:oMath>
                </a14:m>
                <a:r>
                  <a:rPr lang="cs-CZ" dirty="0"/>
                  <a:t> </a:t>
                </a:r>
              </a:p>
              <a:p>
                <a:endParaRPr lang="cs-CZ" dirty="0"/>
              </a:p>
              <a:p>
                <a:r>
                  <a:rPr lang="cs-CZ" dirty="0"/>
                  <a:t>Opravy od průměru</a:t>
                </a:r>
              </a:p>
              <a:p>
                <a:r>
                  <a:rPr lang="cs-CZ" dirty="0"/>
                  <a:t>	</a:t>
                </a:r>
              </a:p>
              <a:p>
                <a:r>
                  <a:rPr lang="cs-CZ" b="0" dirty="0"/>
                  <a:t>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𝑣</m:t>
                        </m:r>
                      </m:e>
                      <m:sub>
                        <m:r>
                          <a:rPr lang="cs-CZ" b="0" i="1" smtClean="0">
                            <a:latin typeface="Cambria Math" panose="02040503050406030204" pitchFamily="18" charset="0"/>
                          </a:rPr>
                          <m:t>𝑖</m:t>
                        </m:r>
                      </m:sub>
                    </m:sSub>
                    <m:r>
                      <a:rPr lang="cs-CZ" b="0" i="1" smtClean="0">
                        <a:latin typeface="Cambria Math" panose="02040503050406030204" pitchFamily="18" charset="0"/>
                      </a:rPr>
                      <m:t>=</m:t>
                    </m:r>
                    <m:acc>
                      <m:accPr>
                        <m:chr m:val="̅"/>
                        <m:ctrlPr>
                          <a:rPr lang="cs-CZ" i="1">
                            <a:latin typeface="Cambria Math" panose="02040503050406030204" pitchFamily="18" charset="0"/>
                            <a:ea typeface="Cambria Math" panose="02040503050406030204" pitchFamily="18" charset="0"/>
                          </a:rPr>
                        </m:ctrlPr>
                      </m:accPr>
                      <m:e>
                        <m:r>
                          <a:rPr lang="cs-CZ" i="1">
                            <a:latin typeface="Cambria Math" panose="02040503050406030204" pitchFamily="18" charset="0"/>
                            <a:ea typeface="Cambria Math" panose="02040503050406030204" pitchFamily="18" charset="0"/>
                          </a:rPr>
                          <m:t>𝑙</m:t>
                        </m:r>
                      </m:e>
                    </m:acc>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𝑙</m:t>
                        </m:r>
                      </m:e>
                      <m:sub>
                        <m:r>
                          <a:rPr lang="cs-CZ" b="0" i="1" smtClean="0">
                            <a:latin typeface="Cambria Math" panose="02040503050406030204" pitchFamily="18" charset="0"/>
                            <a:ea typeface="Cambria Math" panose="02040503050406030204" pitchFamily="18" charset="0"/>
                          </a:rPr>
                          <m:t>𝑖</m:t>
                        </m:r>
                      </m:sub>
                    </m:sSub>
                  </m:oMath>
                </a14:m>
                <a:r>
                  <a:rPr lang="cs-CZ" dirty="0"/>
                  <a:t> </a:t>
                </a:r>
              </a:p>
              <a:p>
                <a:endParaRPr lang="cs-CZ" dirty="0"/>
              </a:p>
              <a:p>
                <a:r>
                  <a:rPr lang="cs-CZ" dirty="0"/>
                  <a:t>Směrodatná odchylka aritmetického průměru:</a:t>
                </a:r>
              </a:p>
              <a:p>
                <a:endParaRPr lang="cs-CZ" dirty="0"/>
              </a:p>
              <a:p>
                <a:r>
                  <a:rPr lang="cs-CZ" b="0" dirty="0">
                    <a:ea typeface="Cambria Math" panose="02040503050406030204" pitchFamily="18" charset="0"/>
                  </a:rPr>
                  <a:t> 	</a:t>
                </a:r>
                <a14:m>
                  <m:oMath xmlns:m="http://schemas.openxmlformats.org/officeDocument/2006/math">
                    <m:sSub>
                      <m:sSubPr>
                        <m:ctrlPr>
                          <a:rPr lang="cs-CZ" b="0" i="1" smtClean="0">
                            <a:latin typeface="Cambria Math" panose="02040503050406030204" pitchFamily="18" charset="0"/>
                            <a:ea typeface="Cambria Math" panose="02040503050406030204" pitchFamily="18" charset="0"/>
                          </a:rPr>
                        </m:ctrlPr>
                      </m:sSubPr>
                      <m:e>
                        <m:r>
                          <a:rPr lang="cs-CZ" i="1" smtClean="0">
                            <a:latin typeface="Cambria Math" panose="02040503050406030204" pitchFamily="18" charset="0"/>
                            <a:ea typeface="Cambria Math" panose="02040503050406030204" pitchFamily="18" charset="0"/>
                          </a:rPr>
                          <m:t>𝜎</m:t>
                        </m:r>
                      </m:e>
                      <m:sub>
                        <m:acc>
                          <m:accPr>
                            <m:chr m:val="̅"/>
                            <m:ctrlPr>
                              <a:rPr lang="cs-CZ" b="0" i="1" smtClean="0">
                                <a:latin typeface="Cambria Math" panose="02040503050406030204" pitchFamily="18" charset="0"/>
                                <a:ea typeface="Cambria Math" panose="02040503050406030204" pitchFamily="18" charset="0"/>
                              </a:rPr>
                            </m:ctrlPr>
                          </m:accPr>
                          <m:e>
                            <m:r>
                              <a:rPr lang="cs-CZ" b="0" i="1" smtClean="0">
                                <a:latin typeface="Cambria Math" panose="02040503050406030204" pitchFamily="18" charset="0"/>
                                <a:ea typeface="Cambria Math" panose="02040503050406030204" pitchFamily="18" charset="0"/>
                              </a:rPr>
                              <m:t>𝑙</m:t>
                            </m:r>
                          </m:e>
                        </m:acc>
                      </m:sub>
                    </m:sSub>
                    <m:r>
                      <a:rPr lang="cs-CZ" b="0" i="1" smtClean="0">
                        <a:latin typeface="Cambria Math" panose="02040503050406030204" pitchFamily="18" charset="0"/>
                        <a:ea typeface="Cambria Math" panose="02040503050406030204" pitchFamily="18" charset="0"/>
                      </a:rPr>
                      <m:t>=</m:t>
                    </m:r>
                    <m:rad>
                      <m:radPr>
                        <m:degHide m:val="on"/>
                        <m:ctrlPr>
                          <a:rPr lang="cs-CZ" b="0" i="1" smtClean="0">
                            <a:latin typeface="Cambria Math" panose="02040503050406030204" pitchFamily="18" charset="0"/>
                            <a:ea typeface="Cambria Math" panose="02040503050406030204" pitchFamily="18" charset="0"/>
                          </a:rPr>
                        </m:ctrlPr>
                      </m:radPr>
                      <m:deg/>
                      <m:e>
                        <m:f>
                          <m:fPr>
                            <m:ctrlPr>
                              <a:rPr lang="cs-CZ"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𝑝𝑣𝑣</m:t>
                                </m:r>
                              </m:e>
                            </m:d>
                          </m:num>
                          <m:den>
                            <m:r>
                              <a:rPr lang="cs-CZ" b="0" i="1" smtClean="0">
                                <a:latin typeface="Cambria Math" panose="02040503050406030204" pitchFamily="18" charset="0"/>
                                <a:ea typeface="Cambria Math" panose="02040503050406030204" pitchFamily="18" charset="0"/>
                              </a:rPr>
                              <m:t>𝑛</m:t>
                            </m:r>
                            <m:r>
                              <a:rPr lang="cs-CZ" b="0" i="1" smtClean="0">
                                <a:latin typeface="Cambria Math" panose="02040503050406030204" pitchFamily="18" charset="0"/>
                                <a:ea typeface="Cambria Math" panose="02040503050406030204" pitchFamily="18" charset="0"/>
                              </a:rPr>
                              <m:t>∙</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𝑛</m:t>
                                </m:r>
                                <m:r>
                                  <a:rPr lang="cs-CZ" b="0" i="1" smtClean="0">
                                    <a:latin typeface="Cambria Math" panose="02040503050406030204" pitchFamily="18" charset="0"/>
                                    <a:ea typeface="Cambria Math" panose="02040503050406030204" pitchFamily="18" charset="0"/>
                                  </a:rPr>
                                  <m:t>−1</m:t>
                                </m:r>
                              </m:e>
                            </m:d>
                          </m:den>
                        </m:f>
                      </m:e>
                    </m:rad>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ea typeface="Cambria Math" panose="02040503050406030204" pitchFamily="18" charset="0"/>
                              </a:rPr>
                              <m:t>𝑙</m:t>
                            </m:r>
                          </m:sub>
                        </m:sSub>
                      </m:num>
                      <m:den>
                        <m:rad>
                          <m:radPr>
                            <m:degHide m:val="on"/>
                            <m:ctrlPr>
                              <a:rPr lang="cs-CZ" b="0" i="1" smtClean="0">
                                <a:latin typeface="Cambria Math" panose="02040503050406030204" pitchFamily="18" charset="0"/>
                                <a:ea typeface="Cambria Math" panose="02040503050406030204" pitchFamily="18" charset="0"/>
                              </a:rPr>
                            </m:ctrlPr>
                          </m:radPr>
                          <m:deg/>
                          <m:e>
                            <m:r>
                              <a:rPr lang="cs-CZ" b="0" i="1" smtClean="0">
                                <a:latin typeface="Cambria Math" panose="02040503050406030204" pitchFamily="18" charset="0"/>
                                <a:ea typeface="Cambria Math" panose="02040503050406030204" pitchFamily="18" charset="0"/>
                              </a:rPr>
                              <m:t>𝑛</m:t>
                            </m:r>
                          </m:e>
                        </m:rad>
                      </m:den>
                    </m:f>
                  </m:oMath>
                </a14:m>
                <a:r>
                  <a:rPr lang="cs-CZ" dirty="0"/>
                  <a:t> </a:t>
                </a:r>
              </a:p>
              <a:p>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977773"/>
              </a:xfrm>
              <a:prstGeom prst="rect">
                <a:avLst/>
              </a:prstGeom>
              <a:blipFill>
                <a:blip r:embed="rId3"/>
                <a:stretch>
                  <a:fillRect l="-1076" t="-980"/>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6" name="Obrázek 5">
            <a:extLst>
              <a:ext uri="{FF2B5EF4-FFF2-40B4-BE49-F238E27FC236}">
                <a16:creationId xmlns:a16="http://schemas.microsoft.com/office/drawing/2014/main" id="{819A2E5B-9F04-4418-971D-2624503450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454073"/>
            <a:ext cx="4013472" cy="2664296"/>
          </a:xfrm>
          <a:prstGeom prst="rect">
            <a:avLst/>
          </a:prstGeom>
          <a:noFill/>
          <a:ln>
            <a:noFill/>
          </a:ln>
        </p:spPr>
      </p:pic>
    </p:spTree>
    <p:extLst>
      <p:ext uri="{BB962C8B-B14F-4D97-AF65-F5344CB8AC3E}">
        <p14:creationId xmlns:p14="http://schemas.microsoft.com/office/powerpoint/2010/main" val="79372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2</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216539"/>
              </a:xfrm>
              <a:prstGeom prst="rect">
                <a:avLst/>
              </a:prstGeom>
              <a:noFill/>
            </p:spPr>
            <p:txBody>
              <a:bodyPr wrap="square" rtlCol="0">
                <a:spAutoFit/>
              </a:bodyPr>
              <a:lstStyle/>
              <a:p>
                <a:r>
                  <a:rPr lang="cs-CZ" sz="2400" b="1" dirty="0"/>
                  <a:t>1. Dvou a vícerozměrné chyby.</a:t>
                </a:r>
              </a:p>
              <a:p>
                <a:endParaRPr lang="cs-CZ" sz="1400" dirty="0"/>
              </a:p>
              <a:p>
                <a:r>
                  <a:rPr lang="cs-CZ" b="1" dirty="0"/>
                  <a:t>1. Jednorozměrné chyby</a:t>
                </a:r>
              </a:p>
              <a:p>
                <a:endParaRPr lang="cs-CZ" sz="1400" dirty="0"/>
              </a:p>
              <a:p>
                <a:pPr marL="285750" lvl="0" indent="-285750">
                  <a:buFontTx/>
                  <a:buChar char="-"/>
                </a:pPr>
                <a:r>
                  <a:rPr lang="cs-CZ" dirty="0"/>
                  <a:t>Skutečné chyby </a:t>
                </a:r>
                <a:r>
                  <a:rPr lang="el-GR" dirty="0"/>
                  <a:t>ε </a:t>
                </a:r>
                <a:r>
                  <a:rPr lang="cs-CZ" dirty="0"/>
                  <a:t>nebo opravy v můžeme považovat za zvláštní případ jednorozměrné náhodné veličiny </a:t>
                </a:r>
                <a14:m>
                  <m:oMath xmlns:m="http://schemas.openxmlformats.org/officeDocument/2006/math">
                    <m:r>
                      <a:rPr lang="cs-CZ" i="1" dirty="0" smtClean="0">
                        <a:latin typeface="Cambria Math" panose="02040503050406030204" pitchFamily="18" charset="0"/>
                      </a:rPr>
                      <m:t>𝑥</m:t>
                    </m:r>
                  </m:oMath>
                </a14:m>
                <a:r>
                  <a:rPr lang="cs-CZ" dirty="0"/>
                  <a:t>. Zobrazíme-li skutečné chyby na přímce, jsou v této jednorozměrné soustavě chyby vyjádřeny úsečkou </a:t>
                </a:r>
                <a14:m>
                  <m:oMath xmlns:m="http://schemas.openxmlformats.org/officeDocument/2006/math">
                    <m:sSub>
                      <m:sSubPr>
                        <m:ctrlPr>
                          <a:rPr lang="el-GR" i="1" dirty="0" smtClean="0">
                            <a:latin typeface="Cambria Math" panose="02040503050406030204" pitchFamily="18" charset="0"/>
                          </a:rPr>
                        </m:ctrlPr>
                      </m:sSubPr>
                      <m:e>
                        <m:r>
                          <a:rPr lang="el-GR" i="1" dirty="0" smtClean="0">
                            <a:latin typeface="Cambria Math" panose="02040503050406030204" pitchFamily="18" charset="0"/>
                          </a:rPr>
                          <m:t>𝜀</m:t>
                        </m:r>
                      </m:e>
                      <m:sub>
                        <m:r>
                          <a:rPr lang="cs-CZ" i="1" dirty="0">
                            <a:latin typeface="Cambria Math" panose="02040503050406030204" pitchFamily="18" charset="0"/>
                          </a:rPr>
                          <m:t>𝑖</m:t>
                        </m:r>
                      </m:sub>
                    </m:sSub>
                    <m:r>
                      <a:rPr lang="cs-CZ" i="1" dirty="0">
                        <a:latin typeface="Cambria Math" panose="02040503050406030204" pitchFamily="18" charset="0"/>
                      </a:rPr>
                      <m:t>=</m:t>
                    </m:r>
                    <m:sSub>
                      <m:sSubPr>
                        <m:ctrlPr>
                          <a:rPr lang="cs-CZ" i="1" dirty="0" err="1">
                            <a:latin typeface="Cambria Math" panose="02040503050406030204" pitchFamily="18" charset="0"/>
                          </a:rPr>
                        </m:ctrlPr>
                      </m:sSubPr>
                      <m:e>
                        <m:r>
                          <a:rPr lang="cs-CZ" i="1" dirty="0" err="1">
                            <a:latin typeface="Cambria Math" panose="02040503050406030204" pitchFamily="18" charset="0"/>
                          </a:rPr>
                          <m:t>𝑥</m:t>
                        </m:r>
                      </m:e>
                      <m:sub>
                        <m:r>
                          <a:rPr lang="cs-CZ" i="1" dirty="0" err="1">
                            <a:latin typeface="Cambria Math" panose="02040503050406030204" pitchFamily="18" charset="0"/>
                          </a:rPr>
                          <m:t>𝑖</m:t>
                        </m:r>
                      </m:sub>
                    </m:sSub>
                  </m:oMath>
                </a14:m>
                <a:r>
                  <a:rPr lang="cs-CZ" dirty="0"/>
                  <a:t> od počátku soustavy 0 (</a:t>
                </a:r>
                <a14:m>
                  <m:oMath xmlns:m="http://schemas.openxmlformats.org/officeDocument/2006/math">
                    <m:r>
                      <a:rPr lang="el-GR" i="1" dirty="0" smtClean="0">
                        <a:latin typeface="Cambria Math" panose="02040503050406030204" pitchFamily="18" charset="0"/>
                      </a:rPr>
                      <m:t>𝜀</m:t>
                    </m:r>
                    <m:r>
                      <a:rPr lang="el-GR" i="1" dirty="0" smtClean="0">
                        <a:latin typeface="Cambria Math" panose="02040503050406030204" pitchFamily="18" charset="0"/>
                      </a:rPr>
                      <m:t>=</m:t>
                    </m:r>
                    <m:r>
                      <a:rPr lang="cs-CZ" i="1" dirty="0">
                        <a:latin typeface="Cambria Math" panose="02040503050406030204" pitchFamily="18" charset="0"/>
                      </a:rPr>
                      <m:t>𝑥</m:t>
                    </m:r>
                    <m:r>
                      <a:rPr lang="cs-CZ" i="1" dirty="0">
                        <a:latin typeface="Cambria Math" panose="02040503050406030204" pitchFamily="18" charset="0"/>
                      </a:rPr>
                      <m:t>=0</m:t>
                    </m:r>
                  </m:oMath>
                </a14:m>
                <a:r>
                  <a:rPr lang="cs-CZ" dirty="0"/>
                  <a:t>).</a:t>
                </a:r>
              </a:p>
              <a:p>
                <a:pPr marL="285750" lvl="0" indent="-285750">
                  <a:buFontTx/>
                  <a:buChar char="-"/>
                </a:pPr>
                <a:r>
                  <a:rPr lang="cs-CZ" dirty="0"/>
                  <a:t>Chyby jednorozměrné mohou mít kladné nebo záporné znaménko. Jejich rozptylový obrazec je obsažen v úsečce, omezené zápornou a kladnou mezní chybou </a:t>
                </a:r>
                <a14:m>
                  <m:oMath xmlns:m="http://schemas.openxmlformats.org/officeDocument/2006/math">
                    <m:sSub>
                      <m:sSubPr>
                        <m:ctrlPr>
                          <a:rPr lang="el-GR" i="1" dirty="0" smtClean="0">
                            <a:latin typeface="Cambria Math" panose="02040503050406030204" pitchFamily="18" charset="0"/>
                          </a:rPr>
                        </m:ctrlPr>
                      </m:sSubPr>
                      <m:e>
                        <m:r>
                          <a:rPr lang="el-GR" i="1" dirty="0" smtClean="0">
                            <a:latin typeface="Cambria Math" panose="02040503050406030204" pitchFamily="18" charset="0"/>
                          </a:rPr>
                          <m:t>𝜀</m:t>
                        </m:r>
                      </m:e>
                      <m:sub>
                        <m:r>
                          <a:rPr lang="el-GR" i="1" dirty="0" smtClean="0">
                            <a:latin typeface="Cambria Math" panose="02040503050406030204" pitchFamily="18" charset="0"/>
                          </a:rPr>
                          <m:t>𝛼</m:t>
                        </m:r>
                      </m:sub>
                    </m:sSub>
                  </m:oMath>
                </a14:m>
                <a:r>
                  <a:rPr lang="el-GR" dirty="0"/>
                  <a:t>; </a:t>
                </a:r>
                <a:r>
                  <a:rPr lang="cs-CZ" dirty="0"/>
                  <a:t>chyby ležící mimo její hranice vylučujeme ze souboru jako chyby hrubé nebo omyly.</a:t>
                </a:r>
              </a:p>
              <a:p>
                <a:pPr marL="285750" lvl="0" indent="-285750">
                  <a:buFontTx/>
                  <a:buChar char="-"/>
                </a:pPr>
                <a:r>
                  <a:rPr lang="cs-CZ" dirty="0"/>
                  <a:t>Mají-li chyby normální rozdělení při </a:t>
                </a:r>
                <a14:m>
                  <m:oMath xmlns:m="http://schemas.openxmlformats.org/officeDocument/2006/math">
                    <m:r>
                      <a:rPr lang="cs-CZ" i="1" dirty="0" smtClean="0">
                        <a:latin typeface="Cambria Math" panose="02040503050406030204" pitchFamily="18" charset="0"/>
                      </a:rPr>
                      <m:t>𝐸</m:t>
                    </m:r>
                    <m:r>
                      <a:rPr lang="cs-CZ" i="1" dirty="0" smtClean="0">
                        <a:latin typeface="Cambria Math" panose="02040503050406030204" pitchFamily="18" charset="0"/>
                      </a:rPr>
                      <m:t>(</m:t>
                    </m:r>
                    <m:r>
                      <a:rPr lang="el-GR" i="1" dirty="0">
                        <a:latin typeface="Cambria Math" panose="02040503050406030204" pitchFamily="18" charset="0"/>
                      </a:rPr>
                      <m:t>𝜀</m:t>
                    </m:r>
                    <m:r>
                      <a:rPr lang="el-GR" i="1" dirty="0">
                        <a:latin typeface="Cambria Math" panose="02040503050406030204" pitchFamily="18" charset="0"/>
                      </a:rPr>
                      <m:t>)=0</m:t>
                    </m:r>
                  </m:oMath>
                </a14:m>
                <a:r>
                  <a:rPr lang="el-GR" dirty="0"/>
                  <a:t>, </a:t>
                </a:r>
                <a:r>
                  <a:rPr lang="cs-CZ" dirty="0"/>
                  <a:t>jsou uvedené chybové body nejhustší okolo počátku 0 a jejich hustota klesá se vzdáleností </a:t>
                </a:r>
                <a14:m>
                  <m:oMath xmlns:m="http://schemas.openxmlformats.org/officeDocument/2006/math">
                    <m:r>
                      <a:rPr lang="cs-CZ" i="1" dirty="0" smtClean="0">
                        <a:latin typeface="Cambria Math" panose="02040503050406030204" pitchFamily="18" charset="0"/>
                      </a:rPr>
                      <m:t>𝑥</m:t>
                    </m:r>
                  </m:oMath>
                </a14:m>
                <a:r>
                  <a:rPr lang="cs-CZ" dirty="0"/>
                  <a:t>.</a:t>
                </a:r>
              </a:p>
              <a:p>
                <a:pPr marL="285750" lvl="0" indent="-285750">
                  <a:buFontTx/>
                  <a:buChar char="-"/>
                </a:pPr>
                <a:endParaRPr lang="cs-CZ" dirty="0"/>
              </a:p>
              <a:p>
                <a:pPr marL="285750" lvl="0" indent="-285750">
                  <a:buFontTx/>
                  <a:buChar char="-"/>
                </a:pPr>
                <a:endParaRPr lang="cs-CZ" dirty="0"/>
              </a:p>
              <a:p>
                <a:pPr marL="285750" lvl="0" indent="-285750">
                  <a:buFontTx/>
                  <a:buChar char="-"/>
                </a:pPr>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216539"/>
              </a:xfrm>
              <a:prstGeom prst="rect">
                <a:avLst/>
              </a:prstGeom>
              <a:blipFill>
                <a:blip r:embed="rId3"/>
                <a:stretch>
                  <a:fillRect l="-1076" t="-1156" r="-1148"/>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mc:Choice xmlns:a14="http://schemas.microsoft.com/office/drawing/2010/main" Requires="a14">
          <p:sp>
            <p:nvSpPr>
              <p:cNvPr id="4" name="Obdélník 3">
                <a:extLst>
                  <a:ext uri="{FF2B5EF4-FFF2-40B4-BE49-F238E27FC236}">
                    <a16:creationId xmlns:a16="http://schemas.microsoft.com/office/drawing/2014/main" id="{41025B08-CC5B-46AD-A00D-A1F5ABFC54DD}"/>
                  </a:ext>
                </a:extLst>
              </p:cNvPr>
              <p:cNvSpPr/>
              <p:nvPr/>
            </p:nvSpPr>
            <p:spPr>
              <a:xfrm>
                <a:off x="1043608" y="4086957"/>
                <a:ext cx="2137957" cy="708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a:latin typeface="Cambria Math" panose="02040503050406030204" pitchFamily="18" charset="0"/>
                            </a:rPr>
                            <m:t>𝜑</m:t>
                          </m:r>
                        </m:e>
                        <m:sub>
                          <m:r>
                            <a:rPr lang="cs-CZ" i="0">
                              <a:latin typeface="Cambria Math" panose="02040503050406030204" pitchFamily="18" charset="0"/>
                            </a:rPr>
                            <m:t>1</m:t>
                          </m:r>
                        </m:sub>
                      </m:sSub>
                      <m:d>
                        <m:dPr>
                          <m:ctrlPr>
                            <a:rPr lang="cs-CZ" i="1">
                              <a:latin typeface="Cambria Math" panose="02040503050406030204" pitchFamily="18" charset="0"/>
                            </a:rPr>
                          </m:ctrlPr>
                        </m:dPr>
                        <m:e>
                          <m:r>
                            <a:rPr lang="cs-CZ" i="1">
                              <a:latin typeface="Cambria Math" panose="02040503050406030204" pitchFamily="18" charset="0"/>
                            </a:rPr>
                            <m:t>𝑥</m:t>
                          </m:r>
                        </m:e>
                      </m:d>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1</m:t>
                          </m:r>
                        </m:num>
                        <m:den>
                          <m:rad>
                            <m:radPr>
                              <m:degHide m:val="on"/>
                              <m:ctrlPr>
                                <a:rPr lang="cs-CZ" i="1">
                                  <a:latin typeface="Cambria Math" panose="02040503050406030204" pitchFamily="18" charset="0"/>
                                </a:rPr>
                              </m:ctrlPr>
                            </m:radPr>
                            <m:deg/>
                            <m:e>
                              <m:r>
                                <a:rPr lang="cs-CZ" i="0">
                                  <a:latin typeface="Cambria Math" panose="02040503050406030204" pitchFamily="18" charset="0"/>
                                </a:rPr>
                                <m:t>2</m:t>
                              </m:r>
                              <m:r>
                                <a:rPr lang="cs-CZ" i="1">
                                  <a:latin typeface="Cambria Math" panose="02040503050406030204" pitchFamily="18" charset="0"/>
                                </a:rPr>
                                <m:t>𝜋</m:t>
                              </m:r>
                            </m:e>
                          </m:rad>
                        </m:den>
                      </m:f>
                      <m:sSup>
                        <m:sSupPr>
                          <m:ctrlPr>
                            <a:rPr lang="cs-CZ" i="1">
                              <a:latin typeface="Cambria Math" panose="02040503050406030204" pitchFamily="18" charset="0"/>
                            </a:rPr>
                          </m:ctrlPr>
                        </m:sSupPr>
                        <m:e>
                          <m:r>
                            <a:rPr lang="cs-CZ" i="1">
                              <a:latin typeface="Cambria Math" panose="02040503050406030204" pitchFamily="18" charset="0"/>
                            </a:rPr>
                            <m:t>𝑒</m:t>
                          </m:r>
                        </m:e>
                        <m:sup>
                          <m:r>
                            <a:rPr lang="cs-CZ" i="0">
                              <a:latin typeface="Cambria Math" panose="02040503050406030204" pitchFamily="18" charset="0"/>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2</m:t>
                                  </m:r>
                                </m:sup>
                              </m:sSup>
                            </m:num>
                            <m:den>
                              <m:r>
                                <a:rPr lang="cs-CZ" i="0">
                                  <a:latin typeface="Cambria Math" panose="02040503050406030204" pitchFamily="18" charset="0"/>
                                </a:rPr>
                                <m:t>2</m:t>
                              </m:r>
                              <m:sSup>
                                <m:sSupPr>
                                  <m:ctrlPr>
                                    <a:rPr lang="cs-CZ" i="1">
                                      <a:latin typeface="Cambria Math" panose="02040503050406030204" pitchFamily="18" charset="0"/>
                                    </a:rPr>
                                  </m:ctrlPr>
                                </m:sSupPr>
                                <m:e>
                                  <m:r>
                                    <a:rPr lang="cs-CZ" i="1" smtClean="0">
                                      <a:latin typeface="Cambria Math" panose="02040503050406030204" pitchFamily="18" charset="0"/>
                                      <a:ea typeface="Cambria Math" panose="02040503050406030204" pitchFamily="18" charset="0"/>
                                    </a:rPr>
                                    <m:t>𝜎</m:t>
                                  </m:r>
                                </m:e>
                                <m:sup>
                                  <m:r>
                                    <a:rPr lang="cs-CZ" b="0" i="0" smtClean="0">
                                      <a:latin typeface="Cambria Math" panose="02040503050406030204" pitchFamily="18" charset="0"/>
                                    </a:rPr>
                                    <m:t>2</m:t>
                                  </m:r>
                                </m:sup>
                              </m:sSup>
                            </m:den>
                          </m:f>
                        </m:sup>
                      </m:sSup>
                    </m:oMath>
                  </m:oMathPara>
                </a14:m>
                <a:endParaRPr lang="cs-CZ" dirty="0"/>
              </a:p>
            </p:txBody>
          </p:sp>
        </mc:Choice>
        <mc:Fallback>
          <p:sp>
            <p:nvSpPr>
              <p:cNvPr id="4" name="Obdélník 3">
                <a:extLst>
                  <a:ext uri="{FF2B5EF4-FFF2-40B4-BE49-F238E27FC236}">
                    <a16:creationId xmlns:a16="http://schemas.microsoft.com/office/drawing/2014/main" id="{41025B08-CC5B-46AD-A00D-A1F5ABFC54DD}"/>
                  </a:ext>
                </a:extLst>
              </p:cNvPr>
              <p:cNvSpPr>
                <a:spLocks noRot="1" noChangeAspect="1" noMove="1" noResize="1" noEditPoints="1" noAdjustHandles="1" noChangeArrowheads="1" noChangeShapeType="1" noTextEdit="1"/>
              </p:cNvSpPr>
              <p:nvPr/>
            </p:nvSpPr>
            <p:spPr>
              <a:xfrm>
                <a:off x="1043608" y="4086957"/>
                <a:ext cx="2137957" cy="708848"/>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76948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20</a:t>
            </a:fld>
            <a:endParaRPr lang="cs-CZ"/>
          </a:p>
        </p:txBody>
      </p:sp>
      <p:sp>
        <p:nvSpPr>
          <p:cNvPr id="8" name="TextBox 3"/>
          <p:cNvSpPr txBox="1"/>
          <p:nvPr/>
        </p:nvSpPr>
        <p:spPr>
          <a:xfrm>
            <a:off x="323528" y="620688"/>
            <a:ext cx="8496944" cy="4832092"/>
          </a:xfrm>
          <a:prstGeom prst="rect">
            <a:avLst/>
          </a:prstGeom>
          <a:noFill/>
        </p:spPr>
        <p:txBody>
          <a:bodyPr wrap="square" rtlCol="0">
            <a:spAutoFit/>
          </a:bodyPr>
          <a:lstStyle/>
          <a:p>
            <a:r>
              <a:rPr lang="cs-CZ" sz="2400" b="1" dirty="0"/>
              <a:t>2. Vyrovnání měření.</a:t>
            </a:r>
          </a:p>
          <a:p>
            <a:endParaRPr lang="cs-CZ" sz="1400" dirty="0"/>
          </a:p>
          <a:p>
            <a:r>
              <a:rPr lang="cs-CZ" b="1" dirty="0"/>
              <a:t>2. Dvojice měření.</a:t>
            </a:r>
          </a:p>
          <a:p>
            <a:endParaRPr lang="cs-CZ" dirty="0"/>
          </a:p>
          <a:p>
            <a:r>
              <a:rPr lang="cs-CZ" dirty="0"/>
              <a:t>V geodetické praxi se často počet opakovaných měření redukuje na dvě. Např. při geometrické nivelaci měříme pouze „tam“ a „zpět“ - je to tzv. dvojice měření. Soustředíme se na případy, kdy obě měření ve dvojici jsou provedena za stejných podmínek a jsou tudíž stejně přesná. V tom případě ani přítomnost systematické chyby se v odhadech přesnosti neprojeví. </a:t>
            </a:r>
          </a:p>
          <a:p>
            <a:r>
              <a:rPr lang="cs-CZ" dirty="0"/>
              <a:t>Směrodatné odchylky budou vyjadřovat pouze vliv náhodných chyb. Ve vyrovnaných hodnotách se ovšem systematická chyba projeví plnou svou hodnotou.</a:t>
            </a:r>
          </a:p>
          <a:p>
            <a:endParaRPr lang="cs-CZ" dirty="0"/>
          </a:p>
          <a:p>
            <a:r>
              <a:rPr lang="cs-CZ" dirty="0"/>
              <a:t>Určení vyrovnané hodnoty je jednoduché - je to aritmetický průměr z obou měření (samozřejmě za předpokladu, že rozdíl obou měření je v dovolených mezích). Postup nás sice zajišťuje proti hrubé chybě, ale výsledek nebude mít příliš velkou váhu. Odhad jeho přesnosti z jedné dvojice bude vůbec ilusorní. Smysl má až výpočet z většího souboru dvojic, na něž můžeme danou měřenou veličinu rozdělit.</a:t>
            </a:r>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85364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21</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436873"/>
              </a:xfrm>
              <a:prstGeom prst="rect">
                <a:avLst/>
              </a:prstGeom>
              <a:noFill/>
            </p:spPr>
            <p:txBody>
              <a:bodyPr wrap="square" rtlCol="0">
                <a:spAutoFit/>
              </a:bodyPr>
              <a:lstStyle/>
              <a:p>
                <a:r>
                  <a:rPr lang="cs-CZ" sz="2400" b="1" dirty="0"/>
                  <a:t>2. Vyrovnání měření.</a:t>
                </a:r>
              </a:p>
              <a:p>
                <a:endParaRPr lang="cs-CZ" sz="1400" dirty="0"/>
              </a:p>
              <a:p>
                <a:r>
                  <a:rPr lang="cs-CZ" b="1" dirty="0"/>
                  <a:t>2. Dvojice měření stejné přesnosti</a:t>
                </a:r>
              </a:p>
              <a:p>
                <a:endParaRPr lang="cs-CZ" dirty="0"/>
              </a:p>
              <a:p>
                <a:r>
                  <a:rPr lang="cs-CZ" dirty="0"/>
                  <a:t>Mějme případ, kdy všechny dvojice mají stejnou přesnost. Do výpočtu zavedeme rozdíl </a:t>
                </a:r>
                <a14:m>
                  <m:oMath xmlns:m="http://schemas.openxmlformats.org/officeDocument/2006/math">
                    <m:r>
                      <a:rPr lang="cs-CZ" i="1">
                        <a:latin typeface="Cambria Math" panose="02040503050406030204" pitchFamily="18" charset="0"/>
                      </a:rPr>
                      <m:t>𝑑</m:t>
                    </m:r>
                  </m:oMath>
                </a14:m>
                <a:r>
                  <a:rPr lang="cs-CZ" dirty="0"/>
                  <a:t> měřených hodnot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𝑙</m:t>
                        </m:r>
                      </m:e>
                      <m:sup>
                        <m:r>
                          <a:rPr lang="cs-CZ" i="1">
                            <a:latin typeface="Cambria Math" panose="02040503050406030204" pitchFamily="18" charset="0"/>
                          </a:rPr>
                          <m:t>𝑇</m:t>
                        </m:r>
                      </m:sup>
                    </m:sSup>
                  </m:oMath>
                </a14:m>
                <a:r>
                  <a:rPr lang="cs-CZ" dirty="0"/>
                  <a:t>,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𝑙</m:t>
                        </m:r>
                      </m:e>
                      <m:sup>
                        <m:r>
                          <a:rPr lang="cs-CZ" i="1">
                            <a:latin typeface="Cambria Math" panose="02040503050406030204" pitchFamily="18" charset="0"/>
                          </a:rPr>
                          <m:t>𝑍</m:t>
                        </m:r>
                      </m:sup>
                    </m:sSup>
                  </m:oMath>
                </a14:m>
                <a:r>
                  <a:rPr lang="cs-CZ" dirty="0"/>
                  <a:t>. Skutečnou (správnou) hodnotu rozdílu, tj. nulu, zde výjimečně známe, a můžeme proto pro charakteristiku přesnosti (střední chybu rozdílu) použít vzorce používající skutečné chyby. </a:t>
                </a:r>
              </a:p>
              <a:p>
                <a:endParaRPr lang="cs-CZ" dirty="0"/>
              </a:p>
              <a:p>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𝑖</m:t>
                        </m:r>
                      </m:sub>
                    </m:sSub>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𝑙</m:t>
                        </m:r>
                      </m:e>
                      <m:sup>
                        <m:r>
                          <a:rPr lang="cs-CZ" i="1">
                            <a:latin typeface="Cambria Math" panose="02040503050406030204" pitchFamily="18" charset="0"/>
                          </a:rPr>
                          <m:t>𝑇</m:t>
                        </m:r>
                      </m:sup>
                    </m:sSup>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𝑙</m:t>
                        </m:r>
                      </m:e>
                      <m:sup>
                        <m:r>
                          <a:rPr lang="cs-CZ" i="1">
                            <a:latin typeface="Cambria Math" panose="02040503050406030204" pitchFamily="18" charset="0"/>
                          </a:rPr>
                          <m:t>𝑍</m:t>
                        </m:r>
                      </m:sup>
                    </m:sSup>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𝜀</m:t>
                        </m:r>
                      </m:e>
                      <m:sub>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𝑖</m:t>
                            </m:r>
                          </m:sub>
                        </m:sSub>
                      </m:sub>
                    </m:sSub>
                  </m:oMath>
                </a14:m>
                <a:endParaRPr lang="cs-CZ" dirty="0"/>
              </a:p>
              <a:p>
                <a:endParaRPr lang="cs-CZ" dirty="0"/>
              </a:p>
              <a:p>
                <a:r>
                  <a:rPr lang="cs-CZ" dirty="0"/>
                  <a:t>	</a:t>
                </a:r>
                <a14:m>
                  <m:oMath xmlns:m="http://schemas.openxmlformats.org/officeDocument/2006/math">
                    <m:sSub>
                      <m:sSubPr>
                        <m:ctrlPr>
                          <a:rPr lang="cs-CZ" i="1">
                            <a:latin typeface="Cambria Math" panose="02040503050406030204" pitchFamily="18" charset="0"/>
                          </a:rPr>
                        </m:ctrlPr>
                      </m:sSubPr>
                      <m:e>
                        <m:r>
                          <a:rPr lang="cs-CZ" i="1" smtClean="0">
                            <a:latin typeface="Cambria Math" panose="02040503050406030204" pitchFamily="18" charset="0"/>
                            <a:ea typeface="Cambria Math" panose="02040503050406030204" pitchFamily="18" charset="0"/>
                          </a:rPr>
                          <m:t>𝜎</m:t>
                        </m:r>
                      </m:e>
                      <m:sub>
                        <m:r>
                          <a:rPr lang="cs-CZ" i="1">
                            <a:latin typeface="Cambria Math" panose="02040503050406030204" pitchFamily="18" charset="0"/>
                          </a:rPr>
                          <m:t>𝑑</m:t>
                        </m:r>
                      </m:sub>
                    </m:sSub>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𝑑𝑑</m:t>
                                </m:r>
                              </m:e>
                            </m:d>
                          </m:num>
                          <m:den>
                            <m:r>
                              <a:rPr lang="cs-CZ" i="1">
                                <a:latin typeface="Cambria Math" panose="02040503050406030204" pitchFamily="18" charset="0"/>
                              </a:rPr>
                              <m:t>𝑛</m:t>
                            </m:r>
                          </m:den>
                        </m:f>
                      </m:e>
                    </m:rad>
                  </m:oMath>
                </a14:m>
                <a:r>
                  <a:rPr lang="cs-CZ" dirty="0"/>
                  <a:t> </a:t>
                </a:r>
              </a:p>
              <a:p>
                <a:endParaRPr lang="cs-CZ" dirty="0"/>
              </a:p>
              <a:p>
                <a:r>
                  <a:rPr lang="cs-CZ" dirty="0"/>
                  <a:t>Známe-li směrodatnou odchylku rozdílu, za předpokladu stejné přesnosti obou měření směrodatná odchylka jednoho měření a směrodatná odchylka průměru ze dvou měření:</a:t>
                </a:r>
              </a:p>
              <a:p>
                <a:endParaRPr lang="cs-CZ" dirty="0"/>
              </a:p>
              <a:p>
                <a:endParaRPr lang="cs-CZ" dirty="0"/>
              </a:p>
              <a:p>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436873"/>
              </a:xfrm>
              <a:prstGeom prst="rect">
                <a:avLst/>
              </a:prstGeom>
              <a:blipFill>
                <a:blip r:embed="rId3"/>
                <a:stretch>
                  <a:fillRect l="-1076" t="-89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DA2F5518-E7A7-4662-AC37-A7C4B38F6811}"/>
                  </a:ext>
                </a:extLst>
              </p:cNvPr>
              <p:cNvSpPr/>
              <p:nvPr/>
            </p:nvSpPr>
            <p:spPr>
              <a:xfrm>
                <a:off x="1187624" y="5438994"/>
                <a:ext cx="995465" cy="618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ea typeface="Cambria Math" panose="02040503050406030204" pitchFamily="18" charset="0"/>
                        </a:rPr>
                        <m:t>𝜎</m:t>
                      </m:r>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rPr>
                                <m:t>𝑑</m:t>
                              </m:r>
                            </m:sub>
                          </m:sSub>
                        </m:num>
                        <m:den>
                          <m:rad>
                            <m:radPr>
                              <m:degHide m:val="on"/>
                              <m:ctrlPr>
                                <a:rPr lang="cs-CZ" i="1">
                                  <a:latin typeface="Cambria Math" panose="02040503050406030204" pitchFamily="18" charset="0"/>
                                </a:rPr>
                              </m:ctrlPr>
                            </m:radPr>
                            <m:deg/>
                            <m:e>
                              <m:r>
                                <a:rPr lang="cs-CZ" i="0">
                                  <a:latin typeface="Cambria Math" panose="02040503050406030204" pitchFamily="18" charset="0"/>
                                </a:rPr>
                                <m:t>2</m:t>
                              </m:r>
                            </m:e>
                          </m:rad>
                        </m:den>
                      </m:f>
                    </m:oMath>
                  </m:oMathPara>
                </a14:m>
                <a:endParaRPr lang="cs-CZ" dirty="0"/>
              </a:p>
            </p:txBody>
          </p:sp>
        </mc:Choice>
        <mc:Fallback xmlns="">
          <p:sp>
            <p:nvSpPr>
              <p:cNvPr id="2" name="Obdélník 1">
                <a:extLst>
                  <a:ext uri="{FF2B5EF4-FFF2-40B4-BE49-F238E27FC236}">
                    <a16:creationId xmlns:a16="http://schemas.microsoft.com/office/drawing/2014/main" id="{DA2F5518-E7A7-4662-AC37-A7C4B38F6811}"/>
                  </a:ext>
                </a:extLst>
              </p:cNvPr>
              <p:cNvSpPr>
                <a:spLocks noRot="1" noChangeAspect="1" noMove="1" noResize="1" noEditPoints="1" noAdjustHandles="1" noChangeArrowheads="1" noChangeShapeType="1" noTextEdit="1"/>
              </p:cNvSpPr>
              <p:nvPr/>
            </p:nvSpPr>
            <p:spPr>
              <a:xfrm>
                <a:off x="1187624" y="5438994"/>
                <a:ext cx="995465" cy="61856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004DCFC8-DF2F-4923-B311-5B9CF4080E4C}"/>
                  </a:ext>
                </a:extLst>
              </p:cNvPr>
              <p:cNvSpPr/>
              <p:nvPr/>
            </p:nvSpPr>
            <p:spPr>
              <a:xfrm>
                <a:off x="3203848" y="5438994"/>
                <a:ext cx="1016367" cy="562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b="0" i="1" smtClean="0">
                              <a:latin typeface="Cambria Math" panose="02040503050406030204" pitchFamily="18" charset="0"/>
                              <a:ea typeface="Cambria Math" panose="02040503050406030204" pitchFamily="18" charset="0"/>
                            </a:rPr>
                          </m:ctrlPr>
                        </m:sSubPr>
                        <m:e>
                          <m:r>
                            <a:rPr lang="cs-CZ" i="1" smtClean="0">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ea typeface="Cambria Math" panose="02040503050406030204" pitchFamily="18" charset="0"/>
                            </a:rPr>
                            <m:t>𝑝</m:t>
                          </m:r>
                        </m:sub>
                      </m:sSub>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rPr>
                                <m:t>𝑑</m:t>
                              </m:r>
                            </m:sub>
                          </m:sSub>
                        </m:num>
                        <m:den>
                          <m:r>
                            <a:rPr lang="cs-CZ" b="0" i="1" smtClean="0">
                              <a:latin typeface="Cambria Math" panose="02040503050406030204" pitchFamily="18" charset="0"/>
                            </a:rPr>
                            <m:t>2</m:t>
                          </m:r>
                        </m:den>
                      </m:f>
                    </m:oMath>
                  </m:oMathPara>
                </a14:m>
                <a:endParaRPr lang="cs-CZ" dirty="0"/>
              </a:p>
            </p:txBody>
          </p:sp>
        </mc:Choice>
        <mc:Fallback xmlns="">
          <p:sp>
            <p:nvSpPr>
              <p:cNvPr id="6" name="Obdélník 5">
                <a:extLst>
                  <a:ext uri="{FF2B5EF4-FFF2-40B4-BE49-F238E27FC236}">
                    <a16:creationId xmlns:a16="http://schemas.microsoft.com/office/drawing/2014/main" id="{004DCFC8-DF2F-4923-B311-5B9CF4080E4C}"/>
                  </a:ext>
                </a:extLst>
              </p:cNvPr>
              <p:cNvSpPr>
                <a:spLocks noRot="1" noChangeAspect="1" noMove="1" noResize="1" noEditPoints="1" noAdjustHandles="1" noChangeArrowheads="1" noChangeShapeType="1" noTextEdit="1"/>
              </p:cNvSpPr>
              <p:nvPr/>
            </p:nvSpPr>
            <p:spPr>
              <a:xfrm>
                <a:off x="3203848" y="5438994"/>
                <a:ext cx="1016367" cy="562975"/>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3857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71810"/>
            <a:ext cx="9144000" cy="523220"/>
          </a:xfrm>
          <a:prstGeom prst="rect">
            <a:avLst/>
          </a:prstGeom>
          <a:noFill/>
        </p:spPr>
        <p:txBody>
          <a:bodyPr wrap="square" rtlCol="0">
            <a:spAutoFit/>
          </a:bodyPr>
          <a:lstStyle/>
          <a:p>
            <a:pPr marL="342900" indent="-342900" algn="ctr"/>
            <a:r>
              <a:rPr lang="cs-CZ" sz="2800" b="1" dirty="0">
                <a:sym typeface="Wingdings" panose="05000000000000000000" pitchFamily="2" charset="2"/>
              </a:rPr>
              <a:t></a:t>
            </a:r>
            <a:r>
              <a:rPr lang="cs-CZ" sz="2800" b="1" dirty="0"/>
              <a:t> Konec </a:t>
            </a:r>
            <a:r>
              <a:rPr lang="cs-CZ" sz="2800" b="1" dirty="0">
                <a:sym typeface="Wingdings" panose="05000000000000000000" pitchFamily="2" charset="2"/>
              </a:rPr>
              <a:t></a:t>
            </a:r>
            <a:endParaRPr lang="cs-CZ" sz="2800" b="1" dirty="0"/>
          </a:p>
        </p:txBody>
      </p:sp>
      <p:sp>
        <p:nvSpPr>
          <p:cNvPr id="7" name="Slide Number Placeholder 6"/>
          <p:cNvSpPr>
            <a:spLocks noGrp="1"/>
          </p:cNvSpPr>
          <p:nvPr>
            <p:ph type="sldNum" sz="quarter" idx="12"/>
          </p:nvPr>
        </p:nvSpPr>
        <p:spPr/>
        <p:txBody>
          <a:bodyPr/>
          <a:lstStyle/>
          <a:p>
            <a:fld id="{5587C5EE-3FDF-4CBE-8A81-40FCD7650D36}" type="slidenum">
              <a:rPr lang="cs-CZ" smtClean="0"/>
              <a:pPr/>
              <a:t>22</a:t>
            </a:fld>
            <a:endParaRPr lang="cs-CZ"/>
          </a:p>
        </p:txBody>
      </p:sp>
      <p:sp>
        <p:nvSpPr>
          <p:cNvPr id="26626"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8916"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0964"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5058"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5060" name="Rectangle 4"/>
          <p:cNvSpPr>
            <a:spLocks noChangeArrowheads="1"/>
          </p:cNvSpPr>
          <p:nvPr/>
        </p:nvSpPr>
        <p:spPr bwMode="auto">
          <a:xfrm>
            <a:off x="4018003" y="97795"/>
            <a:ext cx="110799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5" name="Rectangle 9"/>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7" name="Rectangle 11"/>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9" name="Rectangle 13"/>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26"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28"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30" name="Rectangle 6"/>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16" name="TextBox 3">
            <a:extLst>
              <a:ext uri="{FF2B5EF4-FFF2-40B4-BE49-F238E27FC236}">
                <a16:creationId xmlns:a16="http://schemas.microsoft.com/office/drawing/2014/main" id="{3D4E4B03-DC1A-4467-96C5-B50E9BA41DC7}"/>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3</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879687"/>
              </a:xfrm>
              <a:prstGeom prst="rect">
                <a:avLst/>
              </a:prstGeom>
              <a:noFill/>
            </p:spPr>
            <p:txBody>
              <a:bodyPr wrap="square" rtlCol="0">
                <a:spAutoFit/>
              </a:bodyPr>
              <a:lstStyle/>
              <a:p>
                <a:r>
                  <a:rPr lang="cs-CZ" sz="2400" b="1" dirty="0"/>
                  <a:t>1. Dvou a vícerozměrné chyby.</a:t>
                </a:r>
              </a:p>
              <a:p>
                <a:endParaRPr lang="cs-CZ" sz="1400" dirty="0"/>
              </a:p>
              <a:p>
                <a:r>
                  <a:rPr lang="cs-CZ" b="1" dirty="0"/>
                  <a:t>1. Dvourozměrné chyby</a:t>
                </a:r>
              </a:p>
              <a:p>
                <a:endParaRPr lang="cs-CZ" sz="1400" dirty="0"/>
              </a:p>
              <a:p>
                <a:pPr marL="285750" lvl="0" indent="-285750">
                  <a:buFontTx/>
                  <a:buChar char="-"/>
                </a:pPr>
                <a:r>
                  <a:rPr lang="cs-CZ" dirty="0"/>
                  <a:t>Také zde bude platit Gaussův zákon o větší četnosti malých chyb. Chyby se však nyní rozptylují na ploše ohraničené obvodem největších nevyhnutelných chyb, jaké můžeme připustit.</a:t>
                </a:r>
              </a:p>
              <a:p>
                <a:pPr marL="285750" lvl="0" indent="-285750">
                  <a:buFontTx/>
                  <a:buChar char="-"/>
                </a:pPr>
                <a:endParaRPr lang="cs-CZ" dirty="0"/>
              </a:p>
              <a:p>
                <a:pPr marL="285750" lvl="0" indent="-285750">
                  <a:buFontTx/>
                  <a:buChar char="-"/>
                </a:pPr>
                <a:r>
                  <a:rPr lang="cs-CZ" dirty="0"/>
                  <a:t>K určení tvaru dvojrozměrného rozdělení musíme uvažovat plošný element rozptylové roviny. K tomu zvolíme osy souřadnic </a:t>
                </a:r>
                <a14:m>
                  <m:oMath xmlns:m="http://schemas.openxmlformats.org/officeDocument/2006/math">
                    <m:r>
                      <a:rPr lang="cs-CZ" i="1">
                        <a:latin typeface="Cambria Math" panose="02040503050406030204" pitchFamily="18" charset="0"/>
                      </a:rPr>
                      <m:t>𝑥</m:t>
                    </m:r>
                  </m:oMath>
                </a14:m>
                <a:r>
                  <a:rPr lang="cs-CZ" dirty="0"/>
                  <a:t>, </a:t>
                </a:r>
                <a14:m>
                  <m:oMath xmlns:m="http://schemas.openxmlformats.org/officeDocument/2006/math">
                    <m:r>
                      <a:rPr lang="cs-CZ" i="1">
                        <a:latin typeface="Cambria Math" panose="02040503050406030204" pitchFamily="18" charset="0"/>
                      </a:rPr>
                      <m:t>𝑦</m:t>
                    </m:r>
                  </m:oMath>
                </a14:m>
                <a:r>
                  <a:rPr lang="cs-CZ" dirty="0"/>
                  <a:t> v podélném a příčném směru s počátkem v cíli </a:t>
                </a:r>
                <a14:m>
                  <m:oMath xmlns:m="http://schemas.openxmlformats.org/officeDocument/2006/math">
                    <m:r>
                      <a:rPr lang="cs-CZ" i="1">
                        <a:latin typeface="Cambria Math" panose="02040503050406030204" pitchFamily="18" charset="0"/>
                      </a:rPr>
                      <m:t>0</m:t>
                    </m:r>
                  </m:oMath>
                </a14:m>
                <a:r>
                  <a:rPr lang="cs-CZ" dirty="0"/>
                  <a:t>. Každý chybový bod bude mít nyní souřadnici </a:t>
                </a:r>
                <a14:m>
                  <m:oMath xmlns:m="http://schemas.openxmlformats.org/officeDocument/2006/math">
                    <m:r>
                      <a:rPr lang="cs-CZ" i="1">
                        <a:latin typeface="Cambria Math" panose="02040503050406030204" pitchFamily="18" charset="0"/>
                      </a:rPr>
                      <m:t>𝑥</m:t>
                    </m:r>
                  </m:oMath>
                </a14:m>
                <a:r>
                  <a:rPr lang="cs-CZ" dirty="0"/>
                  <a:t> (stranová úchylka) a souřadnici </a:t>
                </a:r>
                <a14:m>
                  <m:oMath xmlns:m="http://schemas.openxmlformats.org/officeDocument/2006/math">
                    <m:r>
                      <a:rPr lang="cs-CZ" i="1">
                        <a:latin typeface="Cambria Math" panose="02040503050406030204" pitchFamily="18" charset="0"/>
                      </a:rPr>
                      <m:t>𝑦</m:t>
                    </m:r>
                  </m:oMath>
                </a14:m>
                <a:r>
                  <a:rPr lang="cs-CZ" dirty="0"/>
                  <a:t> (délková úchylka). Chyba </a:t>
                </a:r>
                <a14:m>
                  <m:oMath xmlns:m="http://schemas.openxmlformats.org/officeDocument/2006/math">
                    <m:r>
                      <a:rPr lang="cs-CZ" i="1">
                        <a:latin typeface="Cambria Math" panose="02040503050406030204" pitchFamily="18" charset="0"/>
                      </a:rPr>
                      <m:t>𝜀</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𝑂𝑃</m:t>
                        </m:r>
                      </m:e>
                    </m:acc>
                  </m:oMath>
                </a14:m>
                <a:r>
                  <a:rPr lang="cs-CZ" dirty="0"/>
                  <a:t> bude výsledná chyba, vzniklá střetnutím dvou vzájemně nezávislých chyb v podélném a příčném směru </a:t>
                </a:r>
                <a14:m>
                  <m:oMath xmlns:m="http://schemas.openxmlformats.org/officeDocument/2006/math">
                    <m:r>
                      <a:rPr lang="cs-CZ" i="1">
                        <a:latin typeface="Cambria Math" panose="02040503050406030204" pitchFamily="18" charset="0"/>
                      </a:rPr>
                      <m:t>𝑥</m:t>
                    </m:r>
                  </m:oMath>
                </a14:m>
                <a:r>
                  <a:rPr lang="cs-CZ" dirty="0"/>
                  <a:t> a </a:t>
                </a:r>
                <a14:m>
                  <m:oMath xmlns:m="http://schemas.openxmlformats.org/officeDocument/2006/math">
                    <m:r>
                      <a:rPr lang="cs-CZ" i="1">
                        <a:latin typeface="Cambria Math" panose="02040503050406030204" pitchFamily="18" charset="0"/>
                      </a:rPr>
                      <m:t>𝑦</m:t>
                    </m:r>
                  </m:oMath>
                </a14:m>
                <a:r>
                  <a:rPr lang="cs-CZ" dirty="0"/>
                  <a:t>. Výsledná chyba je dána velikostí úsečky </a:t>
                </a:r>
                <a14:m>
                  <m:oMath xmlns:m="http://schemas.openxmlformats.org/officeDocument/2006/math">
                    <m:r>
                      <a:rPr lang="cs-CZ" i="1">
                        <a:latin typeface="Cambria Math" panose="02040503050406030204" pitchFamily="18" charset="0"/>
                      </a:rPr>
                      <m:t>𝜀</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𝑂𝑃</m:t>
                        </m:r>
                      </m:e>
                    </m:acc>
                  </m:oMath>
                </a14:m>
                <a:r>
                  <a:rPr lang="cs-CZ" dirty="0"/>
                  <a:t>:</a:t>
                </a:r>
              </a:p>
              <a:p>
                <a:pPr marL="285750" lvl="0" indent="-285750">
                  <a:buFontTx/>
                  <a:buChar char="-"/>
                </a:pPr>
                <a:endParaRPr lang="cs-CZ" dirty="0"/>
              </a:p>
              <a:p>
                <a:pPr marL="285750" lvl="0" indent="-285750">
                  <a:buFontTx/>
                  <a:buChar char="-"/>
                </a:pPr>
                <a:endParaRPr lang="cs-CZ" dirty="0"/>
              </a:p>
              <a:p>
                <a:pPr lvl="0"/>
                <a:endParaRPr lang="cs-CZ" dirty="0"/>
              </a:p>
              <a:p>
                <a:pPr lvl="0"/>
                <a:r>
                  <a:rPr lang="cs-CZ" b="1" dirty="0"/>
                  <a:t>Poznámky:</a:t>
                </a:r>
                <a:r>
                  <a:rPr lang="cs-CZ" dirty="0"/>
                  <a:t> </a:t>
                </a:r>
              </a:p>
              <a:p>
                <a:pPr lvl="0"/>
                <a:r>
                  <a:rPr lang="cs-CZ" dirty="0"/>
                  <a:t>Mezi dvojrozměrné chyby nepatří výsledné chyby, které vznikají pouze algebraickým součtem dvou nezávislých chyb </a:t>
                </a:r>
                <a14:m>
                  <m:oMath xmlns:m="http://schemas.openxmlformats.org/officeDocument/2006/math">
                    <m:r>
                      <a:rPr lang="el-GR" i="1" dirty="0" smtClean="0">
                        <a:latin typeface="Cambria Math" panose="02040503050406030204" pitchFamily="18" charset="0"/>
                      </a:rPr>
                      <m:t>𝜀</m:t>
                    </m:r>
                    <m:r>
                      <a:rPr lang="el-GR" i="1" dirty="0" smtClean="0">
                        <a:latin typeface="Cambria Math" panose="02040503050406030204" pitchFamily="18" charset="0"/>
                      </a:rPr>
                      <m:t>=</m:t>
                    </m:r>
                    <m:r>
                      <a:rPr lang="cs-CZ" i="1" dirty="0">
                        <a:latin typeface="Cambria Math" panose="02040503050406030204" pitchFamily="18" charset="0"/>
                      </a:rPr>
                      <m:t>𝑥</m:t>
                    </m:r>
                    <m:r>
                      <a:rPr lang="cs-CZ" b="0" i="1" dirty="0" smtClean="0">
                        <a:latin typeface="Cambria Math" panose="02040503050406030204" pitchFamily="18" charset="0"/>
                      </a:rPr>
                      <m:t>+</m:t>
                    </m:r>
                    <m:r>
                      <a:rPr lang="cs-CZ" i="1" dirty="0">
                        <a:latin typeface="Cambria Math" panose="02040503050406030204" pitchFamily="18" charset="0"/>
                      </a:rPr>
                      <m:t>𝑦</m:t>
                    </m:r>
                  </m:oMath>
                </a14:m>
                <a:r>
                  <a:rPr lang="cs-CZ" dirty="0"/>
                  <a:t>.</a:t>
                </a:r>
              </a:p>
              <a:p>
                <a:pPr lvl="0"/>
                <a:r>
                  <a:rPr lang="cs-CZ" dirty="0"/>
                  <a:t>U dvourozměrných chyb neexistuji kladné a záporné chyby.</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879687"/>
              </a:xfrm>
              <a:prstGeom prst="rect">
                <a:avLst/>
              </a:prstGeom>
              <a:blipFill>
                <a:blip r:embed="rId3"/>
                <a:stretch>
                  <a:fillRect l="-1076" t="-830" r="-287" b="-726"/>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AC0F9E42-9D3F-4406-AC17-524FB09D9632}"/>
                  </a:ext>
                </a:extLst>
              </p:cNvPr>
              <p:cNvSpPr/>
              <p:nvPr/>
            </p:nvSpPr>
            <p:spPr>
              <a:xfrm>
                <a:off x="971600" y="4590437"/>
                <a:ext cx="1591077"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𝜀</m:t>
                      </m:r>
                      <m:r>
                        <a:rPr lang="cs-CZ" i="0">
                          <a:latin typeface="Cambria Math" panose="02040503050406030204" pitchFamily="18" charset="0"/>
                        </a:rPr>
                        <m:t>=</m:t>
                      </m:r>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2</m:t>
                              </m:r>
                            </m:sup>
                          </m:sSup>
                          <m:r>
                            <a:rPr lang="cs-CZ" i="0">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0">
                                  <a:latin typeface="Cambria Math" panose="02040503050406030204" pitchFamily="18" charset="0"/>
                                </a:rPr>
                                <m:t>2</m:t>
                              </m:r>
                            </m:sup>
                          </m:sSup>
                        </m:e>
                      </m:rad>
                    </m:oMath>
                  </m:oMathPara>
                </a14:m>
                <a:endParaRPr lang="cs-CZ" dirty="0"/>
              </a:p>
            </p:txBody>
          </p:sp>
        </mc:Choice>
        <mc:Fallback xmlns="">
          <p:sp>
            <p:nvSpPr>
              <p:cNvPr id="2" name="Obdélník 1">
                <a:extLst>
                  <a:ext uri="{FF2B5EF4-FFF2-40B4-BE49-F238E27FC236}">
                    <a16:creationId xmlns:a16="http://schemas.microsoft.com/office/drawing/2014/main" id="{AC0F9E42-9D3F-4406-AC17-524FB09D9632}"/>
                  </a:ext>
                </a:extLst>
              </p:cNvPr>
              <p:cNvSpPr>
                <a:spLocks noRot="1" noChangeAspect="1" noMove="1" noResize="1" noEditPoints="1" noAdjustHandles="1" noChangeArrowheads="1" noChangeShapeType="1" noTextEdit="1"/>
              </p:cNvSpPr>
              <p:nvPr/>
            </p:nvSpPr>
            <p:spPr>
              <a:xfrm>
                <a:off x="971600" y="4590437"/>
                <a:ext cx="1591077" cy="427746"/>
              </a:xfrm>
              <a:prstGeom prst="rect">
                <a:avLst/>
              </a:prstGeom>
              <a:blipFill>
                <a:blip r:embed="rId4"/>
                <a:stretch>
                  <a:fillRect b="-7143"/>
                </a:stretch>
              </a:blipFill>
            </p:spPr>
            <p:txBody>
              <a:bodyPr/>
              <a:lstStyle/>
              <a:p>
                <a:r>
                  <a:rPr lang="cs-CZ">
                    <a:noFill/>
                  </a:rPr>
                  <a:t> </a:t>
                </a:r>
              </a:p>
            </p:txBody>
          </p:sp>
        </mc:Fallback>
      </mc:AlternateContent>
    </p:spTree>
    <p:extLst>
      <p:ext uri="{BB962C8B-B14F-4D97-AF65-F5344CB8AC3E}">
        <p14:creationId xmlns:p14="http://schemas.microsoft.com/office/powerpoint/2010/main" val="205032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4</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6155531"/>
              </a:xfrm>
              <a:prstGeom prst="rect">
                <a:avLst/>
              </a:prstGeom>
              <a:noFill/>
            </p:spPr>
            <p:txBody>
              <a:bodyPr wrap="square" rtlCol="0">
                <a:spAutoFit/>
              </a:bodyPr>
              <a:lstStyle/>
              <a:p>
                <a:r>
                  <a:rPr lang="cs-CZ" sz="2400" b="1" dirty="0"/>
                  <a:t>1. Dvou a vícerozměrné chyby.</a:t>
                </a:r>
              </a:p>
              <a:p>
                <a:endParaRPr lang="cs-CZ" sz="1400" dirty="0"/>
              </a:p>
              <a:p>
                <a:r>
                  <a:rPr lang="cs-CZ" b="1" dirty="0"/>
                  <a:t>2. Dvourozměrné chyby</a:t>
                </a:r>
              </a:p>
              <a:p>
                <a:endParaRPr lang="cs-CZ" sz="1400" dirty="0"/>
              </a:p>
              <a:p>
                <a:pPr marL="285750" lvl="0" indent="-285750">
                  <a:buFontTx/>
                  <a:buChar char="-"/>
                </a:pPr>
                <a:r>
                  <a:rPr lang="cs-CZ" dirty="0"/>
                  <a:t>Pravděpodobnostní element, že chyba </a:t>
                </a:r>
                <a14:m>
                  <m:oMath xmlns:m="http://schemas.openxmlformats.org/officeDocument/2006/math">
                    <m:r>
                      <a:rPr lang="cs-CZ" i="1">
                        <a:latin typeface="Cambria Math" panose="02040503050406030204" pitchFamily="18" charset="0"/>
                      </a:rPr>
                      <m:t>𝜀</m:t>
                    </m:r>
                  </m:oMath>
                </a14:m>
                <a:r>
                  <a:rPr lang="cs-CZ" dirty="0"/>
                  <a:t> bude v mezích </a:t>
                </a:r>
                <a14:m>
                  <m:oMath xmlns:m="http://schemas.openxmlformats.org/officeDocument/2006/math">
                    <m:r>
                      <a:rPr lang="cs-CZ" i="1">
                        <a:latin typeface="Cambria Math" panose="02040503050406030204" pitchFamily="18" charset="0"/>
                      </a:rPr>
                      <m:t>𝑥</m:t>
                    </m:r>
                  </m:oMath>
                </a14:m>
                <a:r>
                  <a:rPr lang="cs-CZ" dirty="0"/>
                  <a:t> a </a:t>
                </a: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𝑑𝑥</m:t>
                    </m:r>
                  </m:oMath>
                </a14:m>
                <a:r>
                  <a:rPr lang="cs-CZ" dirty="0"/>
                  <a:t> je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1" baseline="-25000">
                            <a:latin typeface="Cambria Math" panose="02040503050406030204" pitchFamily="18" charset="0"/>
                          </a:rPr>
                          <m:t>1</m:t>
                        </m:r>
                      </m:sub>
                    </m:sSub>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𝑑𝑥</m:t>
                    </m:r>
                  </m:oMath>
                </a14:m>
                <a:r>
                  <a:rPr lang="cs-CZ" dirty="0"/>
                  <a:t> a že bude v mezích </a:t>
                </a:r>
                <a14:m>
                  <m:oMath xmlns:m="http://schemas.openxmlformats.org/officeDocument/2006/math">
                    <m:r>
                      <a:rPr lang="cs-CZ" i="1">
                        <a:latin typeface="Cambria Math" panose="02040503050406030204" pitchFamily="18" charset="0"/>
                      </a:rPr>
                      <m:t>𝑦</m:t>
                    </m:r>
                  </m:oMath>
                </a14:m>
                <a:r>
                  <a:rPr lang="cs-CZ" dirty="0"/>
                  <a:t> a </a:t>
                </a:r>
                <a14:m>
                  <m:oMath xmlns:m="http://schemas.openxmlformats.org/officeDocument/2006/math">
                    <m:r>
                      <a:rPr lang="cs-CZ" i="1">
                        <a:latin typeface="Cambria Math" panose="02040503050406030204" pitchFamily="18" charset="0"/>
                      </a:rPr>
                      <m:t>𝑦</m:t>
                    </m:r>
                    <m:r>
                      <a:rPr lang="cs-CZ" i="1">
                        <a:latin typeface="Cambria Math" panose="02040503050406030204" pitchFamily="18" charset="0"/>
                      </a:rPr>
                      <m:t>+</m:t>
                    </m:r>
                    <m:r>
                      <a:rPr lang="cs-CZ" i="1">
                        <a:latin typeface="Cambria Math" panose="02040503050406030204" pitchFamily="18" charset="0"/>
                      </a:rPr>
                      <m:t>𝑑𝑦</m:t>
                    </m:r>
                  </m:oMath>
                </a14:m>
                <a:r>
                  <a:rPr lang="cs-CZ" dirty="0"/>
                  <a:t> je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1" baseline="-25000">
                            <a:latin typeface="Cambria Math" panose="02040503050406030204" pitchFamily="18" charset="0"/>
                          </a:rPr>
                          <m:t>1</m:t>
                        </m:r>
                      </m:sub>
                    </m:sSub>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m:t>
                    </m:r>
                    <m:r>
                      <a:rPr lang="cs-CZ" i="1">
                        <a:latin typeface="Cambria Math" panose="02040503050406030204" pitchFamily="18" charset="0"/>
                      </a:rPr>
                      <m:t>𝑑𝑦</m:t>
                    </m:r>
                  </m:oMath>
                </a14:m>
                <a:r>
                  <a:rPr lang="cs-CZ" dirty="0"/>
                  <a:t>. Dvojrozměrný pravděpodobnostní element, že chyba </a:t>
                </a:r>
                <a14:m>
                  <m:oMath xmlns:m="http://schemas.openxmlformats.org/officeDocument/2006/math">
                    <m:r>
                      <a:rPr lang="cs-CZ" i="1">
                        <a:latin typeface="Cambria Math" panose="02040503050406030204" pitchFamily="18" charset="0"/>
                      </a:rPr>
                      <m:t>𝜀</m:t>
                    </m:r>
                  </m:oMath>
                </a14:m>
                <a:r>
                  <a:rPr lang="cs-CZ" dirty="0"/>
                  <a:t> padne do plošného elementu </a:t>
                </a:r>
                <a14:m>
                  <m:oMath xmlns:m="http://schemas.openxmlformats.org/officeDocument/2006/math">
                    <m:r>
                      <a:rPr lang="cs-CZ" i="1">
                        <a:latin typeface="Cambria Math" panose="02040503050406030204" pitchFamily="18" charset="0"/>
                      </a:rPr>
                      <m:t>𝑑𝑥</m:t>
                    </m:r>
                    <m:r>
                      <a:rPr lang="cs-CZ" i="1">
                        <a:latin typeface="Cambria Math" panose="02040503050406030204" pitchFamily="18" charset="0"/>
                      </a:rPr>
                      <m:t>∙</m:t>
                    </m:r>
                    <m:r>
                      <a:rPr lang="cs-CZ" i="1">
                        <a:latin typeface="Cambria Math" panose="02040503050406030204" pitchFamily="18" charset="0"/>
                      </a:rPr>
                      <m:t>𝑑𝑦</m:t>
                    </m:r>
                  </m:oMath>
                </a14:m>
                <a:r>
                  <a:rPr lang="cs-CZ" dirty="0"/>
                  <a:t> se souřadnicemi rohu </a:t>
                </a:r>
                <a14:m>
                  <m:oMath xmlns:m="http://schemas.openxmlformats.org/officeDocument/2006/math">
                    <m:r>
                      <a:rPr lang="cs-CZ" i="1">
                        <a:latin typeface="Cambria Math" panose="02040503050406030204" pitchFamily="18" charset="0"/>
                      </a:rPr>
                      <m:t>𝑥</m:t>
                    </m:r>
                  </m:oMath>
                </a14:m>
                <a:r>
                  <a:rPr lang="cs-CZ" dirty="0"/>
                  <a:t>, </a:t>
                </a:r>
                <a14:m>
                  <m:oMath xmlns:m="http://schemas.openxmlformats.org/officeDocument/2006/math">
                    <m:r>
                      <a:rPr lang="cs-CZ" i="1">
                        <a:latin typeface="Cambria Math" panose="02040503050406030204" pitchFamily="18" charset="0"/>
                      </a:rPr>
                      <m:t>𝑦</m:t>
                    </m:r>
                  </m:oMath>
                </a14:m>
                <a:r>
                  <a:rPr lang="cs-CZ" dirty="0"/>
                  <a:t> bude součinem obou jednorozměrných pravděpodobnostních elementů</a:t>
                </a:r>
              </a:p>
              <a:p>
                <a:pPr marL="285750" lvl="0" indent="-285750">
                  <a:buFontTx/>
                  <a:buChar char="-"/>
                </a:pPr>
                <a:endParaRPr lang="cs-CZ" dirty="0"/>
              </a:p>
              <a:p>
                <a:pPr lvl="0"/>
                <a:endParaRPr lang="cs-CZ" dirty="0"/>
              </a:p>
              <a:p>
                <a:pPr marL="285750" lvl="0" indent="-285750">
                  <a:buFontTx/>
                  <a:buChar char="-"/>
                </a:pPr>
                <a:r>
                  <a:rPr lang="cs-CZ" dirty="0"/>
                  <a:t>kde funkci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1" baseline="-25000">
                            <a:latin typeface="Cambria Math" panose="02040503050406030204" pitchFamily="18" charset="0"/>
                          </a:rPr>
                          <m:t>2</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1" baseline="-25000">
                            <a:latin typeface="Cambria Math" panose="02040503050406030204" pitchFamily="18" charset="0"/>
                          </a:rPr>
                          <m:t>2</m:t>
                        </m:r>
                      </m:sub>
                    </m:sSub>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m:t>
                    </m:r>
                  </m:oMath>
                </a14:m>
                <a:r>
                  <a:rPr lang="cs-CZ" dirty="0"/>
                  <a:t> nazýváme sdruženou hustotou pravděpodobnosti. Chyby </a:t>
                </a:r>
                <a14:m>
                  <m:oMath xmlns:m="http://schemas.openxmlformats.org/officeDocument/2006/math">
                    <m:r>
                      <a:rPr lang="cs-CZ" i="1">
                        <a:latin typeface="Cambria Math" panose="02040503050406030204" pitchFamily="18" charset="0"/>
                      </a:rPr>
                      <m:t>𝜀</m:t>
                    </m:r>
                  </m:oMath>
                </a14:m>
                <a:r>
                  <a:rPr lang="cs-CZ" dirty="0"/>
                  <a:t> se nazývají chyby dvojrozměrné.</a:t>
                </a:r>
              </a:p>
              <a:p>
                <a:pPr marL="285750" indent="-285750">
                  <a:buFontTx/>
                  <a:buChar char="-"/>
                </a:pPr>
                <a:r>
                  <a:rPr lang="cs-CZ" dirty="0"/>
                  <a:t>Předpokládejme, že chyby </a:t>
                </a:r>
                <a14:m>
                  <m:oMath xmlns:m="http://schemas.openxmlformats.org/officeDocument/2006/math">
                    <m:r>
                      <a:rPr lang="cs-CZ" i="1">
                        <a:latin typeface="Cambria Math" panose="02040503050406030204" pitchFamily="18" charset="0"/>
                      </a:rPr>
                      <m:t>𝑥</m:t>
                    </m:r>
                  </m:oMath>
                </a14:m>
                <a:r>
                  <a:rPr lang="cs-CZ" dirty="0"/>
                  <a:t> a </a:t>
                </a:r>
                <a14:m>
                  <m:oMath xmlns:m="http://schemas.openxmlformats.org/officeDocument/2006/math">
                    <m:r>
                      <a:rPr lang="cs-CZ" i="1">
                        <a:latin typeface="Cambria Math" panose="02040503050406030204" pitchFamily="18" charset="0"/>
                      </a:rPr>
                      <m:t>𝑦</m:t>
                    </m:r>
                  </m:oMath>
                </a14:m>
                <a:r>
                  <a:rPr lang="cs-CZ" dirty="0"/>
                  <a:t> mají normální rozdělení s centry </a:t>
                </a:r>
                <a14:m>
                  <m:oMath xmlns:m="http://schemas.openxmlformats.org/officeDocument/2006/math">
                    <m:r>
                      <a:rPr lang="cs-CZ" i="1">
                        <a:latin typeface="Cambria Math" panose="02040503050406030204" pitchFamily="18" charset="0"/>
                      </a:rPr>
                      <m:t>𝐸</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)=0</m:t>
                    </m:r>
                  </m:oMath>
                </a14:m>
                <a:r>
                  <a:rPr lang="cs-CZ" dirty="0"/>
                  <a:t>, </a:t>
                </a:r>
                <a14:m>
                  <m:oMath xmlns:m="http://schemas.openxmlformats.org/officeDocument/2006/math">
                    <m:r>
                      <a:rPr lang="cs-CZ" i="1">
                        <a:latin typeface="Cambria Math" panose="02040503050406030204" pitchFamily="18" charset="0"/>
                      </a:rPr>
                      <m:t>𝐸</m:t>
                    </m:r>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)=0</m:t>
                    </m:r>
                  </m:oMath>
                </a14:m>
                <a:r>
                  <a:rPr lang="cs-CZ" dirty="0"/>
                  <a:t> a že variance obou proměnných nejsou stejné: </a:t>
                </a:r>
              </a:p>
              <a:p>
                <a:pPr marL="285750" indent="-285750">
                  <a:buFontTx/>
                  <a:buChar char="-"/>
                </a:pPr>
                <a:endParaRPr lang="cs-CZ" dirty="0"/>
              </a:p>
              <a:p>
                <a:endParaRPr lang="cs-CZ" dirty="0"/>
              </a:p>
              <a:p>
                <a:pPr marL="285750" indent="-285750">
                  <a:buFontTx/>
                  <a:buChar char="-"/>
                </a:pPr>
                <a:r>
                  <a:rPr lang="cs-CZ" dirty="0"/>
                  <a:t>Vyjádření pravděpodobnostního elementu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b="0" i="1" smtClean="0">
                            <a:latin typeface="Cambria Math" panose="02040503050406030204" pitchFamily="18" charset="0"/>
                          </a:rPr>
                          <m:t>2</m:t>
                        </m:r>
                      </m:sub>
                    </m:sSub>
                  </m:oMath>
                </a14:m>
                <a:r>
                  <a:rPr lang="cs-CZ" dirty="0"/>
                  <a:t> dostaneme dosazením za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b="0" i="1" smtClean="0">
                            <a:latin typeface="Cambria Math" panose="02040503050406030204" pitchFamily="18" charset="0"/>
                          </a:rPr>
                          <m:t>1</m:t>
                        </m:r>
                      </m:sub>
                    </m:sSub>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oMath>
                </a14:m>
                <a:r>
                  <a:rPr lang="cs-CZ" dirty="0"/>
                  <a:t> a obdobně za jednorozměrnou hustotu pravděpodobnosti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b="0" i="1" smtClean="0">
                            <a:latin typeface="Cambria Math" panose="02040503050406030204" pitchFamily="18" charset="0"/>
                          </a:rPr>
                          <m:t>1</m:t>
                        </m:r>
                      </m:sub>
                    </m:sSub>
                  </m:oMath>
                </a14:m>
                <a:endParaRPr lang="cs-CZ" baseline="-25000"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r>
                  <a:rPr lang="cs-CZ" dirty="0"/>
                  <a:t>Platí pro dvě nezávislé náhodné veličiny s normálním rozdělením.</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6155531"/>
              </a:xfrm>
              <a:prstGeom prst="rect">
                <a:avLst/>
              </a:prstGeom>
              <a:blipFill>
                <a:blip r:embed="rId3"/>
                <a:stretch>
                  <a:fillRect l="-1076" t="-792" r="-430" b="-594"/>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sp>
            <p:nvSpPr>
              <p:cNvPr id="3" name="Obdélník 2">
                <a:extLst>
                  <a:ext uri="{FF2B5EF4-FFF2-40B4-BE49-F238E27FC236}">
                    <a16:creationId xmlns:a16="http://schemas.microsoft.com/office/drawing/2014/main" id="{D3454284-0773-4E37-8B16-970068FD3026}"/>
                  </a:ext>
                </a:extLst>
              </p:cNvPr>
              <p:cNvSpPr/>
              <p:nvPr/>
            </p:nvSpPr>
            <p:spPr>
              <a:xfrm>
                <a:off x="899592" y="2924944"/>
                <a:ext cx="39455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0">
                              <a:latin typeface="Cambria Math" panose="02040503050406030204" pitchFamily="18" charset="0"/>
                            </a:rPr>
                            <m:t>1</m:t>
                          </m:r>
                        </m:sub>
                      </m:sSub>
                      <m:d>
                        <m:dPr>
                          <m:ctrlPr>
                            <a:rPr lang="cs-CZ" i="1">
                              <a:latin typeface="Cambria Math" panose="02040503050406030204" pitchFamily="18" charset="0"/>
                            </a:rPr>
                          </m:ctrlPr>
                        </m:dPr>
                        <m:e>
                          <m:r>
                            <a:rPr lang="cs-CZ" i="1">
                              <a:latin typeface="Cambria Math" panose="02040503050406030204" pitchFamily="18" charset="0"/>
                            </a:rPr>
                            <m:t>𝑥</m:t>
                          </m:r>
                        </m:e>
                      </m:d>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0">
                              <a:latin typeface="Cambria Math" panose="02040503050406030204" pitchFamily="18" charset="0"/>
                            </a:rPr>
                            <m:t>1</m:t>
                          </m:r>
                        </m:sub>
                      </m:sSub>
                      <m:d>
                        <m:dPr>
                          <m:ctrlPr>
                            <a:rPr lang="cs-CZ" i="1">
                              <a:latin typeface="Cambria Math" panose="02040503050406030204" pitchFamily="18" charset="0"/>
                            </a:rPr>
                          </m:ctrlPr>
                        </m:dPr>
                        <m:e>
                          <m:r>
                            <a:rPr lang="cs-CZ" i="1">
                              <a:latin typeface="Cambria Math" panose="02040503050406030204" pitchFamily="18" charset="0"/>
                            </a:rPr>
                            <m:t>𝑦</m:t>
                          </m:r>
                        </m:e>
                      </m:d>
                      <m:r>
                        <a:rPr lang="cs-CZ" i="0">
                          <a:latin typeface="Cambria Math" panose="02040503050406030204" pitchFamily="18" charset="0"/>
                        </a:rPr>
                        <m:t> </m:t>
                      </m:r>
                      <m:r>
                        <a:rPr lang="cs-CZ" i="1">
                          <a:latin typeface="Cambria Math" panose="02040503050406030204" pitchFamily="18" charset="0"/>
                        </a:rPr>
                        <m:t>𝑑𝑥</m:t>
                      </m:r>
                      <m:r>
                        <a:rPr lang="cs-CZ" i="0">
                          <a:latin typeface="Cambria Math" panose="02040503050406030204" pitchFamily="18" charset="0"/>
                        </a:rPr>
                        <m:t> </m:t>
                      </m:r>
                      <m:r>
                        <a:rPr lang="cs-CZ" i="1">
                          <a:latin typeface="Cambria Math" panose="02040503050406030204" pitchFamily="18" charset="0"/>
                        </a:rPr>
                        <m:t>𝑑𝑦</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0">
                              <a:latin typeface="Cambria Math" panose="02040503050406030204" pitchFamily="18" charset="0"/>
                            </a:rPr>
                            <m:t>2</m:t>
                          </m:r>
                        </m:sub>
                      </m:sSub>
                      <m:d>
                        <m:dPr>
                          <m:ctrlPr>
                            <a:rPr lang="cs-CZ" i="1">
                              <a:latin typeface="Cambria Math" panose="02040503050406030204" pitchFamily="18" charset="0"/>
                            </a:rPr>
                          </m:ctrlPr>
                        </m:dPr>
                        <m:e>
                          <m:r>
                            <a:rPr lang="cs-CZ" i="1">
                              <a:latin typeface="Cambria Math" panose="02040503050406030204" pitchFamily="18" charset="0"/>
                            </a:rPr>
                            <m:t>𝑥</m:t>
                          </m:r>
                          <m:r>
                            <a:rPr lang="cs-CZ" i="0">
                              <a:latin typeface="Cambria Math" panose="02040503050406030204" pitchFamily="18" charset="0"/>
                            </a:rPr>
                            <m:t>, </m:t>
                          </m:r>
                          <m:r>
                            <a:rPr lang="cs-CZ" i="1">
                              <a:latin typeface="Cambria Math" panose="02040503050406030204" pitchFamily="18" charset="0"/>
                            </a:rPr>
                            <m:t>𝑦</m:t>
                          </m:r>
                        </m:e>
                      </m:d>
                      <m:r>
                        <a:rPr lang="cs-CZ" i="0">
                          <a:latin typeface="Cambria Math" panose="02040503050406030204" pitchFamily="18" charset="0"/>
                        </a:rPr>
                        <m:t> </m:t>
                      </m:r>
                      <m:r>
                        <a:rPr lang="cs-CZ" i="1">
                          <a:latin typeface="Cambria Math" panose="02040503050406030204" pitchFamily="18" charset="0"/>
                        </a:rPr>
                        <m:t>𝑑𝑥</m:t>
                      </m:r>
                      <m:r>
                        <a:rPr lang="cs-CZ" i="0">
                          <a:latin typeface="Cambria Math" panose="02040503050406030204" pitchFamily="18" charset="0"/>
                        </a:rPr>
                        <m:t> </m:t>
                      </m:r>
                      <m:r>
                        <a:rPr lang="cs-CZ" i="1">
                          <a:latin typeface="Cambria Math" panose="02040503050406030204" pitchFamily="18" charset="0"/>
                        </a:rPr>
                        <m:t>𝑑𝑦</m:t>
                      </m:r>
                    </m:oMath>
                  </m:oMathPara>
                </a14:m>
                <a:endParaRPr lang="cs-CZ" dirty="0"/>
              </a:p>
            </p:txBody>
          </p:sp>
        </mc:Choice>
        <mc:Fallback xmlns="">
          <p:sp>
            <p:nvSpPr>
              <p:cNvPr id="3" name="Obdélník 2">
                <a:extLst>
                  <a:ext uri="{FF2B5EF4-FFF2-40B4-BE49-F238E27FC236}">
                    <a16:creationId xmlns:a16="http://schemas.microsoft.com/office/drawing/2014/main" id="{D3454284-0773-4E37-8B16-970068FD3026}"/>
                  </a:ext>
                </a:extLst>
              </p:cNvPr>
              <p:cNvSpPr>
                <a:spLocks noRot="1" noChangeAspect="1" noMove="1" noResize="1" noEditPoints="1" noAdjustHandles="1" noChangeArrowheads="1" noChangeShapeType="1" noTextEdit="1"/>
              </p:cNvSpPr>
              <p:nvPr/>
            </p:nvSpPr>
            <p:spPr>
              <a:xfrm>
                <a:off x="899592" y="2924944"/>
                <a:ext cx="3945567" cy="369332"/>
              </a:xfrm>
              <a:prstGeom prst="rect">
                <a:avLst/>
              </a:prstGeom>
              <a:blipFill>
                <a:blip r:embed="rId4"/>
                <a:stretch>
                  <a:fillRect b="-13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a:extLst>
                  <a:ext uri="{FF2B5EF4-FFF2-40B4-BE49-F238E27FC236}">
                    <a16:creationId xmlns:a16="http://schemas.microsoft.com/office/drawing/2014/main" id="{515FBA40-E06B-4045-A92D-7390D18CF9DF}"/>
                  </a:ext>
                </a:extLst>
              </p:cNvPr>
              <p:cNvSpPr/>
              <p:nvPr/>
            </p:nvSpPr>
            <p:spPr>
              <a:xfrm>
                <a:off x="899592" y="4537066"/>
                <a:ext cx="7128792" cy="442365"/>
              </a:xfrm>
              <a:prstGeom prst="rect">
                <a:avLst/>
              </a:prstGeom>
            </p:spPr>
            <p:txBody>
              <a:bodyPr wrap="square">
                <a:spAutoFit/>
              </a:bodyPr>
              <a:lstStyle/>
              <a:p>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Sub>
                    <m:r>
                      <a:rPr lang="cs-CZ"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cs-CZ" i="1">
                            <a:effectLst/>
                            <a:latin typeface="Cambria Math" panose="02040503050406030204" pitchFamily="18" charset="0"/>
                          </a:rPr>
                        </m:ctrlPr>
                      </m:accPr>
                      <m:e>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𝑚</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Sub>
                      </m:e>
                    </m:acc>
                    <m:r>
                      <a:rPr lang="cs-CZ"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cs-CZ" i="1">
                            <a:effectLst/>
                            <a:latin typeface="Cambria Math" panose="02040503050406030204" pitchFamily="18" charset="0"/>
                          </a:rPr>
                        </m:ctrlPr>
                      </m:radPr>
                      <m:deg/>
                      <m:e>
                        <m:r>
                          <a:rPr lang="cs-CZ"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cs-CZ" i="1">
                                <a:effectLst/>
                                <a:latin typeface="Cambria Math" panose="02040503050406030204" pitchFamily="18" charset="0"/>
                              </a:rPr>
                            </m:ctrlPr>
                          </m:dPr>
                          <m:e>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𝑥</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e>
                        </m:d>
                      </m:e>
                    </m:rad>
                  </m:oMath>
                </a14:m>
                <a:r>
                  <a:rPr lang="cs-CZ" dirty="0">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Sub>
                    <m:r>
                      <a:rPr lang="cs-CZ"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cs-CZ" i="1">
                            <a:effectLst/>
                            <a:latin typeface="Cambria Math" panose="02040503050406030204" pitchFamily="18" charset="0"/>
                          </a:rPr>
                        </m:ctrlPr>
                      </m:accPr>
                      <m:e>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𝑚</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Sub>
                      </m:e>
                    </m:acc>
                    <m:r>
                      <a:rPr lang="cs-CZ"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cs-CZ" i="1">
                            <a:effectLst/>
                            <a:latin typeface="Cambria Math" panose="02040503050406030204" pitchFamily="18" charset="0"/>
                          </a:rPr>
                        </m:ctrlPr>
                      </m:radPr>
                      <m:deg/>
                      <m:e>
                        <m:r>
                          <a:rPr lang="cs-CZ"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cs-CZ" i="1">
                                <a:effectLst/>
                                <a:latin typeface="Cambria Math" panose="02040503050406030204" pitchFamily="18" charset="0"/>
                              </a:rPr>
                            </m:ctrlPr>
                          </m:dPr>
                          <m:e>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𝑦</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e>
                        </m:d>
                      </m:e>
                    </m:rad>
                  </m:oMath>
                </a14:m>
                <a:r>
                  <a:rPr lang="cs-CZ" dirty="0">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Sub>
                    <m:r>
                      <a:rPr lang="cs-CZ"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cs-CZ" dirty="0">
                    <a:latin typeface="Calibri" panose="020F0502020204030204" pitchFamily="34" charset="0"/>
                    <a:ea typeface="Times New Roman" panose="02020603050405020304" pitchFamily="18" charset="0"/>
                    <a:cs typeface="Times New Roman" panose="02020603050405020304" pitchFamily="18" charset="0"/>
                  </a:rPr>
                  <a:t> . 	</a:t>
                </a:r>
                <a:endParaRPr lang="cs-CZ" dirty="0"/>
              </a:p>
            </p:txBody>
          </p:sp>
        </mc:Choice>
        <mc:Fallback xmlns="">
          <p:sp>
            <p:nvSpPr>
              <p:cNvPr id="4" name="Obdélník 3">
                <a:extLst>
                  <a:ext uri="{FF2B5EF4-FFF2-40B4-BE49-F238E27FC236}">
                    <a16:creationId xmlns:a16="http://schemas.microsoft.com/office/drawing/2014/main" id="{515FBA40-E06B-4045-A92D-7390D18CF9DF}"/>
                  </a:ext>
                </a:extLst>
              </p:cNvPr>
              <p:cNvSpPr>
                <a:spLocks noRot="1" noChangeAspect="1" noMove="1" noResize="1" noEditPoints="1" noAdjustHandles="1" noChangeArrowheads="1" noChangeShapeType="1" noTextEdit="1"/>
              </p:cNvSpPr>
              <p:nvPr/>
            </p:nvSpPr>
            <p:spPr>
              <a:xfrm>
                <a:off x="899592" y="4537066"/>
                <a:ext cx="7128792" cy="442365"/>
              </a:xfrm>
              <a:prstGeom prst="rect">
                <a:avLst/>
              </a:prstGeom>
              <a:blipFill>
                <a:blip r:embed="rId5"/>
                <a:stretch>
                  <a:fillRect b="-16438"/>
                </a:stretch>
              </a:blipFill>
            </p:spPr>
            <p:txBody>
              <a:bodyPr/>
              <a:lstStyle/>
              <a:p>
                <a:r>
                  <a:rPr lang="cs-CZ">
                    <a:noFill/>
                  </a:rPr>
                  <a:t> </a:t>
                </a:r>
              </a:p>
            </p:txBody>
          </p:sp>
        </mc:Fallback>
      </mc:AlternateContent>
      <p:pic>
        <p:nvPicPr>
          <p:cNvPr id="9" name="obrázek 57">
            <a:extLst>
              <a:ext uri="{FF2B5EF4-FFF2-40B4-BE49-F238E27FC236}">
                <a16:creationId xmlns:a16="http://schemas.microsoft.com/office/drawing/2014/main" id="{6FE3ABB2-F5A5-4F74-8A22-A1E9954A8420}"/>
              </a:ext>
            </a:extLst>
          </p:cNvPr>
          <p:cNvPicPr/>
          <p:nvPr/>
        </p:nvPicPr>
        <p:blipFill rotWithShape="1">
          <a:blip r:embed="rId6" cstate="print"/>
          <a:srcRect l="3583" t="3469" r="48607" b="54608"/>
          <a:stretch/>
        </p:blipFill>
        <p:spPr bwMode="auto">
          <a:xfrm>
            <a:off x="6156176" y="369860"/>
            <a:ext cx="2771800" cy="141277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805F679C-32ED-46AB-A49C-9AECE41276F9}"/>
                  </a:ext>
                </a:extLst>
              </p:cNvPr>
              <p:cNvSpPr/>
              <p:nvPr/>
            </p:nvSpPr>
            <p:spPr>
              <a:xfrm>
                <a:off x="887041" y="5639011"/>
                <a:ext cx="3342132" cy="814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0">
                              <a:latin typeface="Cambria Math" panose="02040503050406030204" pitchFamily="18" charset="0"/>
                            </a:rPr>
                            <m:t>2</m:t>
                          </m:r>
                        </m:sub>
                      </m:sSub>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1</m:t>
                          </m:r>
                        </m:num>
                        <m:den>
                          <m:r>
                            <a:rPr lang="cs-CZ" i="0">
                              <a:latin typeface="Cambria Math" panose="02040503050406030204" pitchFamily="18" charset="0"/>
                            </a:rPr>
                            <m:t>2</m:t>
                          </m:r>
                          <m:r>
                            <a:rPr lang="cs-CZ" i="1">
                              <a:latin typeface="Cambria Math" panose="02040503050406030204" pitchFamily="18" charset="0"/>
                            </a:rPr>
                            <m:t>𝜋</m:t>
                          </m:r>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𝑦</m:t>
                              </m:r>
                            </m:sub>
                          </m:sSub>
                        </m:den>
                      </m:f>
                      <m:sSup>
                        <m:sSupPr>
                          <m:ctrlPr>
                            <a:rPr lang="cs-CZ" i="1">
                              <a:latin typeface="Cambria Math" panose="02040503050406030204" pitchFamily="18" charset="0"/>
                            </a:rPr>
                          </m:ctrlPr>
                        </m:sSupPr>
                        <m:e>
                          <m:r>
                            <a:rPr lang="cs-CZ" i="1">
                              <a:latin typeface="Cambria Math" panose="02040503050406030204" pitchFamily="18" charset="0"/>
                            </a:rPr>
                            <m:t>𝑒</m:t>
                          </m:r>
                        </m:e>
                        <m:sup>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1</m:t>
                              </m:r>
                            </m:num>
                            <m:den>
                              <m:r>
                                <a:rPr lang="cs-CZ" i="0">
                                  <a:latin typeface="Cambria Math" panose="02040503050406030204" pitchFamily="18" charset="0"/>
                                </a:rPr>
                                <m:t>2</m:t>
                              </m:r>
                            </m:den>
                          </m:f>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2</m:t>
                                      </m:r>
                                    </m:sup>
                                  </m:sSup>
                                </m:num>
                                <m:den>
                                  <m:sSup>
                                    <m:sSupPr>
                                      <m:ctrlPr>
                                        <a:rPr lang="cs-CZ" i="1">
                                          <a:latin typeface="Cambria Math" panose="02040503050406030204" pitchFamily="18" charset="0"/>
                                        </a:rPr>
                                      </m:ctrlPr>
                                    </m:sSupPr>
                                    <m:e>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e>
                                    <m:sup>
                                      <m:r>
                                        <a:rPr lang="cs-CZ" i="0">
                                          <a:latin typeface="Cambria Math" panose="02040503050406030204" pitchFamily="18" charset="0"/>
                                        </a:rPr>
                                        <m:t>2</m:t>
                                      </m:r>
                                    </m:sup>
                                  </m:sSup>
                                </m:den>
                              </m:f>
                              <m:r>
                                <a:rPr lang="cs-CZ" i="0">
                                  <a:latin typeface="Cambria Math" panose="02040503050406030204" pitchFamily="18" charset="0"/>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0">
                                          <a:latin typeface="Cambria Math" panose="02040503050406030204" pitchFamily="18" charset="0"/>
                                        </a:rPr>
                                        <m:t>2</m:t>
                                      </m:r>
                                    </m:sup>
                                  </m:sSup>
                                </m:num>
                                <m:den>
                                  <m:sSup>
                                    <m:sSupPr>
                                      <m:ctrlPr>
                                        <a:rPr lang="cs-CZ" i="1">
                                          <a:latin typeface="Cambria Math" panose="02040503050406030204" pitchFamily="18" charset="0"/>
                                        </a:rPr>
                                      </m:ctrlPr>
                                    </m:sSupPr>
                                    <m:e>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𝑦</m:t>
                                          </m:r>
                                        </m:sub>
                                      </m:sSub>
                                    </m:e>
                                    <m:sup>
                                      <m:r>
                                        <a:rPr lang="cs-CZ" i="0">
                                          <a:latin typeface="Cambria Math" panose="02040503050406030204" pitchFamily="18" charset="0"/>
                                        </a:rPr>
                                        <m:t>2</m:t>
                                      </m:r>
                                    </m:sup>
                                  </m:sSup>
                                </m:den>
                              </m:f>
                            </m:e>
                          </m:d>
                        </m:sup>
                      </m:sSup>
                      <m:r>
                        <a:rPr lang="cs-CZ" i="1">
                          <a:latin typeface="Cambria Math" panose="02040503050406030204" pitchFamily="18" charset="0"/>
                        </a:rPr>
                        <m:t>𝑑𝑥</m:t>
                      </m:r>
                      <m:r>
                        <a:rPr lang="cs-CZ" i="0">
                          <a:latin typeface="Cambria Math" panose="02040503050406030204" pitchFamily="18" charset="0"/>
                        </a:rPr>
                        <m:t> </m:t>
                      </m:r>
                      <m:r>
                        <a:rPr lang="cs-CZ" i="1">
                          <a:latin typeface="Cambria Math" panose="02040503050406030204" pitchFamily="18" charset="0"/>
                        </a:rPr>
                        <m:t>𝑑𝑦</m:t>
                      </m:r>
                    </m:oMath>
                  </m:oMathPara>
                </a14:m>
                <a:endParaRPr lang="cs-CZ" dirty="0"/>
              </a:p>
            </p:txBody>
          </p:sp>
        </mc:Choice>
        <mc:Fallback xmlns="">
          <p:sp>
            <p:nvSpPr>
              <p:cNvPr id="12" name="Obdélník 11">
                <a:extLst>
                  <a:ext uri="{FF2B5EF4-FFF2-40B4-BE49-F238E27FC236}">
                    <a16:creationId xmlns:a16="http://schemas.microsoft.com/office/drawing/2014/main" id="{805F679C-32ED-46AB-A49C-9AECE41276F9}"/>
                  </a:ext>
                </a:extLst>
              </p:cNvPr>
              <p:cNvSpPr>
                <a:spLocks noRot="1" noChangeAspect="1" noMove="1" noResize="1" noEditPoints="1" noAdjustHandles="1" noChangeArrowheads="1" noChangeShapeType="1" noTextEdit="1"/>
              </p:cNvSpPr>
              <p:nvPr/>
            </p:nvSpPr>
            <p:spPr>
              <a:xfrm>
                <a:off x="887041" y="5639011"/>
                <a:ext cx="3342132" cy="814325"/>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08654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5</a:t>
            </a:fld>
            <a:endParaRPr lang="cs-CZ"/>
          </a:p>
        </p:txBody>
      </p:sp>
      <p:sp>
        <p:nvSpPr>
          <p:cNvPr id="8" name="TextBox 3"/>
          <p:cNvSpPr txBox="1"/>
          <p:nvPr/>
        </p:nvSpPr>
        <p:spPr>
          <a:xfrm>
            <a:off x="323528" y="620688"/>
            <a:ext cx="8496944" cy="1169551"/>
          </a:xfrm>
          <a:prstGeom prst="rect">
            <a:avLst/>
          </a:prstGeom>
          <a:noFill/>
        </p:spPr>
        <p:txBody>
          <a:bodyPr wrap="square" rtlCol="0">
            <a:spAutoFit/>
          </a:bodyPr>
          <a:lstStyle/>
          <a:p>
            <a:r>
              <a:rPr lang="cs-CZ" sz="2400" b="1" dirty="0"/>
              <a:t>1. Dvou a vícerozměrné chyby.</a:t>
            </a:r>
          </a:p>
          <a:p>
            <a:endParaRPr lang="cs-CZ" sz="1400" dirty="0"/>
          </a:p>
          <a:p>
            <a:r>
              <a:rPr lang="cs-CZ" b="1" dirty="0"/>
              <a:t>2. Dvourozměrné chyby</a:t>
            </a:r>
          </a:p>
          <a:p>
            <a:endParaRPr lang="cs-CZ" sz="1400" dirty="0"/>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10" name="obrázek 57">
            <a:extLst>
              <a:ext uri="{FF2B5EF4-FFF2-40B4-BE49-F238E27FC236}">
                <a16:creationId xmlns:a16="http://schemas.microsoft.com/office/drawing/2014/main" id="{6ECC5254-F6CA-4F67-B8AE-6D20A4E3AB70}"/>
              </a:ext>
            </a:extLst>
          </p:cNvPr>
          <p:cNvPicPr>
            <a:picLocks noChangeAspect="1"/>
          </p:cNvPicPr>
          <p:nvPr/>
        </p:nvPicPr>
        <p:blipFill>
          <a:blip r:embed="rId3" cstate="print"/>
          <a:srcRect/>
          <a:stretch>
            <a:fillRect/>
          </a:stretch>
        </p:blipFill>
        <p:spPr bwMode="auto">
          <a:xfrm>
            <a:off x="577897" y="1531816"/>
            <a:ext cx="7988205" cy="4824536"/>
          </a:xfrm>
          <a:prstGeom prst="rect">
            <a:avLst/>
          </a:prstGeom>
          <a:noFill/>
          <a:ln w="9525">
            <a:noFill/>
            <a:miter lim="800000"/>
            <a:headEnd/>
            <a:tailEnd/>
          </a:ln>
        </p:spPr>
      </p:pic>
    </p:spTree>
    <p:extLst>
      <p:ext uri="{BB962C8B-B14F-4D97-AF65-F5344CB8AC3E}">
        <p14:creationId xmlns:p14="http://schemas.microsoft.com/office/powerpoint/2010/main" val="251993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6</a:t>
            </a:fld>
            <a:endParaRPr lang="cs-CZ"/>
          </a:p>
        </p:txBody>
      </p:sp>
      <mc:AlternateContent xmlns:mc="http://schemas.openxmlformats.org/markup-compatibility/2006">
        <mc:Choice xmlns:a14="http://schemas.microsoft.com/office/drawing/2010/main" Requires="a14">
          <p:sp>
            <p:nvSpPr>
              <p:cNvPr id="8" name="TextBox 3"/>
              <p:cNvSpPr txBox="1"/>
              <p:nvPr/>
            </p:nvSpPr>
            <p:spPr>
              <a:xfrm>
                <a:off x="323528" y="620688"/>
                <a:ext cx="8496944" cy="5324535"/>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endParaRPr lang="cs-CZ" b="1" dirty="0"/>
              </a:p>
              <a:p>
                <a:pPr marL="285750" indent="-285750">
                  <a:buFontTx/>
                  <a:buChar char="-"/>
                </a:pPr>
                <a:r>
                  <a:rPr lang="cs-CZ" dirty="0"/>
                  <a:t>Body stejné sdružené hustoty pravděpodobnosti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𝜑</m:t>
                        </m:r>
                      </m:e>
                      <m:sub>
                        <m:r>
                          <a:rPr lang="cs-CZ" i="1" baseline="-25000">
                            <a:latin typeface="Cambria Math" panose="02040503050406030204" pitchFamily="18" charset="0"/>
                          </a:rPr>
                          <m:t>2</m:t>
                        </m:r>
                      </m:sub>
                    </m:sSub>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m:t>
                    </m:r>
                    <m:r>
                      <a:rPr lang="cs-CZ" i="1">
                        <a:latin typeface="Cambria Math" panose="02040503050406030204" pitchFamily="18" charset="0"/>
                      </a:rPr>
                      <m:t>𝑘𝑜𝑛𝑠𝑡</m:t>
                    </m:r>
                    <m:r>
                      <a:rPr lang="cs-CZ" i="1">
                        <a:latin typeface="Cambria Math" panose="02040503050406030204" pitchFamily="18" charset="0"/>
                      </a:rPr>
                      <m:t>.</m:t>
                    </m:r>
                  </m:oMath>
                </a14:m>
                <a:r>
                  <a:rPr lang="cs-CZ" dirty="0"/>
                  <a:t> budou nyní tvořit soustavu soustředných a souosých elips, daných rovnicemi</a:t>
                </a:r>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endParaRPr lang="cs-CZ" dirty="0"/>
              </a:p>
              <a:p>
                <a:pPr marL="285750" indent="-285750">
                  <a:buFontTx/>
                  <a:buChar char="-"/>
                </a:pPr>
                <a:r>
                  <a:rPr lang="cs-CZ" dirty="0"/>
                  <a:t>Řezy kolmé k souřadnicovým osám </a:t>
                </a:r>
                <a:r>
                  <a:rPr lang="cs-CZ" dirty="0" err="1"/>
                  <a:t>x,y</a:t>
                </a:r>
                <a:r>
                  <a:rPr lang="cs-CZ" dirty="0"/>
                  <a:t> nebo procházející osou </a:t>
                </a:r>
              </a:p>
              <a:p>
                <a:pPr marL="266700" indent="-266700"/>
                <a:r>
                  <a:rPr lang="cs-CZ" dirty="0"/>
                  <a:t>	z jsou Gaussovy křivky. Řezy rovnoběžné s rovinou </a:t>
                </a:r>
                <a:r>
                  <a:rPr lang="cs-CZ" dirty="0" err="1"/>
                  <a:t>xy</a:t>
                </a:r>
                <a:r>
                  <a:rPr lang="cs-CZ" dirty="0"/>
                  <a:t> jsou elipsy.</a:t>
                </a:r>
              </a:p>
              <a:p>
                <a:pPr marL="266700" indent="-266700"/>
                <a:endParaRPr lang="cs-CZ" dirty="0"/>
              </a:p>
              <a:p>
                <a:pPr marL="266700" indent="-266700"/>
                <a:endParaRPr lang="cs-CZ" dirty="0"/>
              </a:p>
              <a:p>
                <a:pPr marL="285750" indent="-285750">
                  <a:buFontTx/>
                  <a:buChar char="-"/>
                </a:pPr>
                <a:endParaRPr lang="cs-CZ" dirty="0"/>
              </a:p>
              <a:p>
                <a:endParaRPr lang="cs-CZ" sz="1400" dirty="0"/>
              </a:p>
            </p:txBody>
          </p:sp>
        </mc:Choice>
        <mc:Fallback>
          <p:sp>
            <p:nvSpPr>
              <p:cNvPr id="8" name="TextBox 3"/>
              <p:cNvSpPr txBox="1">
                <a:spLocks noRot="1" noChangeAspect="1" noMove="1" noResize="1" noEditPoints="1" noAdjustHandles="1" noChangeArrowheads="1" noChangeShapeType="1" noTextEdit="1"/>
              </p:cNvSpPr>
              <p:nvPr/>
            </p:nvSpPr>
            <p:spPr>
              <a:xfrm>
                <a:off x="323528" y="620688"/>
                <a:ext cx="8496944" cy="5324535"/>
              </a:xfrm>
              <a:prstGeom prst="rect">
                <a:avLst/>
              </a:prstGeom>
              <a:blipFill>
                <a:blip r:embed="rId3"/>
                <a:stretch>
                  <a:fillRect l="-1076" t="-916"/>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10" name="obrázek 57">
            <a:extLst>
              <a:ext uri="{FF2B5EF4-FFF2-40B4-BE49-F238E27FC236}">
                <a16:creationId xmlns:a16="http://schemas.microsoft.com/office/drawing/2014/main" id="{78A94A22-F8BE-469C-8024-5AB5250F7DDD}"/>
              </a:ext>
            </a:extLst>
          </p:cNvPr>
          <p:cNvPicPr>
            <a:picLocks noChangeAspect="1"/>
          </p:cNvPicPr>
          <p:nvPr/>
        </p:nvPicPr>
        <p:blipFill rotWithShape="1">
          <a:blip r:embed="rId4" cstate="print"/>
          <a:srcRect t="45294" r="49099"/>
          <a:stretch/>
        </p:blipFill>
        <p:spPr bwMode="auto">
          <a:xfrm>
            <a:off x="6505501" y="2927409"/>
            <a:ext cx="2588197" cy="1680004"/>
          </a:xfrm>
          <a:prstGeom prst="rect">
            <a:avLst/>
          </a:prstGeom>
          <a:noFill/>
          <a:ln w="9525">
            <a:noFill/>
            <a:miter lim="800000"/>
            <a:headEnd/>
            <a:tailEnd/>
          </a:ln>
        </p:spPr>
      </p:pic>
      <p:pic>
        <p:nvPicPr>
          <p:cNvPr id="11" name="obrázek 57">
            <a:extLst>
              <a:ext uri="{FF2B5EF4-FFF2-40B4-BE49-F238E27FC236}">
                <a16:creationId xmlns:a16="http://schemas.microsoft.com/office/drawing/2014/main" id="{C16F0088-1649-4BE6-958C-4849A130B08E}"/>
              </a:ext>
            </a:extLst>
          </p:cNvPr>
          <p:cNvPicPr>
            <a:picLocks noChangeAspect="1"/>
          </p:cNvPicPr>
          <p:nvPr/>
        </p:nvPicPr>
        <p:blipFill rotWithShape="1">
          <a:blip r:embed="rId4" cstate="print"/>
          <a:srcRect l="52704" t="6041" b="23880"/>
          <a:stretch/>
        </p:blipFill>
        <p:spPr bwMode="auto">
          <a:xfrm>
            <a:off x="6505501" y="4572488"/>
            <a:ext cx="2553942" cy="22855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24BB0DCB-1316-43FD-A6C9-2DBC498F68F7}"/>
                  </a:ext>
                </a:extLst>
              </p:cNvPr>
              <p:cNvSpPr/>
              <p:nvPr/>
            </p:nvSpPr>
            <p:spPr>
              <a:xfrm>
                <a:off x="971600" y="2529468"/>
                <a:ext cx="3877985" cy="622478"/>
              </a:xfrm>
              <a:prstGeom prst="rect">
                <a:avLst/>
              </a:prstGeom>
            </p:spPr>
            <p:txBody>
              <a:bodyPr wrap="none">
                <a:spAutoFit/>
              </a:bodyPr>
              <a:lstStyle/>
              <a:p>
                <a14:m>
                  <m:oMath xmlns:m="http://schemas.openxmlformats.org/officeDocument/2006/math">
                    <m:f>
                      <m:fPr>
                        <m:ctrlPr>
                          <a:rPr lang="cs-CZ" i="1">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𝑥</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cs-CZ" i="1">
                                <a:effectLst/>
                                <a:latin typeface="Cambria Math" panose="02040503050406030204" pitchFamily="18" charset="0"/>
                              </a:rPr>
                            </m:ctrlPr>
                          </m:sSubSup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cs-CZ" i="1">
                        <a:latin typeface="Cambria Math" panose="02040503050406030204" pitchFamily="18" charset="0"/>
                        <a:ea typeface="Times New Roman" panose="02020603050405020304" pitchFamily="18" charset="0"/>
                        <a:cs typeface="Times New Roman" panose="02020603050405020304" pitchFamily="18" charset="0"/>
                      </a:rPr>
                      <m:t>+</m:t>
                    </m:r>
                    <m:f>
                      <m:fPr>
                        <m:ctrlPr>
                          <a:rPr lang="cs-CZ" i="1">
                            <a:effectLst/>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𝑦</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cs-CZ" i="1">
                                <a:effectLst/>
                                <a:latin typeface="Cambria Math" panose="02040503050406030204" pitchFamily="18" charset="0"/>
                              </a:rPr>
                            </m:ctrlPr>
                          </m:sSubSup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cs-CZ"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𝑡</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cs-CZ" i="1"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cs-CZ" i="1">
                            <a:effectLst/>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𝑥</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cs-CZ" i="1">
                                <a:effectLst/>
                                <a:latin typeface="Cambria Math" panose="02040503050406030204" pitchFamily="18" charset="0"/>
                              </a:rPr>
                            </m:ctrlPr>
                          </m:sSupPr>
                          <m:e>
                            <m:d>
                              <m:dPr>
                                <m:ctrlPr>
                                  <a:rPr lang="cs-CZ" i="1">
                                    <a:effectLst/>
                                    <a:latin typeface="Cambria Math" panose="02040503050406030204" pitchFamily="18" charset="0"/>
                                  </a:rPr>
                                </m:ctrlPr>
                              </m:dPr>
                              <m:e>
                                <m:r>
                                  <a:rPr lang="cs-CZ" i="1">
                                    <a:latin typeface="Cambria Math" panose="02040503050406030204" pitchFamily="18" charset="0"/>
                                    <a:ea typeface="Times New Roman" panose="02020603050405020304" pitchFamily="18" charset="0"/>
                                    <a:cs typeface="Times New Roman" panose="02020603050405020304" pitchFamily="18" charset="0"/>
                                  </a:rPr>
                                  <m:t>𝑡</m:t>
                                </m:r>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Sub>
                              </m:e>
                            </m:d>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cs-CZ" i="1">
                        <a:latin typeface="Cambria Math" panose="02040503050406030204" pitchFamily="18" charset="0"/>
                        <a:ea typeface="Times New Roman" panose="02020603050405020304" pitchFamily="18" charset="0"/>
                        <a:cs typeface="Times New Roman" panose="02020603050405020304" pitchFamily="18" charset="0"/>
                      </a:rPr>
                      <m:t>+</m:t>
                    </m:r>
                    <m:f>
                      <m:fPr>
                        <m:ctrlPr>
                          <a:rPr lang="cs-CZ" i="1">
                            <a:effectLst/>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𝑦</m:t>
                            </m:r>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cs-CZ" i="1">
                                <a:effectLst/>
                                <a:latin typeface="Cambria Math" panose="02040503050406030204" pitchFamily="18" charset="0"/>
                              </a:rPr>
                            </m:ctrlPr>
                          </m:sSupPr>
                          <m:e>
                            <m:d>
                              <m:dPr>
                                <m:ctrlPr>
                                  <a:rPr lang="cs-CZ" i="1">
                                    <a:effectLst/>
                                    <a:latin typeface="Cambria Math" panose="02040503050406030204" pitchFamily="18" charset="0"/>
                                  </a:rPr>
                                </m:ctrlPr>
                              </m:dPr>
                              <m:e>
                                <m:r>
                                  <a:rPr lang="cs-CZ" i="1">
                                    <a:latin typeface="Cambria Math" panose="02040503050406030204" pitchFamily="18" charset="0"/>
                                    <a:ea typeface="Times New Roman" panose="02020603050405020304" pitchFamily="18" charset="0"/>
                                    <a:cs typeface="Times New Roman" panose="02020603050405020304" pitchFamily="18" charset="0"/>
                                  </a:rPr>
                                  <m:t>𝑡</m:t>
                                </m:r>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Sub>
                              </m:e>
                            </m:d>
                          </m:e>
                          <m:sup>
                            <m:r>
                              <a:rPr lang="cs-CZ"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cs-CZ" i="1">
                        <a:latin typeface="Cambria Math" panose="02040503050406030204" pitchFamily="18" charset="0"/>
                        <a:ea typeface="Times New Roman" panose="02020603050405020304" pitchFamily="18" charset="0"/>
                        <a:cs typeface="Times New Roman" panose="02020603050405020304" pitchFamily="18" charset="0"/>
                      </a:rPr>
                      <m:t>=1</m:t>
                    </m:r>
                  </m:oMath>
                </a14:m>
                <a:r>
                  <a:rPr lang="cs-CZ" dirty="0">
                    <a:latin typeface="Calibri" panose="020F0502020204030204" pitchFamily="34" charset="0"/>
                    <a:ea typeface="Times New Roman" panose="02020603050405020304" pitchFamily="18" charset="0"/>
                    <a:cs typeface="Times New Roman" panose="02020603050405020304" pitchFamily="18" charset="0"/>
                  </a:rPr>
                  <a:t>	</a:t>
                </a:r>
                <a:endParaRPr lang="cs-CZ" dirty="0"/>
              </a:p>
            </p:txBody>
          </p:sp>
        </mc:Choice>
        <mc:Fallback xmlns="">
          <p:sp>
            <p:nvSpPr>
              <p:cNvPr id="2" name="Obdélník 1">
                <a:extLst>
                  <a:ext uri="{FF2B5EF4-FFF2-40B4-BE49-F238E27FC236}">
                    <a16:creationId xmlns:a16="http://schemas.microsoft.com/office/drawing/2014/main" id="{24BB0DCB-1316-43FD-A6C9-2DBC498F68F7}"/>
                  </a:ext>
                </a:extLst>
              </p:cNvPr>
              <p:cNvSpPr>
                <a:spLocks noRot="1" noChangeAspect="1" noMove="1" noResize="1" noEditPoints="1" noAdjustHandles="1" noChangeArrowheads="1" noChangeShapeType="1" noTextEdit="1"/>
              </p:cNvSpPr>
              <p:nvPr/>
            </p:nvSpPr>
            <p:spPr>
              <a:xfrm>
                <a:off x="971600" y="2529468"/>
                <a:ext cx="3877985" cy="622478"/>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6FAA01B9-45C5-4ACE-9AEF-9C47C13D3170}"/>
                  </a:ext>
                </a:extLst>
              </p:cNvPr>
              <p:cNvSpPr/>
              <p:nvPr/>
            </p:nvSpPr>
            <p:spPr>
              <a:xfrm>
                <a:off x="971600" y="3212976"/>
                <a:ext cx="4572000" cy="524182"/>
              </a:xfrm>
              <a:prstGeom prst="rect">
                <a:avLst/>
              </a:prstGeom>
            </p:spPr>
            <p:txBody>
              <a:bodyPr>
                <a:spAutoFit/>
              </a:bodyPr>
              <a:lstStyle/>
              <a:p>
                <a14:m>
                  <m:oMath xmlns:m="http://schemas.openxmlformats.org/officeDocument/2006/math">
                    <m:f>
                      <m:fPr>
                        <m:ctrlPr>
                          <a:rPr lang="cs-CZ" i="1">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𝑥</m:t>
                            </m:r>
                          </m:e>
                          <m:sup>
                            <m:r>
                              <a:rPr lang="cs-CZ">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cs-CZ" i="1">
                                <a:effectLst/>
                                <a:latin typeface="Cambria Math" panose="02040503050406030204" pitchFamily="18" charset="0"/>
                              </a:rPr>
                            </m:ctrlPr>
                          </m:sSupPr>
                          <m:e>
                            <m:r>
                              <m:rPr>
                                <m:sty m:val="p"/>
                              </m:rPr>
                              <a:rPr lang="cs-CZ">
                                <a:latin typeface="Cambria Math" panose="02040503050406030204" pitchFamily="18" charset="0"/>
                                <a:ea typeface="Times New Roman" panose="02020603050405020304" pitchFamily="18" charset="0"/>
                                <a:cs typeface="Times New Roman" panose="02020603050405020304" pitchFamily="18" charset="0"/>
                              </a:rPr>
                              <m:t>a</m:t>
                            </m:r>
                          </m:e>
                          <m:sup>
                            <m:r>
                              <a:rPr lang="cs-CZ">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cs-CZ">
                        <a:latin typeface="Cambria Math" panose="02040503050406030204" pitchFamily="18" charset="0"/>
                        <a:ea typeface="Times New Roman" panose="02020603050405020304" pitchFamily="18" charset="0"/>
                        <a:cs typeface="Times New Roman" panose="02020603050405020304" pitchFamily="18" charset="0"/>
                      </a:rPr>
                      <m:t>+</m:t>
                    </m:r>
                    <m:f>
                      <m:fPr>
                        <m:ctrlPr>
                          <a:rPr lang="cs-CZ" i="1">
                            <a:effectLst/>
                            <a:latin typeface="Cambria Math" panose="02040503050406030204" pitchFamily="18" charset="0"/>
                          </a:rPr>
                        </m:ctrlPr>
                      </m:fPr>
                      <m:num>
                        <m:sSup>
                          <m:sSupPr>
                            <m:ctrlPr>
                              <a:rPr lang="cs-CZ" i="1">
                                <a:effectLst/>
                                <a:latin typeface="Cambria Math" panose="02040503050406030204" pitchFamily="18" charset="0"/>
                              </a:rPr>
                            </m:ctrlPr>
                          </m:sSupPr>
                          <m:e>
                            <m:r>
                              <a:rPr lang="cs-CZ" i="1">
                                <a:latin typeface="Cambria Math" panose="02040503050406030204" pitchFamily="18" charset="0"/>
                                <a:ea typeface="Times New Roman" panose="02020603050405020304" pitchFamily="18" charset="0"/>
                                <a:cs typeface="Times New Roman" panose="02020603050405020304" pitchFamily="18" charset="0"/>
                              </a:rPr>
                              <m:t>𝑦</m:t>
                            </m:r>
                          </m:e>
                          <m:sup>
                            <m:r>
                              <a:rPr lang="cs-CZ">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cs-CZ" i="1">
                                <a:effectLst/>
                                <a:latin typeface="Cambria Math" panose="02040503050406030204" pitchFamily="18" charset="0"/>
                              </a:rPr>
                            </m:ctrlPr>
                          </m:sSupPr>
                          <m:e>
                            <m:r>
                              <m:rPr>
                                <m:sty m:val="p"/>
                              </m:rPr>
                              <a:rPr lang="cs-CZ">
                                <a:latin typeface="Cambria Math" panose="02040503050406030204" pitchFamily="18" charset="0"/>
                                <a:ea typeface="Times New Roman" panose="02020603050405020304" pitchFamily="18" charset="0"/>
                                <a:cs typeface="Times New Roman" panose="02020603050405020304" pitchFamily="18" charset="0"/>
                              </a:rPr>
                              <m:t>b</m:t>
                            </m:r>
                          </m:e>
                          <m:sup>
                            <m:r>
                              <a:rPr lang="cs-CZ">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cs-CZ">
                        <a:latin typeface="Cambria Math" panose="02040503050406030204" pitchFamily="18" charset="0"/>
                        <a:ea typeface="Times New Roman" panose="02020603050405020304" pitchFamily="18" charset="0"/>
                        <a:cs typeface="Times New Roman" panose="02020603050405020304" pitchFamily="18" charset="0"/>
                      </a:rPr>
                      <m:t>=1</m:t>
                    </m:r>
                  </m:oMath>
                </a14:m>
                <a:r>
                  <a:rPr lang="cs-CZ" dirty="0">
                    <a:latin typeface="Calibri" panose="020F0502020204030204" pitchFamily="34" charset="0"/>
                    <a:ea typeface="Times New Roman" panose="02020603050405020304" pitchFamily="18" charset="0"/>
                    <a:cs typeface="Times New Roman" panose="02020603050405020304" pitchFamily="18" charset="0"/>
                  </a:rPr>
                  <a:t> , kde </a:t>
                </a:r>
                <a14:m>
                  <m:oMath xmlns:m="http://schemas.openxmlformats.org/officeDocument/2006/math">
                    <m:r>
                      <a:rPr lang="cs-CZ" i="1">
                        <a:latin typeface="Cambria Math" panose="02040503050406030204" pitchFamily="18" charset="0"/>
                        <a:ea typeface="Times New Roman" panose="02020603050405020304" pitchFamily="18" charset="0"/>
                        <a:cs typeface="Times New Roman" panose="02020603050405020304" pitchFamily="18" charset="0"/>
                      </a:rPr>
                      <m:t>𝑎</m:t>
                    </m:r>
                    <m:r>
                      <a:rPr lang="cs-CZ" i="1">
                        <a:latin typeface="Cambria Math" panose="02040503050406030204" pitchFamily="18" charset="0"/>
                        <a:ea typeface="Times New Roman" panose="02020603050405020304" pitchFamily="18" charset="0"/>
                        <a:cs typeface="Times New Roman" panose="02020603050405020304" pitchFamily="18" charset="0"/>
                      </a:rPr>
                      <m:t>=</m:t>
                    </m:r>
                    <m:r>
                      <a:rPr lang="cs-CZ" i="1">
                        <a:latin typeface="Cambria Math" panose="02040503050406030204" pitchFamily="18" charset="0"/>
                        <a:ea typeface="Times New Roman" panose="02020603050405020304" pitchFamily="18" charset="0"/>
                        <a:cs typeface="Times New Roman" panose="02020603050405020304" pitchFamily="18" charset="0"/>
                      </a:rPr>
                      <m:t>𝑡</m:t>
                    </m:r>
                    <m:r>
                      <a:rPr lang="cs-CZ"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cs-CZ"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cs-CZ" i="1">
                        <a:latin typeface="Cambria Math" panose="02040503050406030204" pitchFamily="18" charset="0"/>
                        <a:ea typeface="Times New Roman" panose="02020603050405020304" pitchFamily="18" charset="0"/>
                        <a:cs typeface="Times New Roman" panose="02020603050405020304" pitchFamily="18" charset="0"/>
                      </a:rPr>
                      <m:t>𝑏</m:t>
                    </m:r>
                    <m:r>
                      <a:rPr lang="cs-CZ" i="1">
                        <a:latin typeface="Cambria Math" panose="02040503050406030204" pitchFamily="18" charset="0"/>
                        <a:ea typeface="Times New Roman" panose="02020603050405020304" pitchFamily="18" charset="0"/>
                        <a:cs typeface="Times New Roman" panose="02020603050405020304" pitchFamily="18" charset="0"/>
                      </a:rPr>
                      <m:t>=</m:t>
                    </m:r>
                    <m:r>
                      <a:rPr lang="cs-CZ" i="1">
                        <a:latin typeface="Cambria Math" panose="02040503050406030204" pitchFamily="18" charset="0"/>
                        <a:ea typeface="Times New Roman" panose="02020603050405020304" pitchFamily="18" charset="0"/>
                        <a:cs typeface="Times New Roman" panose="02020603050405020304" pitchFamily="18" charset="0"/>
                      </a:rPr>
                      <m:t>𝑡</m:t>
                    </m:r>
                    <m:sSub>
                      <m:sSubPr>
                        <m:ctrlPr>
                          <a:rPr lang="cs-CZ" i="1">
                            <a:effectLst/>
                            <a:latin typeface="Cambria Math" panose="02040503050406030204" pitchFamily="18" charset="0"/>
                          </a:rPr>
                        </m:ctrlPr>
                      </m:sSubPr>
                      <m:e>
                        <m:r>
                          <a:rPr lang="cs-CZ" i="1">
                            <a:latin typeface="Cambria Math" panose="02040503050406030204" pitchFamily="18" charset="0"/>
                            <a:ea typeface="Times New Roman" panose="02020603050405020304" pitchFamily="18" charset="0"/>
                            <a:cs typeface="Times New Roman" panose="02020603050405020304" pitchFamily="18" charset="0"/>
                          </a:rPr>
                          <m:t>∙</m:t>
                        </m:r>
                        <m:r>
                          <a:rPr lang="cs-CZ" i="1">
                            <a:latin typeface="Cambria Math" panose="02040503050406030204" pitchFamily="18" charset="0"/>
                            <a:ea typeface="Times New Roman" panose="02020603050405020304" pitchFamily="18" charset="0"/>
                            <a:cs typeface="Times New Roman" panose="02020603050405020304" pitchFamily="18" charset="0"/>
                          </a:rPr>
                          <m:t>𝜎</m:t>
                        </m:r>
                      </m:e>
                      <m:sub>
                        <m:r>
                          <a:rPr lang="cs-CZ" i="1">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cs-CZ" dirty="0">
                    <a:latin typeface="Calibri" panose="020F0502020204030204" pitchFamily="34" charset="0"/>
                    <a:ea typeface="Times New Roman" panose="02020603050405020304" pitchFamily="18" charset="0"/>
                    <a:cs typeface="Times New Roman" panose="02020603050405020304" pitchFamily="18" charset="0"/>
                  </a:rPr>
                  <a:t> 	</a:t>
                </a:r>
                <a:endParaRPr lang="cs-CZ" dirty="0"/>
              </a:p>
            </p:txBody>
          </p:sp>
        </mc:Choice>
        <mc:Fallback xmlns="">
          <p:sp>
            <p:nvSpPr>
              <p:cNvPr id="6" name="Obdélník 5">
                <a:extLst>
                  <a:ext uri="{FF2B5EF4-FFF2-40B4-BE49-F238E27FC236}">
                    <a16:creationId xmlns:a16="http://schemas.microsoft.com/office/drawing/2014/main" id="{6FAA01B9-45C5-4ACE-9AEF-9C47C13D3170}"/>
                  </a:ext>
                </a:extLst>
              </p:cNvPr>
              <p:cNvSpPr>
                <a:spLocks noRot="1" noChangeAspect="1" noMove="1" noResize="1" noEditPoints="1" noAdjustHandles="1" noChangeArrowheads="1" noChangeShapeType="1" noTextEdit="1"/>
              </p:cNvSpPr>
              <p:nvPr/>
            </p:nvSpPr>
            <p:spPr>
              <a:xfrm>
                <a:off x="971600" y="3212976"/>
                <a:ext cx="4572000" cy="524182"/>
              </a:xfrm>
              <a:prstGeom prst="rect">
                <a:avLst/>
              </a:prstGeom>
              <a:blipFill>
                <a:blip r:embed="rId6"/>
                <a:stretch>
                  <a:fillRect b="-6977"/>
                </a:stretch>
              </a:blipFill>
            </p:spPr>
            <p:txBody>
              <a:bodyPr/>
              <a:lstStyle/>
              <a:p>
                <a:r>
                  <a:rPr lang="cs-CZ">
                    <a:noFill/>
                  </a:rPr>
                  <a:t> </a:t>
                </a:r>
              </a:p>
            </p:txBody>
          </p:sp>
        </mc:Fallback>
      </mc:AlternateContent>
    </p:spTree>
    <p:extLst>
      <p:ext uri="{BB962C8B-B14F-4D97-AF65-F5344CB8AC3E}">
        <p14:creationId xmlns:p14="http://schemas.microsoft.com/office/powerpoint/2010/main" val="160337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7</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2616101"/>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pPr marL="285750" indent="-285750">
                  <a:buFontTx/>
                  <a:buChar char="-"/>
                </a:pPr>
                <a:r>
                  <a:rPr lang="cs-CZ" dirty="0"/>
                  <a:t>Obecně nebude poloha dána dvěma nezávislých měřeními na sebe kolmými a rovnoběžnými/kolmými k souřadnicové soustavě, ale bude vše v poloze obecné, oproti popsanému modelovému případu stočené.</a:t>
                </a:r>
              </a:p>
              <a:p>
                <a:pPr marL="285750" indent="-285750">
                  <a:buFontTx/>
                  <a:buChar char="-"/>
                </a:pPr>
                <a:r>
                  <a:rPr lang="cs-CZ" dirty="0"/>
                  <a:t>hlavní osy </a:t>
                </a:r>
                <a14:m>
                  <m:oMath xmlns:m="http://schemas.openxmlformats.org/officeDocument/2006/math">
                    <m:r>
                      <a:rPr lang="cs-CZ" i="1">
                        <a:latin typeface="Cambria Math" panose="02040503050406030204" pitchFamily="18" charset="0"/>
                      </a:rPr>
                      <m:t>𝜉</m:t>
                    </m:r>
                  </m:oMath>
                </a14:m>
                <a:r>
                  <a:rPr lang="cs-CZ" dirty="0"/>
                  <a:t>, </a:t>
                </a:r>
                <a14:m>
                  <m:oMath xmlns:m="http://schemas.openxmlformats.org/officeDocument/2006/math">
                    <m:r>
                      <a:rPr lang="cs-CZ" i="1">
                        <a:latin typeface="Cambria Math" panose="02040503050406030204" pitchFamily="18" charset="0"/>
                      </a:rPr>
                      <m:t>𝜂</m:t>
                    </m:r>
                  </m:oMath>
                </a14:m>
                <a:r>
                  <a:rPr lang="cs-CZ" dirty="0"/>
                  <a:t> nesplývají sw soustavou souřadnic </a:t>
                </a:r>
                <a14:m>
                  <m:oMath xmlns:m="http://schemas.openxmlformats.org/officeDocument/2006/math">
                    <m:r>
                      <a:rPr lang="cs-CZ" i="1">
                        <a:latin typeface="Cambria Math" panose="02040503050406030204" pitchFamily="18" charset="0"/>
                      </a:rPr>
                      <m:t>𝑥</m:t>
                    </m:r>
                  </m:oMath>
                </a14:m>
                <a:r>
                  <a:rPr lang="cs-CZ" dirty="0"/>
                  <a:t>, </a:t>
                </a:r>
                <a14:m>
                  <m:oMath xmlns:m="http://schemas.openxmlformats.org/officeDocument/2006/math">
                    <m:r>
                      <a:rPr lang="cs-CZ" i="1">
                        <a:latin typeface="Cambria Math" panose="02040503050406030204" pitchFamily="18" charset="0"/>
                      </a:rPr>
                      <m:t>𝑦</m:t>
                    </m:r>
                  </m:oMath>
                </a14:m>
                <a:r>
                  <a:rPr lang="cs-CZ" dirty="0"/>
                  <a:t>, v níž odměřujeme velikost chyb</a:t>
                </a:r>
              </a:p>
              <a:p>
                <a:pPr marL="285750" indent="-285750">
                  <a:buFontTx/>
                  <a:buChar char="-"/>
                </a:pPr>
                <a:endParaRPr lang="cs-CZ" dirty="0"/>
              </a:p>
              <a:p>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2616101"/>
              </a:xfrm>
              <a:prstGeom prst="rect">
                <a:avLst/>
              </a:prstGeom>
              <a:blipFill>
                <a:blip r:embed="rId3"/>
                <a:stretch>
                  <a:fillRect l="-1076" t="-1865" r="-1004"/>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6" name="obrázek 88">
            <a:extLst>
              <a:ext uri="{FF2B5EF4-FFF2-40B4-BE49-F238E27FC236}">
                <a16:creationId xmlns:a16="http://schemas.microsoft.com/office/drawing/2014/main" id="{B32129CB-92F9-465B-8D77-63F64A8A250A}"/>
              </a:ext>
            </a:extLst>
          </p:cNvPr>
          <p:cNvPicPr>
            <a:picLocks noChangeAspect="1"/>
          </p:cNvPicPr>
          <p:nvPr/>
        </p:nvPicPr>
        <p:blipFill rotWithShape="1">
          <a:blip r:embed="rId4"/>
          <a:srcRect l="2888" r="48015" b="42482"/>
          <a:stretch/>
        </p:blipFill>
        <p:spPr bwMode="auto">
          <a:xfrm>
            <a:off x="1754799" y="2889287"/>
            <a:ext cx="5634402" cy="3814567"/>
          </a:xfrm>
          <a:prstGeom prst="rect">
            <a:avLst/>
          </a:prstGeom>
          <a:noFill/>
          <a:ln w="9525">
            <a:noFill/>
            <a:miter lim="800000"/>
            <a:headEnd/>
            <a:tailEnd/>
          </a:ln>
        </p:spPr>
      </p:pic>
    </p:spTree>
    <p:extLst>
      <p:ext uri="{BB962C8B-B14F-4D97-AF65-F5344CB8AC3E}">
        <p14:creationId xmlns:p14="http://schemas.microsoft.com/office/powerpoint/2010/main" val="296414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8</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6206827"/>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pPr marL="285750" indent="-285750">
                  <a:buFontTx/>
                  <a:buChar char="-"/>
                </a:pPr>
                <a:endParaRPr lang="cs-CZ" dirty="0"/>
              </a:p>
              <a:p>
                <a:r>
                  <a:rPr lang="cs-CZ" dirty="0"/>
                  <a:t>Eventuální systematický posun těžiště chyb </a:t>
                </a:r>
                <a14:m>
                  <m:oMath xmlns:m="http://schemas.openxmlformats.org/officeDocument/2006/math">
                    <m:r>
                      <a:rPr lang="cs-CZ" i="1">
                        <a:latin typeface="Cambria Math" panose="02040503050406030204" pitchFamily="18" charset="0"/>
                      </a:rPr>
                      <m:t>𝑇</m:t>
                    </m:r>
                  </m:oMath>
                </a14:m>
                <a:r>
                  <a:rPr lang="cs-CZ" dirty="0"/>
                  <a:t> vzhledem k počátku </a:t>
                </a:r>
                <a14:m>
                  <m:oMath xmlns:m="http://schemas.openxmlformats.org/officeDocument/2006/math">
                    <m:r>
                      <a:rPr lang="cs-CZ" i="1">
                        <a:latin typeface="Cambria Math" panose="02040503050406030204" pitchFamily="18" charset="0"/>
                      </a:rPr>
                      <m:t>0</m:t>
                    </m:r>
                  </m:oMath>
                </a14:m>
                <a:r>
                  <a:rPr lang="cs-CZ" dirty="0"/>
                  <a:t> souřadnic zjistíme průměry souřadnic a posuneme počátek </a:t>
                </a:r>
                <a14:m>
                  <m:oMath xmlns:m="http://schemas.openxmlformats.org/officeDocument/2006/math">
                    <m:r>
                      <a:rPr lang="cs-CZ" i="1">
                        <a:latin typeface="Cambria Math" panose="02040503050406030204" pitchFamily="18" charset="0"/>
                      </a:rPr>
                      <m:t>0</m:t>
                    </m:r>
                  </m:oMath>
                </a14:m>
                <a:r>
                  <a:rPr lang="cs-CZ" dirty="0"/>
                  <a:t> souřadnic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m:t>
                    </m:r>
                  </m:oMath>
                </a14:m>
                <a:r>
                  <a:rPr lang="cs-CZ" dirty="0"/>
                  <a:t> do těžiště </a:t>
                </a:r>
                <a14:m>
                  <m:oMath xmlns:m="http://schemas.openxmlformats.org/officeDocument/2006/math">
                    <m:r>
                      <a:rPr lang="cs-CZ" i="1">
                        <a:latin typeface="Cambria Math" panose="02040503050406030204" pitchFamily="18" charset="0"/>
                      </a:rPr>
                      <m:t>𝑇</m:t>
                    </m:r>
                  </m:oMath>
                </a14:m>
                <a:r>
                  <a:rPr lang="cs-CZ" dirty="0"/>
                  <a:t>. </a:t>
                </a:r>
              </a:p>
              <a:p>
                <a:endParaRPr lang="cs-CZ" dirty="0"/>
              </a:p>
              <a:p>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𝑇</m:t>
                        </m:r>
                      </m:sub>
                    </m:sSub>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e>
                        </m:d>
                      </m:num>
                      <m:den>
                        <m:r>
                          <a:rPr lang="cs-CZ" i="1">
                            <a:latin typeface="Cambria Math" panose="02040503050406030204" pitchFamily="18" charset="0"/>
                          </a:rPr>
                          <m:t>𝑛</m:t>
                        </m:r>
                      </m:den>
                    </m:f>
                    <m:r>
                      <a:rPr lang="cs-CZ" i="1">
                        <a:latin typeface="Cambria Math" panose="02040503050406030204" pitchFamily="18" charset="0"/>
                      </a:rPr>
                      <m:t> , </m:t>
                    </m:r>
                    <m:sSub>
                      <m:sSubPr>
                        <m:ctrlPr>
                          <a:rPr lang="cs-CZ" i="1">
                            <a:latin typeface="Cambria Math" panose="02040503050406030204" pitchFamily="18" charset="0"/>
                          </a:rPr>
                        </m:ctrlPr>
                      </m:sSubPr>
                      <m:e>
                        <m:r>
                          <a:rPr lang="cs-CZ" i="1">
                            <a:latin typeface="Cambria Math" panose="02040503050406030204" pitchFamily="18" charset="0"/>
                          </a:rPr>
                          <m:t>𝑦</m:t>
                        </m:r>
                      </m:e>
                      <m:sub>
                        <m:r>
                          <a:rPr lang="cs-CZ" i="1">
                            <a:latin typeface="Cambria Math" panose="02040503050406030204" pitchFamily="18" charset="0"/>
                          </a:rPr>
                          <m:t>𝑇</m:t>
                        </m:r>
                      </m:sub>
                    </m:sSub>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𝑦</m:t>
                            </m:r>
                          </m:e>
                        </m:d>
                      </m:num>
                      <m:den>
                        <m:r>
                          <a:rPr lang="cs-CZ" i="1">
                            <a:latin typeface="Cambria Math" panose="02040503050406030204" pitchFamily="18" charset="0"/>
                          </a:rPr>
                          <m:t>𝑛</m:t>
                        </m:r>
                      </m:den>
                    </m:f>
                  </m:oMath>
                </a14:m>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r>
                          <a:rPr lang="cs-CZ" i="1">
                            <a:latin typeface="Cambria Math" panose="02040503050406030204" pitchFamily="18" charset="0"/>
                          </a:rPr>
                          <m:t>′</m:t>
                        </m:r>
                      </m:e>
                      <m:sub>
                        <m:r>
                          <a:rPr lang="cs-CZ" i="1">
                            <a:latin typeface="Cambria Math" panose="02040503050406030204" pitchFamily="18" charset="0"/>
                          </a:rPr>
                          <m:t>𝑖</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e>
                        </m:d>
                      </m:num>
                      <m:den>
                        <m:r>
                          <a:rPr lang="cs-CZ" i="1">
                            <a:latin typeface="Cambria Math" panose="02040503050406030204" pitchFamily="18" charset="0"/>
                          </a:rPr>
                          <m:t>𝑛</m:t>
                        </m:r>
                      </m:den>
                    </m:f>
                    <m:r>
                      <a:rPr lang="cs-CZ" i="1">
                        <a:latin typeface="Cambria Math" panose="02040503050406030204" pitchFamily="18" charset="0"/>
                      </a:rPr>
                      <m:t> , </m:t>
                    </m:r>
                    <m:sSub>
                      <m:sSubPr>
                        <m:ctrlPr>
                          <a:rPr lang="cs-CZ" i="1">
                            <a:latin typeface="Cambria Math" panose="02040503050406030204" pitchFamily="18" charset="0"/>
                          </a:rPr>
                        </m:ctrlPr>
                      </m:sSubPr>
                      <m:e>
                        <m:r>
                          <a:rPr lang="cs-CZ" i="1">
                            <a:latin typeface="Cambria Math" panose="02040503050406030204" pitchFamily="18" charset="0"/>
                          </a:rPr>
                          <m:t>𝑦</m:t>
                        </m:r>
                        <m:r>
                          <a:rPr lang="cs-CZ" i="1">
                            <a:latin typeface="Cambria Math" panose="02040503050406030204" pitchFamily="18" charset="0"/>
                          </a:rPr>
                          <m:t>′</m:t>
                        </m:r>
                      </m:e>
                      <m:sub>
                        <m:r>
                          <a:rPr lang="cs-CZ" i="1">
                            <a:latin typeface="Cambria Math" panose="02040503050406030204" pitchFamily="18" charset="0"/>
                          </a:rPr>
                          <m:t>𝑖</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𝑦</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𝑦</m:t>
                            </m:r>
                          </m:e>
                        </m:d>
                      </m:num>
                      <m:den>
                        <m:r>
                          <a:rPr lang="cs-CZ" i="1">
                            <a:latin typeface="Cambria Math" panose="02040503050406030204" pitchFamily="18" charset="0"/>
                          </a:rPr>
                          <m:t>𝑛</m:t>
                        </m:r>
                      </m:den>
                    </m:f>
                  </m:oMath>
                </a14:m>
                <a:endParaRPr lang="cs-CZ" dirty="0"/>
              </a:p>
              <a:p>
                <a:endParaRPr lang="cs-CZ" dirty="0"/>
              </a:p>
              <a:p>
                <a:r>
                  <a:rPr lang="cs-CZ" dirty="0"/>
                  <a:t>Stočení os u elips chyb vzhledem k užitým osám chybových souřadnic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𝑦</m:t>
                    </m:r>
                    <m:r>
                      <a:rPr lang="cs-CZ" i="1">
                        <a:latin typeface="Cambria Math" panose="02040503050406030204" pitchFamily="18" charset="0"/>
                      </a:rPr>
                      <m:t>)</m:t>
                    </m:r>
                  </m:oMath>
                </a14:m>
                <a:r>
                  <a:rPr lang="cs-CZ" dirty="0"/>
                  <a:t> se projeví významnou hodnotou součtu </a:t>
                </a:r>
                <a14:m>
                  <m:oMath xmlns:m="http://schemas.openxmlformats.org/officeDocument/2006/math">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baseline="-25000">
                            <a:latin typeface="Cambria Math" panose="02040503050406030204" pitchFamily="18" charset="0"/>
                          </a:rPr>
                          <m:t>𝑖</m:t>
                        </m:r>
                      </m:sub>
                    </m:sSub>
                    <m:sSub>
                      <m:sSubPr>
                        <m:ctrlPr>
                          <a:rPr lang="cs-CZ" i="1">
                            <a:latin typeface="Cambria Math" panose="02040503050406030204" pitchFamily="18" charset="0"/>
                          </a:rPr>
                        </m:ctrlPr>
                      </m:sSubPr>
                      <m:e>
                        <m:r>
                          <a:rPr lang="cs-CZ" i="1">
                            <a:latin typeface="Cambria Math" panose="02040503050406030204" pitchFamily="18" charset="0"/>
                          </a:rPr>
                          <m:t>𝑦</m:t>
                        </m:r>
                      </m:e>
                      <m:sub>
                        <m:r>
                          <a:rPr lang="cs-CZ" i="1" baseline="-25000">
                            <a:latin typeface="Cambria Math" panose="02040503050406030204" pitchFamily="18" charset="0"/>
                          </a:rPr>
                          <m:t>𝑖</m:t>
                        </m:r>
                      </m:sub>
                    </m:sSub>
                    <m:r>
                      <a:rPr lang="cs-CZ" i="1">
                        <a:latin typeface="Cambria Math" panose="02040503050406030204" pitchFamily="18" charset="0"/>
                      </a:rPr>
                      <m:t>]</m:t>
                    </m:r>
                  </m:oMath>
                </a14:m>
                <a:r>
                  <a:rPr lang="cs-CZ" dirty="0"/>
                  <a:t>, která v nestočené poloze a </a:t>
                </a:r>
                <a:r>
                  <a:rPr lang="cs-CZ" dirty="0" err="1"/>
                  <a:t>gaussovském</a:t>
                </a:r>
                <a:r>
                  <a:rPr lang="cs-CZ" dirty="0"/>
                  <a:t> souboru má dávat </a:t>
                </a:r>
                <a14:m>
                  <m:oMath xmlns:m="http://schemas.openxmlformats.org/officeDocument/2006/math">
                    <m:r>
                      <a:rPr lang="cs-CZ" i="1">
                        <a:latin typeface="Cambria Math" panose="02040503050406030204" pitchFamily="18" charset="0"/>
                      </a:rPr>
                      <m:t>0</m:t>
                    </m:r>
                  </m:oMath>
                </a14:m>
                <a:r>
                  <a:rPr lang="cs-CZ" dirty="0"/>
                  <a:t>. Shodnostní transformace:</a:t>
                </a:r>
              </a:p>
              <a:p>
                <a:endParaRPr lang="cs-CZ" dirty="0"/>
              </a:p>
              <a:p>
                <a:r>
                  <a:rPr lang="cs-CZ" dirty="0"/>
                  <a:t>	</a:t>
                </a:r>
                <a14:m>
                  <m:oMath xmlns:m="http://schemas.openxmlformats.org/officeDocument/2006/math">
                    <m:r>
                      <a:rPr lang="cs-CZ" i="1">
                        <a:latin typeface="Cambria Math" panose="02040503050406030204" pitchFamily="18" charset="0"/>
                      </a:rPr>
                      <m:t>𝜉</m:t>
                    </m:r>
                    <m:r>
                      <a:rPr lang="cs-CZ">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cos</m:t>
                        </m:r>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  </m:t>
                    </m:r>
                    <m:d>
                      <m:dPr>
                        <m:begChr m:val="["/>
                        <m:endChr m:val="]"/>
                        <m:ctrlPr>
                          <a:rPr lang="cs-CZ" i="1">
                            <a:latin typeface="Cambria Math" panose="02040503050406030204" pitchFamily="18" charset="0"/>
                          </a:rPr>
                        </m:ctrlPr>
                      </m:dPr>
                      <m:e>
                        <m:r>
                          <a:rPr lang="cs-CZ" i="1">
                            <a:latin typeface="Cambria Math" panose="02040503050406030204" pitchFamily="18" charset="0"/>
                          </a:rPr>
                          <m:t>𝜉</m:t>
                        </m:r>
                      </m:e>
                    </m:d>
                    <m:r>
                      <a:rPr lang="cs-CZ">
                        <a:latin typeface="Cambria Math" panose="02040503050406030204" pitchFamily="18" charset="0"/>
                      </a:rPr>
                      <m:t>=0</m:t>
                    </m:r>
                  </m:oMath>
                </a14:m>
                <a:endParaRPr lang="cs-CZ" dirty="0"/>
              </a:p>
              <a:p>
                <a:r>
                  <a:rPr lang="cs-CZ" dirty="0"/>
                  <a:t>	</a:t>
                </a:r>
                <a14:m>
                  <m:oMath xmlns:m="http://schemas.openxmlformats.org/officeDocument/2006/math">
                    <m:r>
                      <a:rPr lang="cs-CZ" i="1">
                        <a:latin typeface="Cambria Math" panose="02040503050406030204" pitchFamily="18" charset="0"/>
                      </a:rPr>
                      <m:t>𝜂</m:t>
                    </m:r>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cos</m:t>
                        </m:r>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  </m:t>
                    </m:r>
                    <m:d>
                      <m:dPr>
                        <m:begChr m:val="["/>
                        <m:endChr m:val="]"/>
                        <m:ctrlPr>
                          <a:rPr lang="cs-CZ" i="1">
                            <a:latin typeface="Cambria Math" panose="02040503050406030204" pitchFamily="18" charset="0"/>
                          </a:rPr>
                        </m:ctrlPr>
                      </m:dPr>
                      <m:e>
                        <m:r>
                          <a:rPr lang="cs-CZ" i="1">
                            <a:latin typeface="Cambria Math" panose="02040503050406030204" pitchFamily="18" charset="0"/>
                          </a:rPr>
                          <m:t>𝜂</m:t>
                        </m:r>
                      </m:e>
                    </m:d>
                    <m:r>
                      <a:rPr lang="cs-CZ">
                        <a:latin typeface="Cambria Math" panose="02040503050406030204" pitchFamily="18" charset="0"/>
                      </a:rPr>
                      <m:t>=0</m:t>
                    </m:r>
                  </m:oMath>
                </a14:m>
                <a:r>
                  <a:rPr lang="cs-CZ" dirty="0"/>
                  <a:t> </a:t>
                </a:r>
              </a:p>
              <a:p>
                <a:endParaRPr lang="cs-CZ" dirty="0"/>
              </a:p>
              <a:p>
                <a:r>
                  <a:rPr lang="cs-CZ" dirty="0"/>
                  <a:t>Vytvoříme součty čtverců souřadnic nové soustavy (střední hodnoty, bez jmenovatele, zkrátí se)</a:t>
                </a:r>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𝜉𝜉</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𝜂𝜂</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2</m:t>
                            </m:r>
                            <m:r>
                              <a:rPr lang="cs-CZ" b="0" i="1" smtClean="0">
                                <a:latin typeface="Cambria Math" panose="02040503050406030204" pitchFamily="18" charset="0"/>
                              </a:rPr>
                              <m:t>𝑥</m:t>
                            </m:r>
                          </m:e>
                        </m:d>
                      </m:e>
                    </m:func>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sin</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i="1">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cos</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b="0" i="1" smtClean="0">
                        <a:latin typeface="Cambria Math" panose="02040503050406030204" pitchFamily="18" charset="0"/>
                        <a:ea typeface="Cambria Math" panose="02040503050406030204" pitchFamily="18" charset="0"/>
                      </a:rPr>
                      <m:t> </m:t>
                    </m:r>
                  </m:oMath>
                </a14:m>
                <a:r>
                  <a:rPr lang="cs-CZ" dirty="0"/>
                  <a:t>)</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6206827"/>
              </a:xfrm>
              <a:prstGeom prst="rect">
                <a:avLst/>
              </a:prstGeom>
              <a:blipFill>
                <a:blip r:embed="rId3"/>
                <a:stretch>
                  <a:fillRect l="-1076" t="-786" r="-789" b="-688"/>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9" name="obrázek 88">
            <a:extLst>
              <a:ext uri="{FF2B5EF4-FFF2-40B4-BE49-F238E27FC236}">
                <a16:creationId xmlns:a16="http://schemas.microsoft.com/office/drawing/2014/main" id="{A7621DA3-53BA-4D2A-B321-F367610F9A99}"/>
              </a:ext>
            </a:extLst>
          </p:cNvPr>
          <p:cNvPicPr>
            <a:picLocks noChangeAspect="1"/>
          </p:cNvPicPr>
          <p:nvPr/>
        </p:nvPicPr>
        <p:blipFill rotWithShape="1">
          <a:blip r:embed="rId4"/>
          <a:srcRect l="2888" r="48015" b="42482"/>
          <a:stretch/>
        </p:blipFill>
        <p:spPr bwMode="auto">
          <a:xfrm>
            <a:off x="6799747" y="476672"/>
            <a:ext cx="1859197" cy="1258702"/>
          </a:xfrm>
          <a:prstGeom prst="rect">
            <a:avLst/>
          </a:prstGeom>
          <a:noFill/>
          <a:ln w="9525">
            <a:noFill/>
            <a:miter lim="800000"/>
            <a:headEnd/>
            <a:tailEnd/>
          </a:ln>
        </p:spPr>
      </p:pic>
    </p:spTree>
    <p:extLst>
      <p:ext uri="{BB962C8B-B14F-4D97-AF65-F5344CB8AC3E}">
        <p14:creationId xmlns:p14="http://schemas.microsoft.com/office/powerpoint/2010/main" val="261646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9</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969711"/>
              </a:xfrm>
              <a:prstGeom prst="rect">
                <a:avLst/>
              </a:prstGeom>
              <a:noFill/>
            </p:spPr>
            <p:txBody>
              <a:bodyPr wrap="square" rtlCol="0">
                <a:spAutoFit/>
              </a:bodyPr>
              <a:lstStyle/>
              <a:p>
                <a:r>
                  <a:rPr lang="cs-CZ" sz="2400" b="1" dirty="0"/>
                  <a:t>1. Dvou a vícerozměrné chyby.</a:t>
                </a:r>
              </a:p>
              <a:p>
                <a:endParaRPr lang="cs-CZ" sz="1400" dirty="0"/>
              </a:p>
              <a:p>
                <a:r>
                  <a:rPr lang="cs-CZ" b="1" dirty="0"/>
                  <a:t>3. Dvou a vícerozměrné charakteristiky přesnosti.</a:t>
                </a:r>
              </a:p>
              <a:p>
                <a:pPr marL="285750" indent="-285750">
                  <a:buFontTx/>
                  <a:buChar char="-"/>
                </a:pPr>
                <a:endParaRPr lang="cs-CZ" dirty="0"/>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𝜉𝜉</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𝜂𝜂</m:t>
                        </m:r>
                      </m:e>
                    </m:d>
                    <m:r>
                      <a:rPr lang="cs-CZ">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r>
                  <a:rPr lang="cs-CZ" dirty="0"/>
                  <a:t>					(</a:t>
                </a:r>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2</m:t>
                            </m:r>
                            <m:r>
                              <a:rPr lang="cs-CZ" b="0" i="1" smtClean="0">
                                <a:latin typeface="Cambria Math" panose="02040503050406030204" pitchFamily="18" charset="0"/>
                              </a:rPr>
                              <m:t>𝑥</m:t>
                            </m:r>
                          </m:e>
                        </m:d>
                      </m:e>
                    </m:func>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sin</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i="1">
                        <a:latin typeface="Cambria Math" panose="02040503050406030204" pitchFamily="18" charset="0"/>
                        <a:ea typeface="Cambria Math" panose="02040503050406030204" pitchFamily="18" charset="0"/>
                      </a:rPr>
                      <m:t>∙</m:t>
                    </m:r>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cos</m:t>
                        </m:r>
                      </m:fName>
                      <m:e>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𝑥</m:t>
                            </m:r>
                          </m:e>
                        </m:d>
                      </m:e>
                    </m:func>
                    <m:r>
                      <a:rPr lang="cs-CZ" b="0" i="1" smtClean="0">
                        <a:latin typeface="Cambria Math" panose="02040503050406030204" pitchFamily="18" charset="0"/>
                        <a:ea typeface="Cambria Math" panose="02040503050406030204" pitchFamily="18" charset="0"/>
                      </a:rPr>
                      <m:t> </m:t>
                    </m:r>
                  </m:oMath>
                </a14:m>
                <a:r>
                  <a:rPr lang="cs-CZ" dirty="0"/>
                  <a:t>)</a:t>
                </a:r>
              </a:p>
              <a:p>
                <a:endParaRPr lang="cs-CZ" dirty="0"/>
              </a:p>
              <a:p>
                <a:r>
                  <a:rPr lang="cs-CZ" dirty="0"/>
                  <a:t>Úhel </a:t>
                </a:r>
                <a14:m>
                  <m:oMath xmlns:m="http://schemas.openxmlformats.org/officeDocument/2006/math">
                    <m:r>
                      <a:rPr lang="cs-CZ" i="1">
                        <a:latin typeface="Cambria Math" panose="02040503050406030204" pitchFamily="18" charset="0"/>
                      </a:rPr>
                      <m:t>𝜔</m:t>
                    </m:r>
                  </m:oMath>
                </a14:m>
                <a:r>
                  <a:rPr lang="cs-CZ" dirty="0"/>
                  <a:t> najdeme z podmínky, aby součty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𝜉𝜉</m:t>
                    </m:r>
                    <m:r>
                      <a:rPr lang="cs-CZ" i="1">
                        <a:latin typeface="Cambria Math" panose="02040503050406030204" pitchFamily="18" charset="0"/>
                      </a:rPr>
                      <m:t>]</m:t>
                    </m:r>
                  </m:oMath>
                </a14:m>
                <a:r>
                  <a:rPr lang="cs-CZ" dirty="0"/>
                  <a:t> a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𝜂𝜂</m:t>
                    </m:r>
                    <m:r>
                      <a:rPr lang="cs-CZ" i="1">
                        <a:latin typeface="Cambria Math" panose="02040503050406030204" pitchFamily="18" charset="0"/>
                      </a:rPr>
                      <m:t>]</m:t>
                    </m:r>
                  </m:oMath>
                </a14:m>
                <a:r>
                  <a:rPr lang="cs-CZ" dirty="0"/>
                  <a:t> měly extrémní hodnotu. Položíme derivaci </a:t>
                </a:r>
                <a14:m>
                  <m:oMath xmlns:m="http://schemas.openxmlformats.org/officeDocument/2006/math">
                    <m:r>
                      <a:rPr lang="cs-CZ" i="1">
                        <a:latin typeface="Cambria Math" panose="02040503050406030204" pitchFamily="18" charset="0"/>
                      </a:rPr>
                      <m:t>[</m:t>
                    </m:r>
                    <m:r>
                      <a:rPr lang="cs-CZ" i="1">
                        <a:latin typeface="Cambria Math" panose="02040503050406030204" pitchFamily="18" charset="0"/>
                      </a:rPr>
                      <m:t>𝜉𝜉</m:t>
                    </m:r>
                    <m:r>
                      <a:rPr lang="cs-CZ" i="1">
                        <a:latin typeface="Cambria Math" panose="02040503050406030204" pitchFamily="18" charset="0"/>
                      </a:rPr>
                      <m:t>]′ = 0</m:t>
                    </m:r>
                  </m:oMath>
                </a14:m>
                <a:endParaRPr lang="cs-CZ" dirty="0"/>
              </a:p>
              <a:p>
                <a:endParaRPr lang="cs-CZ" dirty="0"/>
              </a:p>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m:t>
                                  </m:r>
                                  <m:d>
                                    <m:dPr>
                                      <m:begChr m:val="["/>
                                      <m:endChr m:val="]"/>
                                      <m:ctrlPr>
                                        <a:rPr lang="cs-CZ" i="1">
                                          <a:latin typeface="Cambria Math" panose="02040503050406030204" pitchFamily="18" charset="0"/>
                                        </a:rPr>
                                      </m:ctrlPr>
                                    </m:dPr>
                                    <m:e>
                                      <m:r>
                                        <a:rPr lang="cs-CZ" i="1">
                                          <a:latin typeface="Cambria Math" panose="02040503050406030204" pitchFamily="18" charset="0"/>
                                        </a:rPr>
                                        <m:t>𝜉𝜉</m:t>
                                      </m:r>
                                    </m:e>
                                  </m:d>
                                </m:num>
                                <m:den>
                                  <m:r>
                                    <a:rPr lang="cs-CZ" i="1">
                                      <a:latin typeface="Cambria Math" panose="02040503050406030204" pitchFamily="18" charset="0"/>
                                    </a:rPr>
                                    <m:t>𝜕𝜔</m:t>
                                  </m:r>
                                </m:den>
                              </m:f>
                            </m:e>
                          </m:d>
                        </m:e>
                        <m:sub>
                          <m:r>
                            <a:rPr lang="cs-CZ" i="1">
                              <a:latin typeface="Cambria Math" panose="02040503050406030204" pitchFamily="18" charset="0"/>
                            </a:rPr>
                            <m:t>𝜔</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sub>
                      </m:sSub>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sin</m:t>
                      </m:r>
                      <m:d>
                        <m:dPr>
                          <m:ctrlPr>
                            <a:rPr lang="cs-CZ" i="1">
                              <a:latin typeface="Cambria Math" panose="02040503050406030204" pitchFamily="18" charset="0"/>
                            </a:rPr>
                          </m:ctrlPr>
                        </m:dPr>
                        <m:e>
                          <m:r>
                            <a:rPr lang="cs-CZ" i="1">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a:latin typeface="Cambria Math" panose="02040503050406030204" pitchFamily="18" charset="0"/>
                        </a:rPr>
                        <m:t>+2</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cos</m:t>
                      </m:r>
                      <m:d>
                        <m:dPr>
                          <m:ctrlPr>
                            <a:rPr lang="cs-CZ" i="1">
                              <a:latin typeface="Cambria Math" panose="02040503050406030204" pitchFamily="18" charset="0"/>
                            </a:rPr>
                          </m:ctrlPr>
                        </m:dPr>
                        <m:e>
                          <m:r>
                            <a:rPr lang="cs-CZ">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i="1">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a:latin typeface="Cambria Math" panose="02040503050406030204" pitchFamily="18" charset="0"/>
                                </a:rPr>
                                <m:t>y</m:t>
                              </m:r>
                            </m:e>
                            <m:sup>
                              <m:r>
                                <a:rPr lang="cs-CZ" i="1">
                                  <a:latin typeface="Cambria Math" panose="02040503050406030204" pitchFamily="18" charset="0"/>
                                </a:rPr>
                                <m:t>′</m:t>
                              </m:r>
                            </m:sup>
                          </m:sSup>
                        </m:e>
                      </m:d>
                      <m:r>
                        <a:rPr lang="cs-CZ">
                          <a:latin typeface="Cambria Math" panose="02040503050406030204" pitchFamily="18" charset="0"/>
                        </a:rPr>
                        <m:t>∙</m:t>
                      </m:r>
                      <m:r>
                        <m:rPr>
                          <m:sty m:val="p"/>
                        </m:rPr>
                        <a:rPr lang="cs-CZ">
                          <a:latin typeface="Cambria Math" panose="02040503050406030204" pitchFamily="18" charset="0"/>
                        </a:rPr>
                        <m:t>sin</m:t>
                      </m:r>
                      <m:d>
                        <m:dPr>
                          <m:ctrlPr>
                            <a:rPr lang="cs-CZ" i="1">
                              <a:latin typeface="Cambria Math" panose="02040503050406030204" pitchFamily="18" charset="0"/>
                            </a:rPr>
                          </m:ctrlPr>
                        </m:dPr>
                        <m:e>
                          <m:r>
                            <a:rPr lang="cs-CZ">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1">
                                  <a:latin typeface="Cambria Math" panose="02040503050406030204" pitchFamily="18" charset="0"/>
                                </a:rPr>
                                <m:t>0</m:t>
                              </m:r>
                            </m:sub>
                          </m:sSub>
                        </m:e>
                      </m:d>
                      <m:r>
                        <a:rPr lang="cs-CZ" i="1">
                          <a:latin typeface="Cambria Math" panose="02040503050406030204" pitchFamily="18" charset="0"/>
                        </a:rPr>
                        <m:t>=0</m:t>
                      </m:r>
                    </m:oMath>
                  </m:oMathPara>
                </a14:m>
                <a:endParaRPr lang="cs-CZ" dirty="0"/>
              </a:p>
              <a:p>
                <a:r>
                  <a:rPr lang="cs-CZ" dirty="0"/>
                  <a:t>(z obou vyjde stejná derivace, resp. vynásobená -1).</a:t>
                </a:r>
              </a:p>
              <a:p>
                <a:endParaRPr lang="cs-CZ" dirty="0"/>
              </a:p>
              <a:p>
                <a:endParaRPr lang="cs-CZ" dirty="0"/>
              </a:p>
              <a:p>
                <a:endParaRPr lang="cs-CZ" dirty="0"/>
              </a:p>
              <a:p>
                <a:endParaRPr lang="cs-CZ" dirty="0"/>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rPr>
                          <m:t>𝜉</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cos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𝑥𝑦</m:t>
                        </m:r>
                      </m:sub>
                    </m:sSub>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rPr>
                          <m:t>𝜂</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a:latin typeface="Cambria Math" panose="02040503050406030204" pitchFamily="18" charset="0"/>
                              </a:rPr>
                              <m:t>s</m:t>
                            </m:r>
                            <m:r>
                              <m:rPr>
                                <m:sty m:val="p"/>
                              </m:rPr>
                              <a:rPr lang="cs-CZ" b="0" i="0" smtClean="0">
                                <a:latin typeface="Cambria Math" panose="02040503050406030204" pitchFamily="18" charset="0"/>
                              </a:rPr>
                              <m:t>in</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r>
                      <a:rPr lang="cs-CZ" b="0" i="0" smtClean="0">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𝑥𝑦</m:t>
                        </m:r>
                      </m:sub>
                    </m:sSub>
                    <m:r>
                      <a:rPr lang="cs-CZ">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sin</m:t>
                        </m:r>
                      </m:fName>
                      <m:e>
                        <m:d>
                          <m:dPr>
                            <m:ctrlPr>
                              <a:rPr lang="cs-CZ" i="1">
                                <a:latin typeface="Cambria Math" panose="02040503050406030204" pitchFamily="18" charset="0"/>
                              </a:rPr>
                            </m:ctrlPr>
                          </m:dPr>
                          <m:e>
                            <m:r>
                              <a:rPr lang="cs-CZ">
                                <a:latin typeface="Cambria Math" panose="02040503050406030204" pitchFamily="18" charset="0"/>
                              </a:rPr>
                              <m:t>2</m:t>
                            </m:r>
                            <m:r>
                              <a:rPr lang="cs-CZ" i="1">
                                <a:latin typeface="Cambria Math" panose="02040503050406030204" pitchFamily="18" charset="0"/>
                              </a:rPr>
                              <m:t>𝜔</m:t>
                            </m:r>
                          </m:e>
                        </m:d>
                      </m:e>
                    </m:func>
                    <m:r>
                      <a:rPr lang="cs-CZ"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func>
                      <m:funcPr>
                        <m:ctrlPr>
                          <a:rPr lang="cs-CZ" i="1">
                            <a:latin typeface="Cambria Math" panose="02040503050406030204" pitchFamily="18" charset="0"/>
                          </a:rPr>
                        </m:ctrlPr>
                      </m:funcPr>
                      <m:fName>
                        <m:sSup>
                          <m:sSupPr>
                            <m:ctrlPr>
                              <a:rPr lang="cs-CZ" i="1">
                                <a:latin typeface="Cambria Math" panose="02040503050406030204" pitchFamily="18" charset="0"/>
                              </a:rPr>
                            </m:ctrlPr>
                          </m:sSupPr>
                          <m:e>
                            <m:r>
                              <m:rPr>
                                <m:sty m:val="p"/>
                              </m:rPr>
                              <a:rPr lang="cs-CZ" b="0" i="0" smtClean="0">
                                <a:latin typeface="Cambria Math" panose="02040503050406030204" pitchFamily="18" charset="0"/>
                              </a:rPr>
                              <m:t>co</m:t>
                            </m:r>
                            <m:r>
                              <m:rPr>
                                <m:sty m:val="p"/>
                              </m:rPr>
                              <a:rPr lang="cs-CZ">
                                <a:latin typeface="Cambria Math" panose="02040503050406030204" pitchFamily="18" charset="0"/>
                              </a:rPr>
                              <m:t>s</m:t>
                            </m:r>
                          </m:e>
                          <m:sup>
                            <m:r>
                              <a:rPr lang="cs-CZ" i="1">
                                <a:latin typeface="Cambria Math" panose="02040503050406030204" pitchFamily="18" charset="0"/>
                              </a:rPr>
                              <m:t>2</m:t>
                            </m:r>
                          </m:sup>
                        </m:sSup>
                      </m:fName>
                      <m:e>
                        <m:d>
                          <m:dPr>
                            <m:ctrlPr>
                              <a:rPr lang="cs-CZ" i="1">
                                <a:latin typeface="Cambria Math" panose="02040503050406030204" pitchFamily="18" charset="0"/>
                              </a:rPr>
                            </m:ctrlPr>
                          </m:dPr>
                          <m:e>
                            <m:r>
                              <a:rPr lang="cs-CZ" i="1">
                                <a:latin typeface="Cambria Math" panose="02040503050406030204" pitchFamily="18" charset="0"/>
                              </a:rPr>
                              <m:t>𝜔</m:t>
                            </m:r>
                          </m:e>
                        </m:d>
                      </m:e>
                    </m:func>
                  </m:oMath>
                </a14:m>
                <a:r>
                  <a:rPr lang="cs-CZ" dirty="0"/>
                  <a:t> </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969711"/>
              </a:xfrm>
              <a:prstGeom prst="rect">
                <a:avLst/>
              </a:prstGeom>
              <a:blipFill>
                <a:blip r:embed="rId3"/>
                <a:stretch>
                  <a:fillRect l="-1076" t="-81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9" name="obrázek 88">
            <a:extLst>
              <a:ext uri="{FF2B5EF4-FFF2-40B4-BE49-F238E27FC236}">
                <a16:creationId xmlns:a16="http://schemas.microsoft.com/office/drawing/2014/main" id="{A7621DA3-53BA-4D2A-B321-F367610F9A99}"/>
              </a:ext>
            </a:extLst>
          </p:cNvPr>
          <p:cNvPicPr>
            <a:picLocks noChangeAspect="1"/>
          </p:cNvPicPr>
          <p:nvPr/>
        </p:nvPicPr>
        <p:blipFill rotWithShape="1">
          <a:blip r:embed="rId4"/>
          <a:srcRect l="2888" r="48015" b="42482"/>
          <a:stretch/>
        </p:blipFill>
        <p:spPr bwMode="auto">
          <a:xfrm>
            <a:off x="6799747" y="476672"/>
            <a:ext cx="1859197" cy="125870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15E3A960-067C-4761-B6C8-20641856A6AC}"/>
                  </a:ext>
                </a:extLst>
              </p:cNvPr>
              <p:cNvSpPr/>
              <p:nvPr/>
            </p:nvSpPr>
            <p:spPr>
              <a:xfrm>
                <a:off x="765050" y="4881561"/>
                <a:ext cx="3798219" cy="718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cs-CZ" smtClean="0">
                          <a:latin typeface="Cambria Math" panose="02040503050406030204" pitchFamily="18" charset="0"/>
                        </a:rPr>
                        <m:t>t</m:t>
                      </m:r>
                      <m:r>
                        <m:rPr>
                          <m:sty m:val="p"/>
                        </m:rPr>
                        <a:rPr lang="cs-CZ" i="0">
                          <a:latin typeface="Cambria Math" panose="02040503050406030204" pitchFamily="18" charset="0"/>
                        </a:rPr>
                        <m:t>g</m:t>
                      </m:r>
                      <m:d>
                        <m:dPr>
                          <m:ctrlPr>
                            <a:rPr lang="cs-CZ" i="1">
                              <a:latin typeface="Cambria Math" panose="02040503050406030204" pitchFamily="18" charset="0"/>
                            </a:rPr>
                          </m:ctrlPr>
                        </m:dPr>
                        <m:e>
                          <m:r>
                            <a:rPr lang="cs-CZ" i="0">
                              <a:latin typeface="Cambria Math" panose="02040503050406030204" pitchFamily="18" charset="0"/>
                            </a:rPr>
                            <m:t>2</m:t>
                          </m:r>
                          <m:sSub>
                            <m:sSubPr>
                              <m:ctrlPr>
                                <a:rPr lang="cs-CZ" i="1">
                                  <a:latin typeface="Cambria Math" panose="02040503050406030204" pitchFamily="18" charset="0"/>
                                </a:rPr>
                              </m:ctrlPr>
                            </m:sSubPr>
                            <m:e>
                              <m:r>
                                <a:rPr lang="cs-CZ" i="1">
                                  <a:latin typeface="Cambria Math" panose="02040503050406030204" pitchFamily="18" charset="0"/>
                                </a:rPr>
                                <m:t>𝜔</m:t>
                              </m:r>
                            </m:e>
                            <m:sub>
                              <m:r>
                                <a:rPr lang="cs-CZ" i="0">
                                  <a:latin typeface="Cambria Math" panose="02040503050406030204" pitchFamily="18" charset="0"/>
                                </a:rPr>
                                <m:t>0</m:t>
                              </m:r>
                            </m:sub>
                          </m:sSub>
                        </m:e>
                      </m:d>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2</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𝑦</m:t>
                                  </m:r>
                                </m:e>
                                <m:sup>
                                  <m:r>
                                    <a:rPr lang="cs-CZ" i="0">
                                      <a:latin typeface="Cambria Math" panose="02040503050406030204" pitchFamily="18" charset="0"/>
                                    </a:rPr>
                                    <m:t>′</m:t>
                                  </m:r>
                                </m:sup>
                              </m:sSup>
                            </m:e>
                          </m:d>
                        </m:num>
                        <m:den>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a:rPr lang="cs-CZ" i="1">
                                      <a:latin typeface="Cambria Math" panose="02040503050406030204" pitchFamily="18" charset="0"/>
                                    </a:rPr>
                                    <m:t>𝑥</m:t>
                                  </m:r>
                                </m:e>
                                <m:sup>
                                  <m:r>
                                    <a:rPr lang="cs-CZ" i="0">
                                      <a:latin typeface="Cambria Math" panose="02040503050406030204" pitchFamily="18" charset="0"/>
                                    </a:rPr>
                                    <m:t>′</m:t>
                                  </m:r>
                                </m:sup>
                              </m:sSup>
                            </m:e>
                          </m:d>
                          <m:r>
                            <a:rPr lang="cs-CZ" i="0">
                              <a:latin typeface="Cambria Math" panose="02040503050406030204" pitchFamily="18" charset="0"/>
                            </a:rPr>
                            <m:t>−</m:t>
                          </m:r>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y</m:t>
                                  </m:r>
                                </m:e>
                                <m:sup>
                                  <m:r>
                                    <a:rPr lang="cs-CZ" i="0">
                                      <a:latin typeface="Cambria Math" panose="02040503050406030204" pitchFamily="18" charset="0"/>
                                    </a:rPr>
                                    <m:t>′</m:t>
                                  </m:r>
                                </m:sup>
                              </m:sSup>
                              <m:sSup>
                                <m:sSupPr>
                                  <m:ctrlPr>
                                    <a:rPr lang="cs-CZ" i="1">
                                      <a:latin typeface="Cambria Math" panose="02040503050406030204" pitchFamily="18" charset="0"/>
                                    </a:rPr>
                                  </m:ctrlPr>
                                </m:sSupPr>
                                <m:e>
                                  <m:r>
                                    <m:rPr>
                                      <m:sty m:val="p"/>
                                    </m:rPr>
                                    <a:rPr lang="cs-CZ" i="0">
                                      <a:latin typeface="Cambria Math" panose="02040503050406030204" pitchFamily="18" charset="0"/>
                                    </a:rPr>
                                    <m:t>y</m:t>
                                  </m:r>
                                </m:e>
                                <m:sup>
                                  <m:r>
                                    <a:rPr lang="cs-CZ" i="0">
                                      <a:latin typeface="Cambria Math" panose="02040503050406030204" pitchFamily="18" charset="0"/>
                                    </a:rPr>
                                    <m:t>′</m:t>
                                  </m:r>
                                </m:sup>
                              </m:sSup>
                            </m:e>
                          </m:d>
                        </m:den>
                      </m:f>
                      <m:r>
                        <a:rPr lang="cs-CZ" b="0" i="1" smtClean="0">
                          <a:latin typeface="Cambria Math" panose="02040503050406030204" pitchFamily="18" charset="0"/>
                        </a:rPr>
                        <m:t>=</m:t>
                      </m:r>
                      <m:f>
                        <m:fPr>
                          <m:ctrlPr>
                            <a:rPr lang="cs-CZ" i="1">
                              <a:latin typeface="Cambria Math" panose="02040503050406030204" pitchFamily="18" charset="0"/>
                            </a:rPr>
                          </m:ctrlPr>
                        </m:fPr>
                        <m:num>
                          <m:r>
                            <a:rPr lang="cs-CZ">
                              <a:latin typeface="Cambria Math" panose="02040503050406030204" pitchFamily="18" charset="0"/>
                            </a:rPr>
                            <m:t>2</m:t>
                          </m:r>
                          <m:sSub>
                            <m:sSubPr>
                              <m:ctrlPr>
                                <a:rPr lang="cs-CZ" b="0"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𝑥𝑦</m:t>
                              </m:r>
                            </m:sub>
                          </m:sSub>
                        </m:num>
                        <m:den>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i="1">
                                  <a:latin typeface="Cambria Math" panose="02040503050406030204" pitchFamily="18" charset="0"/>
                                  <a:ea typeface="Cambria Math" panose="02040503050406030204" pitchFamily="18" charset="0"/>
                                </a:rPr>
                                <m:t>𝑥</m:t>
                              </m:r>
                            </m:sub>
                            <m:sup>
                              <m:r>
                                <a:rPr lang="cs-CZ" b="0" i="0" smtClean="0">
                                  <a:latin typeface="Cambria Math" panose="02040503050406030204" pitchFamily="18" charset="0"/>
                                  <a:ea typeface="Cambria Math" panose="02040503050406030204" pitchFamily="18" charset="0"/>
                                </a:rPr>
                                <m:t>2</m:t>
                              </m:r>
                            </m:sup>
                          </m:sSubSup>
                          <m:r>
                            <a:rPr lang="cs-CZ">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σ</m:t>
                              </m:r>
                            </m:e>
                            <m:sub>
                              <m:r>
                                <a:rPr lang="cs-CZ" b="0" i="1" smtClean="0">
                                  <a:latin typeface="Cambria Math" panose="02040503050406030204" pitchFamily="18" charset="0"/>
                                  <a:ea typeface="Cambria Math" panose="02040503050406030204" pitchFamily="18" charset="0"/>
                                </a:rPr>
                                <m:t>𝑦</m:t>
                              </m:r>
                            </m:sub>
                            <m:sup>
                              <m:r>
                                <a:rPr lang="cs-CZ">
                                  <a:latin typeface="Cambria Math" panose="02040503050406030204" pitchFamily="18" charset="0"/>
                                  <a:ea typeface="Cambria Math" panose="02040503050406030204" pitchFamily="18" charset="0"/>
                                </a:rPr>
                                <m:t>2</m:t>
                              </m:r>
                            </m:sup>
                          </m:sSubSup>
                        </m:den>
                      </m:f>
                    </m:oMath>
                  </m:oMathPara>
                </a14:m>
                <a:endParaRPr lang="cs-CZ" dirty="0"/>
              </a:p>
            </p:txBody>
          </p:sp>
        </mc:Choice>
        <mc:Fallback xmlns="">
          <p:sp>
            <p:nvSpPr>
              <p:cNvPr id="2" name="Obdélník 1">
                <a:extLst>
                  <a:ext uri="{FF2B5EF4-FFF2-40B4-BE49-F238E27FC236}">
                    <a16:creationId xmlns:a16="http://schemas.microsoft.com/office/drawing/2014/main" id="{15E3A960-067C-4761-B6C8-20641856A6AC}"/>
                  </a:ext>
                </a:extLst>
              </p:cNvPr>
              <p:cNvSpPr>
                <a:spLocks noRot="1" noChangeAspect="1" noMove="1" noResize="1" noEditPoints="1" noAdjustHandles="1" noChangeArrowheads="1" noChangeShapeType="1" noTextEdit="1"/>
              </p:cNvSpPr>
              <p:nvPr/>
            </p:nvSpPr>
            <p:spPr>
              <a:xfrm>
                <a:off x="765050" y="4881561"/>
                <a:ext cx="3798219" cy="718210"/>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10367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1521</Words>
  <Application>Microsoft Office PowerPoint</Application>
  <PresentationFormat>Předvádění na obrazovce (4:3)</PresentationFormat>
  <Paragraphs>461</Paragraphs>
  <Slides>22</Slides>
  <Notes>22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22</vt:i4>
      </vt:variant>
    </vt:vector>
  </HeadingPairs>
  <TitlesOfParts>
    <vt:vector size="29" baseType="lpstr">
      <vt:lpstr>Arial</vt:lpstr>
      <vt:lpstr>Calibri</vt:lpstr>
      <vt:lpstr>Cambria Math</vt:lpstr>
      <vt:lpstr>Symbol</vt:lpstr>
      <vt:lpstr>Times New Roman</vt:lpstr>
      <vt:lpstr>Wingdings</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stroner</dc:creator>
  <cp:lastModifiedBy>Martin Štroner</cp:lastModifiedBy>
  <cp:revision>381</cp:revision>
  <cp:lastPrinted>2012-09-21T14:20:41Z</cp:lastPrinted>
  <dcterms:created xsi:type="dcterms:W3CDTF">2007-03-07T08:58:30Z</dcterms:created>
  <dcterms:modified xsi:type="dcterms:W3CDTF">2018-10-22T16:25:59Z</dcterms:modified>
</cp:coreProperties>
</file>