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19"/>
  </p:notesMasterIdLst>
  <p:sldIdLst>
    <p:sldId id="311" r:id="rId2"/>
    <p:sldId id="372" r:id="rId3"/>
    <p:sldId id="373" r:id="rId4"/>
    <p:sldId id="374" r:id="rId5"/>
    <p:sldId id="375" r:id="rId6"/>
    <p:sldId id="376" r:id="rId7"/>
    <p:sldId id="370" r:id="rId8"/>
    <p:sldId id="377" r:id="rId9"/>
    <p:sldId id="378" r:id="rId10"/>
    <p:sldId id="379" r:id="rId11"/>
    <p:sldId id="380" r:id="rId12"/>
    <p:sldId id="381" r:id="rId13"/>
    <p:sldId id="382" r:id="rId14"/>
    <p:sldId id="383" r:id="rId15"/>
    <p:sldId id="384" r:id="rId16"/>
    <p:sldId id="385" r:id="rId17"/>
    <p:sldId id="309" r:id="rId18"/>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p15:clr>
            <a:srgbClr val="A4A3A4"/>
          </p15:clr>
        </p15:guide>
        <p15:guide id="2" pos="43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6661" autoAdjust="0"/>
  </p:normalViewPr>
  <p:slideViewPr>
    <p:cSldViewPr showGuides="1">
      <p:cViewPr varScale="1">
        <p:scale>
          <a:sx n="93" d="100"/>
          <a:sy n="93" d="100"/>
        </p:scale>
        <p:origin x="414" y="57"/>
      </p:cViewPr>
      <p:guideLst>
        <p:guide orient="horz" pos="482"/>
        <p:guide pos="4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538"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Štroner" userId="f57dc7ba9f2ddb92" providerId="LiveId" clId="{13DCC939-9EEA-4E01-88FB-1DE036B63A4E}"/>
    <pc:docChg chg="modSld">
      <pc:chgData name="Martin Štroner" userId="f57dc7ba9f2ddb92" providerId="LiveId" clId="{13DCC939-9EEA-4E01-88FB-1DE036B63A4E}" dt="2018-11-26T16:11:01.389" v="58" actId="20577"/>
      <pc:docMkLst>
        <pc:docMk/>
      </pc:docMkLst>
      <pc:sldChg chg="modSp">
        <pc:chgData name="Martin Štroner" userId="f57dc7ba9f2ddb92" providerId="LiveId" clId="{13DCC939-9EEA-4E01-88FB-1DE036B63A4E}" dt="2018-11-26T16:10:27.208" v="46" actId="20577"/>
        <pc:sldMkLst>
          <pc:docMk/>
          <pc:sldMk cId="2026174167" sldId="311"/>
        </pc:sldMkLst>
        <pc:spChg chg="mod">
          <ac:chgData name="Martin Štroner" userId="f57dc7ba9f2ddb92" providerId="LiveId" clId="{13DCC939-9EEA-4E01-88FB-1DE036B63A4E}" dt="2018-11-26T16:10:27.208" v="46" actId="20577"/>
          <ac:spMkLst>
            <pc:docMk/>
            <pc:sldMk cId="2026174167" sldId="311"/>
            <ac:spMk id="8" creationId="{00000000-0000-0000-0000-000000000000}"/>
          </ac:spMkLst>
        </pc:spChg>
      </pc:sldChg>
      <pc:sldChg chg="modSp">
        <pc:chgData name="Martin Štroner" userId="f57dc7ba9f2ddb92" providerId="LiveId" clId="{13DCC939-9EEA-4E01-88FB-1DE036B63A4E}" dt="2018-11-26T16:10:47.866" v="57" actId="6549"/>
        <pc:sldMkLst>
          <pc:docMk/>
          <pc:sldMk cId="769489795" sldId="344"/>
        </pc:sldMkLst>
        <pc:spChg chg="mod">
          <ac:chgData name="Martin Štroner" userId="f57dc7ba9f2ddb92" providerId="LiveId" clId="{13DCC939-9EEA-4E01-88FB-1DE036B63A4E}" dt="2018-11-26T16:10:47.866" v="57" actId="6549"/>
          <ac:spMkLst>
            <pc:docMk/>
            <pc:sldMk cId="769489795" sldId="344"/>
            <ac:spMk id="8" creationId="{00000000-0000-0000-0000-000000000000}"/>
          </ac:spMkLst>
        </pc:spChg>
      </pc:sldChg>
      <pc:sldChg chg="modSp">
        <pc:chgData name="Martin Štroner" userId="f57dc7ba9f2ddb92" providerId="LiveId" clId="{13DCC939-9EEA-4E01-88FB-1DE036B63A4E}" dt="2018-11-26T16:11:01.389" v="58" actId="20577"/>
        <pc:sldMkLst>
          <pc:docMk/>
          <pc:sldMk cId="3261644601" sldId="346"/>
        </pc:sldMkLst>
        <pc:spChg chg="mod">
          <ac:chgData name="Martin Štroner" userId="f57dc7ba9f2ddb92" providerId="LiveId" clId="{13DCC939-9EEA-4E01-88FB-1DE036B63A4E}" dt="2018-11-26T16:11:01.389" v="58" actId="20577"/>
          <ac:spMkLst>
            <pc:docMk/>
            <pc:sldMk cId="3261644601" sldId="346"/>
            <ac:spMk id="8" creationId="{00000000-0000-0000-0000-000000000000}"/>
          </ac:spMkLst>
        </pc:spChg>
      </pc:sldChg>
    </pc:docChg>
  </pc:docChgLst>
  <pc:docChgLst>
    <pc:chgData name="Martin Štroner" userId="f57dc7ba9f2ddb92" providerId="LiveId" clId="{A0A04693-81A8-4339-BD91-AD2CE52FC4A9}"/>
    <pc:docChg chg="undo custSel addSld delSld modSld">
      <pc:chgData name="Martin Štroner" userId="f57dc7ba9f2ddb92" providerId="LiveId" clId="{A0A04693-81A8-4339-BD91-AD2CE52FC4A9}" dt="2018-11-18T14:23:13.666" v="964" actId="6549"/>
      <pc:docMkLst>
        <pc:docMk/>
      </pc:docMkLst>
      <pc:sldChg chg="modSp">
        <pc:chgData name="Martin Štroner" userId="f57dc7ba9f2ddb92" providerId="LiveId" clId="{A0A04693-81A8-4339-BD91-AD2CE52FC4A9}" dt="2018-11-18T12:07:59.816" v="6" actId="123"/>
        <pc:sldMkLst>
          <pc:docMk/>
          <pc:sldMk cId="769489795" sldId="344"/>
        </pc:sldMkLst>
        <pc:spChg chg="mod">
          <ac:chgData name="Martin Štroner" userId="f57dc7ba9f2ddb92" providerId="LiveId" clId="{A0A04693-81A8-4339-BD91-AD2CE52FC4A9}" dt="2018-11-18T12:07:59.816" v="6" actId="123"/>
          <ac:spMkLst>
            <pc:docMk/>
            <pc:sldMk cId="769489795" sldId="344"/>
            <ac:spMk id="8" creationId="{00000000-0000-0000-0000-000000000000}"/>
          </ac:spMkLst>
        </pc:spChg>
      </pc:sldChg>
      <pc:sldChg chg="modSp">
        <pc:chgData name="Martin Štroner" userId="f57dc7ba9f2ddb92" providerId="LiveId" clId="{A0A04693-81A8-4339-BD91-AD2CE52FC4A9}" dt="2018-11-18T12:33:50.299" v="226" actId="20577"/>
        <pc:sldMkLst>
          <pc:docMk/>
          <pc:sldMk cId="3540894949" sldId="345"/>
        </pc:sldMkLst>
        <pc:spChg chg="mod">
          <ac:chgData name="Martin Štroner" userId="f57dc7ba9f2ddb92" providerId="LiveId" clId="{A0A04693-81A8-4339-BD91-AD2CE52FC4A9}" dt="2018-11-18T12:33:50.299" v="226" actId="20577"/>
          <ac:spMkLst>
            <pc:docMk/>
            <pc:sldMk cId="3540894949" sldId="345"/>
            <ac:spMk id="8" creationId="{00000000-0000-0000-0000-000000000000}"/>
          </ac:spMkLst>
        </pc:spChg>
      </pc:sldChg>
      <pc:sldChg chg="modSp">
        <pc:chgData name="Martin Štroner" userId="f57dc7ba9f2ddb92" providerId="LiveId" clId="{A0A04693-81A8-4339-BD91-AD2CE52FC4A9}" dt="2018-11-18T13:02:21.952" v="497" actId="6549"/>
        <pc:sldMkLst>
          <pc:docMk/>
          <pc:sldMk cId="3261644601" sldId="346"/>
        </pc:sldMkLst>
        <pc:spChg chg="mod">
          <ac:chgData name="Martin Štroner" userId="f57dc7ba9f2ddb92" providerId="LiveId" clId="{A0A04693-81A8-4339-BD91-AD2CE52FC4A9}" dt="2018-11-18T13:02:21.952" v="497" actId="6549"/>
          <ac:spMkLst>
            <pc:docMk/>
            <pc:sldMk cId="3261644601" sldId="346"/>
            <ac:spMk id="8" creationId="{00000000-0000-0000-0000-000000000000}"/>
          </ac:spMkLst>
        </pc:spChg>
      </pc:sldChg>
      <pc:sldChg chg="modSp">
        <pc:chgData name="Martin Štroner" userId="f57dc7ba9f2ddb92" providerId="LiveId" clId="{A0A04693-81A8-4339-BD91-AD2CE52FC4A9}" dt="2018-11-18T13:16:09.296" v="527" actId="20577"/>
        <pc:sldMkLst>
          <pc:docMk/>
          <pc:sldMk cId="3742433800" sldId="347"/>
        </pc:sldMkLst>
        <pc:spChg chg="mod">
          <ac:chgData name="Martin Štroner" userId="f57dc7ba9f2ddb92" providerId="LiveId" clId="{A0A04693-81A8-4339-BD91-AD2CE52FC4A9}" dt="2018-11-18T13:16:09.296" v="527" actId="20577"/>
          <ac:spMkLst>
            <pc:docMk/>
            <pc:sldMk cId="3742433800" sldId="347"/>
            <ac:spMk id="8" creationId="{00000000-0000-0000-0000-000000000000}"/>
          </ac:spMkLst>
        </pc:spChg>
      </pc:sldChg>
      <pc:sldChg chg="modSp">
        <pc:chgData name="Martin Štroner" userId="f57dc7ba9f2ddb92" providerId="LiveId" clId="{A0A04693-81A8-4339-BD91-AD2CE52FC4A9}" dt="2018-11-18T12:26:04.884" v="144" actId="20577"/>
        <pc:sldMkLst>
          <pc:docMk/>
          <pc:sldMk cId="461125227" sldId="362"/>
        </pc:sldMkLst>
        <pc:spChg chg="mod">
          <ac:chgData name="Martin Štroner" userId="f57dc7ba9f2ddb92" providerId="LiveId" clId="{A0A04693-81A8-4339-BD91-AD2CE52FC4A9}" dt="2018-11-18T12:26:04.884" v="144" actId="20577"/>
          <ac:spMkLst>
            <pc:docMk/>
            <pc:sldMk cId="461125227" sldId="362"/>
            <ac:spMk id="8" creationId="{00000000-0000-0000-0000-000000000000}"/>
          </ac:spMkLst>
        </pc:spChg>
      </pc:sldChg>
      <pc:sldChg chg="delSp modSp add">
        <pc:chgData name="Martin Štroner" userId="f57dc7ba9f2ddb92" providerId="LiveId" clId="{A0A04693-81A8-4339-BD91-AD2CE52FC4A9}" dt="2018-11-18T14:15:30.813" v="963" actId="20577"/>
        <pc:sldMkLst>
          <pc:docMk/>
          <pc:sldMk cId="3227297952" sldId="370"/>
        </pc:sldMkLst>
        <pc:spChg chg="mod">
          <ac:chgData name="Martin Štroner" userId="f57dc7ba9f2ddb92" providerId="LiveId" clId="{A0A04693-81A8-4339-BD91-AD2CE52FC4A9}" dt="2018-11-18T14:15:30.813" v="963" actId="20577"/>
          <ac:spMkLst>
            <pc:docMk/>
            <pc:sldMk cId="3227297952" sldId="370"/>
            <ac:spMk id="8" creationId="{00000000-0000-0000-0000-000000000000}"/>
          </ac:spMkLst>
        </pc:spChg>
        <pc:picChg chg="del">
          <ac:chgData name="Martin Štroner" userId="f57dc7ba9f2ddb92" providerId="LiveId" clId="{A0A04693-81A8-4339-BD91-AD2CE52FC4A9}" dt="2018-11-18T14:15:09.254" v="923" actId="478"/>
          <ac:picMkLst>
            <pc:docMk/>
            <pc:sldMk cId="3227297952" sldId="370"/>
            <ac:picMk id="3" creationId="{8AF6570C-0C8A-4458-959C-E9EDD48999CF}"/>
          </ac:picMkLst>
        </pc:picChg>
      </pc:sldChg>
    </pc:docChg>
  </pc:docChgLst>
  <pc:docChgLst>
    <pc:chgData name="Martin Štroner" userId="f57dc7ba9f2ddb92" providerId="LiveId" clId="{2CC10209-756B-4045-B350-5128B885835F}"/>
    <pc:docChg chg="custSel addSld modSld">
      <pc:chgData name="Martin Štroner" userId="f57dc7ba9f2ddb92" providerId="LiveId" clId="{2CC10209-756B-4045-B350-5128B885835F}" dt="2018-11-27T17:28:40.643" v="374" actId="478"/>
      <pc:docMkLst>
        <pc:docMk/>
      </pc:docMkLst>
      <pc:sldChg chg="addSp delSp modSp">
        <pc:chgData name="Martin Štroner" userId="f57dc7ba9f2ddb92" providerId="LiveId" clId="{2CC10209-756B-4045-B350-5128B885835F}" dt="2018-11-27T17:27:57.192" v="366" actId="6549"/>
        <pc:sldMkLst>
          <pc:docMk/>
          <pc:sldMk cId="2026174167" sldId="311"/>
        </pc:sldMkLst>
        <pc:spChg chg="mod">
          <ac:chgData name="Martin Štroner" userId="f57dc7ba9f2ddb92" providerId="LiveId" clId="{2CC10209-756B-4045-B350-5128B885835F}" dt="2018-11-27T17:27:57.192" v="366" actId="6549"/>
          <ac:spMkLst>
            <pc:docMk/>
            <pc:sldMk cId="2026174167" sldId="311"/>
            <ac:spMk id="8" creationId="{00000000-0000-0000-0000-000000000000}"/>
          </ac:spMkLst>
        </pc:spChg>
        <pc:graphicFrameChg chg="add del mod">
          <ac:chgData name="Martin Štroner" userId="f57dc7ba9f2ddb92" providerId="LiveId" clId="{2CC10209-756B-4045-B350-5128B885835F}" dt="2018-11-27T17:13:21.671" v="3" actId="478"/>
          <ac:graphicFrameMkLst>
            <pc:docMk/>
            <pc:sldMk cId="2026174167" sldId="311"/>
            <ac:graphicFrameMk id="2" creationId="{37C35636-F469-4E74-BA59-240DF35553DC}"/>
          </ac:graphicFrameMkLst>
        </pc:graphicFrameChg>
      </pc:sldChg>
      <pc:sldChg chg="delSp modSp">
        <pc:chgData name="Martin Štroner" userId="f57dc7ba9f2ddb92" providerId="LiveId" clId="{2CC10209-756B-4045-B350-5128B885835F}" dt="2018-11-27T17:28:40.643" v="374" actId="478"/>
        <pc:sldMkLst>
          <pc:docMk/>
          <pc:sldMk cId="769489795" sldId="344"/>
        </pc:sldMkLst>
        <pc:spChg chg="del">
          <ac:chgData name="Martin Štroner" userId="f57dc7ba9f2ddb92" providerId="LiveId" clId="{2CC10209-756B-4045-B350-5128B885835F}" dt="2018-11-27T17:28:35.603" v="371" actId="478"/>
          <ac:spMkLst>
            <pc:docMk/>
            <pc:sldMk cId="769489795" sldId="344"/>
            <ac:spMk id="2" creationId="{E48F40C7-60A6-4CE0-9E54-A918E7C187C8}"/>
          </ac:spMkLst>
        </pc:spChg>
        <pc:spChg chg="del">
          <ac:chgData name="Martin Štroner" userId="f57dc7ba9f2ddb92" providerId="LiveId" clId="{2CC10209-756B-4045-B350-5128B885835F}" dt="2018-11-27T17:28:33.923" v="370" actId="478"/>
          <ac:spMkLst>
            <pc:docMk/>
            <pc:sldMk cId="769489795" sldId="344"/>
            <ac:spMk id="3" creationId="{3F8728A9-7E72-4E06-AF1E-CAA5D8B84242}"/>
          </ac:spMkLst>
        </pc:spChg>
        <pc:spChg chg="del">
          <ac:chgData name="Martin Štroner" userId="f57dc7ba9f2ddb92" providerId="LiveId" clId="{2CC10209-756B-4045-B350-5128B885835F}" dt="2018-11-27T17:28:40.643" v="374" actId="478"/>
          <ac:spMkLst>
            <pc:docMk/>
            <pc:sldMk cId="769489795" sldId="344"/>
            <ac:spMk id="4" creationId="{B6D496A3-ED14-40D7-8632-63E3D7086019}"/>
          </ac:spMkLst>
        </pc:spChg>
        <pc:spChg chg="del">
          <ac:chgData name="Martin Štroner" userId="f57dc7ba9f2ddb92" providerId="LiveId" clId="{2CC10209-756B-4045-B350-5128B885835F}" dt="2018-11-27T17:28:37.103" v="372" actId="478"/>
          <ac:spMkLst>
            <pc:docMk/>
            <pc:sldMk cId="769489795" sldId="344"/>
            <ac:spMk id="6" creationId="{30C8F6DE-3249-448B-BD6F-54C7DFA11B97}"/>
          </ac:spMkLst>
        </pc:spChg>
        <pc:spChg chg="mod">
          <ac:chgData name="Martin Štroner" userId="f57dc7ba9f2ddb92" providerId="LiveId" clId="{2CC10209-756B-4045-B350-5128B885835F}" dt="2018-11-27T17:28:30.953" v="369" actId="20577"/>
          <ac:spMkLst>
            <pc:docMk/>
            <pc:sldMk cId="769489795" sldId="344"/>
            <ac:spMk id="8" creationId="{00000000-0000-0000-0000-000000000000}"/>
          </ac:spMkLst>
        </pc:spChg>
        <pc:spChg chg="del">
          <ac:chgData name="Martin Štroner" userId="f57dc7ba9f2ddb92" providerId="LiveId" clId="{2CC10209-756B-4045-B350-5128B885835F}" dt="2018-11-27T17:28:39.143" v="373" actId="478"/>
          <ac:spMkLst>
            <pc:docMk/>
            <pc:sldMk cId="769489795" sldId="344"/>
            <ac:spMk id="9" creationId="{071D275A-13BD-4C5D-8FB2-B5465782D0EF}"/>
          </ac:spMkLst>
        </pc:spChg>
      </pc:sldChg>
      <pc:sldChg chg="add">
        <pc:chgData name="Martin Štroner" userId="f57dc7ba9f2ddb92" providerId="LiveId" clId="{2CC10209-756B-4045-B350-5128B885835F}" dt="2018-11-27T17:27:40.637" v="345" actId="478"/>
        <pc:sldMkLst>
          <pc:docMk/>
          <pc:sldMk cId="403521117" sldId="3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a:lvl1pPr>
          </a:lstStyle>
          <a:p>
            <a:endParaRPr lang="cs-CZ"/>
          </a:p>
        </p:txBody>
      </p:sp>
      <p:sp>
        <p:nvSpPr>
          <p:cNvPr id="3" name="Date Placeholder 2"/>
          <p:cNvSpPr>
            <a:spLocks noGrp="1"/>
          </p:cNvSpPr>
          <p:nvPr>
            <p:ph type="dt" idx="1"/>
          </p:nvPr>
        </p:nvSpPr>
        <p:spPr>
          <a:xfrm>
            <a:off x="4021294" y="1"/>
            <a:ext cx="3076363" cy="511731"/>
          </a:xfrm>
          <a:prstGeom prst="rect">
            <a:avLst/>
          </a:prstGeom>
        </p:spPr>
        <p:txBody>
          <a:bodyPr vert="horz" lIns="99038" tIns="49520" rIns="99038" bIns="49520" rtlCol="0"/>
          <a:lstStyle>
            <a:lvl1pPr algn="r">
              <a:defRPr sz="1300"/>
            </a:lvl1pPr>
          </a:lstStyle>
          <a:p>
            <a:fld id="{CDBF6E1F-EF6A-429F-B30B-78BD7817E581}" type="datetimeFigureOut">
              <a:rPr lang="cs-CZ" smtClean="0"/>
              <a:pPr/>
              <a:t>10.12.2018</a:t>
            </a:fld>
            <a:endParaRPr lang="cs-CZ"/>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8" tIns="49520" rIns="99038" bIns="49520" rtlCol="0" anchor="ctr"/>
          <a:lstStyle/>
          <a:p>
            <a:endParaRPr lang="cs-CZ"/>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38" tIns="49520" rIns="99038" bIns="495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721107"/>
            <a:ext cx="3076363" cy="511731"/>
          </a:xfrm>
          <a:prstGeom prst="rect">
            <a:avLst/>
          </a:prstGeom>
        </p:spPr>
        <p:txBody>
          <a:bodyPr vert="horz" lIns="99038" tIns="49520" rIns="99038" bIns="49520" rtlCol="0" anchor="b"/>
          <a:lstStyle>
            <a:lvl1pPr algn="l">
              <a:defRPr sz="1300"/>
            </a:lvl1pPr>
          </a:lstStyle>
          <a:p>
            <a:endParaRPr lang="cs-CZ"/>
          </a:p>
        </p:txBody>
      </p:sp>
      <p:sp>
        <p:nvSpPr>
          <p:cNvPr id="7" name="Slide Number Placeholder 6"/>
          <p:cNvSpPr>
            <a:spLocks noGrp="1"/>
          </p:cNvSpPr>
          <p:nvPr>
            <p:ph type="sldNum" sz="quarter" idx="5"/>
          </p:nvPr>
        </p:nvSpPr>
        <p:spPr>
          <a:xfrm>
            <a:off x="4021294" y="9721107"/>
            <a:ext cx="3076363" cy="511731"/>
          </a:xfrm>
          <a:prstGeom prst="rect">
            <a:avLst/>
          </a:prstGeom>
        </p:spPr>
        <p:txBody>
          <a:bodyPr vert="horz" lIns="99038" tIns="49520" rIns="99038" bIns="49520" rtlCol="0" anchor="b"/>
          <a:lstStyle>
            <a:lvl1pPr algn="r">
              <a:defRPr sz="1300"/>
            </a:lvl1pPr>
          </a:lstStyle>
          <a:p>
            <a:fld id="{E9AB39D6-1FC5-4AAA-B0E2-D19029641081}" type="slidenum">
              <a:rPr lang="cs-CZ" smtClean="0"/>
              <a:pPr/>
              <a:t>‹#›</a:t>
            </a:fld>
            <a:endParaRPr lang="cs-CZ"/>
          </a:p>
        </p:txBody>
      </p:sp>
    </p:spTree>
    <p:extLst>
      <p:ext uri="{BB962C8B-B14F-4D97-AF65-F5344CB8AC3E}">
        <p14:creationId xmlns:p14="http://schemas.microsoft.com/office/powerpoint/2010/main" val="356120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10</a:t>
            </a:fld>
            <a:endParaRPr lang="cs-CZ"/>
          </a:p>
        </p:txBody>
      </p:sp>
    </p:spTree>
    <p:extLst>
      <p:ext uri="{BB962C8B-B14F-4D97-AF65-F5344CB8AC3E}">
        <p14:creationId xmlns:p14="http://schemas.microsoft.com/office/powerpoint/2010/main" val="122612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11</a:t>
            </a:fld>
            <a:endParaRPr lang="cs-CZ"/>
          </a:p>
        </p:txBody>
      </p:sp>
    </p:spTree>
    <p:extLst>
      <p:ext uri="{BB962C8B-B14F-4D97-AF65-F5344CB8AC3E}">
        <p14:creationId xmlns:p14="http://schemas.microsoft.com/office/powerpoint/2010/main" val="1936520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12</a:t>
            </a:fld>
            <a:endParaRPr lang="cs-CZ"/>
          </a:p>
        </p:txBody>
      </p:sp>
    </p:spTree>
    <p:extLst>
      <p:ext uri="{BB962C8B-B14F-4D97-AF65-F5344CB8AC3E}">
        <p14:creationId xmlns:p14="http://schemas.microsoft.com/office/powerpoint/2010/main" val="420797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13</a:t>
            </a:fld>
            <a:endParaRPr lang="cs-CZ"/>
          </a:p>
        </p:txBody>
      </p:sp>
    </p:spTree>
    <p:extLst>
      <p:ext uri="{BB962C8B-B14F-4D97-AF65-F5344CB8AC3E}">
        <p14:creationId xmlns:p14="http://schemas.microsoft.com/office/powerpoint/2010/main" val="421836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14</a:t>
            </a:fld>
            <a:endParaRPr lang="cs-CZ"/>
          </a:p>
        </p:txBody>
      </p:sp>
    </p:spTree>
    <p:extLst>
      <p:ext uri="{BB962C8B-B14F-4D97-AF65-F5344CB8AC3E}">
        <p14:creationId xmlns:p14="http://schemas.microsoft.com/office/powerpoint/2010/main" val="2512707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15</a:t>
            </a:fld>
            <a:endParaRPr lang="cs-CZ"/>
          </a:p>
        </p:txBody>
      </p:sp>
    </p:spTree>
    <p:extLst>
      <p:ext uri="{BB962C8B-B14F-4D97-AF65-F5344CB8AC3E}">
        <p14:creationId xmlns:p14="http://schemas.microsoft.com/office/powerpoint/2010/main" val="262785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16</a:t>
            </a:fld>
            <a:endParaRPr lang="cs-CZ"/>
          </a:p>
        </p:txBody>
      </p:sp>
    </p:spTree>
    <p:extLst>
      <p:ext uri="{BB962C8B-B14F-4D97-AF65-F5344CB8AC3E}">
        <p14:creationId xmlns:p14="http://schemas.microsoft.com/office/powerpoint/2010/main" val="2520515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17</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2</a:t>
            </a:fld>
            <a:endParaRPr lang="cs-CZ"/>
          </a:p>
        </p:txBody>
      </p:sp>
    </p:spTree>
    <p:extLst>
      <p:ext uri="{BB962C8B-B14F-4D97-AF65-F5344CB8AC3E}">
        <p14:creationId xmlns:p14="http://schemas.microsoft.com/office/powerpoint/2010/main" val="353726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3</a:t>
            </a:fld>
            <a:endParaRPr lang="cs-CZ"/>
          </a:p>
        </p:txBody>
      </p:sp>
    </p:spTree>
    <p:extLst>
      <p:ext uri="{BB962C8B-B14F-4D97-AF65-F5344CB8AC3E}">
        <p14:creationId xmlns:p14="http://schemas.microsoft.com/office/powerpoint/2010/main" val="1987029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4</a:t>
            </a:fld>
            <a:endParaRPr lang="cs-CZ"/>
          </a:p>
        </p:txBody>
      </p:sp>
    </p:spTree>
    <p:extLst>
      <p:ext uri="{BB962C8B-B14F-4D97-AF65-F5344CB8AC3E}">
        <p14:creationId xmlns:p14="http://schemas.microsoft.com/office/powerpoint/2010/main" val="123126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5</a:t>
            </a:fld>
            <a:endParaRPr lang="cs-CZ"/>
          </a:p>
        </p:txBody>
      </p:sp>
    </p:spTree>
    <p:extLst>
      <p:ext uri="{BB962C8B-B14F-4D97-AF65-F5344CB8AC3E}">
        <p14:creationId xmlns:p14="http://schemas.microsoft.com/office/powerpoint/2010/main" val="3030498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6</a:t>
            </a:fld>
            <a:endParaRPr lang="cs-CZ"/>
          </a:p>
        </p:txBody>
      </p:sp>
    </p:spTree>
    <p:extLst>
      <p:ext uri="{BB962C8B-B14F-4D97-AF65-F5344CB8AC3E}">
        <p14:creationId xmlns:p14="http://schemas.microsoft.com/office/powerpoint/2010/main" val="300301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7</a:t>
            </a:fld>
            <a:endParaRPr lang="cs-CZ"/>
          </a:p>
        </p:txBody>
      </p:sp>
    </p:spTree>
    <p:extLst>
      <p:ext uri="{BB962C8B-B14F-4D97-AF65-F5344CB8AC3E}">
        <p14:creationId xmlns:p14="http://schemas.microsoft.com/office/powerpoint/2010/main" val="402246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8</a:t>
            </a:fld>
            <a:endParaRPr lang="cs-CZ"/>
          </a:p>
        </p:txBody>
      </p:sp>
    </p:spTree>
    <p:extLst>
      <p:ext uri="{BB962C8B-B14F-4D97-AF65-F5344CB8AC3E}">
        <p14:creationId xmlns:p14="http://schemas.microsoft.com/office/powerpoint/2010/main" val="1623761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9</a:t>
            </a:fld>
            <a:endParaRPr lang="cs-CZ"/>
          </a:p>
        </p:txBody>
      </p:sp>
    </p:spTree>
    <p:extLst>
      <p:ext uri="{BB962C8B-B14F-4D97-AF65-F5344CB8AC3E}">
        <p14:creationId xmlns:p14="http://schemas.microsoft.com/office/powerpoint/2010/main" val="137704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07B06B3C-EC43-462F-8511-08A895F1FD40}" type="datetime1">
              <a:rPr lang="cs-CZ" smtClean="0"/>
              <a:pPr/>
              <a:t>10.12.2018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F18DD4D4-A8E3-4FCF-AC3E-7567330FAEA9}" type="datetime1">
              <a:rPr lang="cs-CZ" smtClean="0"/>
              <a:pPr/>
              <a:t>10.12.2018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4745E93-8A6A-4BE9-AB1B-12DB771241C6}" type="datetime1">
              <a:rPr lang="cs-CZ" smtClean="0"/>
              <a:pPr/>
              <a:t>10.12.2018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0482B6B-3C28-4F02-B1C9-8569555C95CF}" type="datetime1">
              <a:rPr lang="cs-CZ" smtClean="0"/>
              <a:pPr/>
              <a:t>10.12.2018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B405F-82F6-4943-9A96-BDFFFA405AA0}" type="datetime1">
              <a:rPr lang="cs-CZ" smtClean="0"/>
              <a:pPr/>
              <a:t>10.12.2018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B962A8B-6ECE-4BC6-A33F-0DBADE85C861}" type="datetime1">
              <a:rPr lang="cs-CZ" smtClean="0"/>
              <a:pPr/>
              <a:t>10.12.2018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5C06374D-59A0-46BA-898D-BE927D15E474}" type="datetime1">
              <a:rPr lang="cs-CZ" smtClean="0"/>
              <a:pPr/>
              <a:t>10.12.2018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E2941613-3A1D-4955-956A-FD09C943EDC1}" type="datetime1">
              <a:rPr lang="cs-CZ" smtClean="0"/>
              <a:pPr/>
              <a:t>10.12.2018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B0FC5-BB3A-4A36-AD0F-049DE1400558}" type="datetime1">
              <a:rPr lang="cs-CZ" smtClean="0"/>
              <a:pPr/>
              <a:t>10.12.2018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18FE04-E16A-41B2-875D-7BF63426197F}" type="datetime1">
              <a:rPr lang="cs-CZ" smtClean="0"/>
              <a:pPr/>
              <a:t>10.12.2018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1EB08-7495-4CE8-8ECE-C77C2D07B476}" type="datetime1">
              <a:rPr lang="cs-CZ" smtClean="0"/>
              <a:pPr/>
              <a:t>10.12.2018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08EDB-5EEF-43A4-A87A-347ED96D2112}" type="datetime1">
              <a:rPr lang="cs-CZ" smtClean="0"/>
              <a:pPr/>
              <a:t>10.12.2018</a:t>
            </a:fld>
            <a:endParaRPr lang="cs-CZ"/>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7C5EE-3FDF-4CBE-8A81-40FCD7650D3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215" y="571480"/>
            <a:ext cx="7775575" cy="523220"/>
          </a:xfrm>
          <a:prstGeom prst="rect">
            <a:avLst/>
          </a:prstGeom>
          <a:noFill/>
        </p:spPr>
        <p:txBody>
          <a:bodyPr wrap="square" rtlCol="0">
            <a:spAutoFit/>
          </a:bodyPr>
          <a:lstStyle/>
          <a:p>
            <a:pPr algn="ctr"/>
            <a:r>
              <a:rPr lang="cs-CZ" sz="2800" b="1" dirty="0"/>
              <a:t>Teorie chyb a vyrovnávací počet 1</a:t>
            </a:r>
          </a:p>
        </p:txBody>
      </p:sp>
      <p:sp>
        <p:nvSpPr>
          <p:cNvPr id="7" name="Slide Number Placeholder 6"/>
          <p:cNvSpPr>
            <a:spLocks noGrp="1"/>
          </p:cNvSpPr>
          <p:nvPr>
            <p:ph type="sldNum" sz="quarter" idx="12"/>
          </p:nvPr>
        </p:nvSpPr>
        <p:spPr/>
        <p:txBody>
          <a:bodyPr/>
          <a:lstStyle/>
          <a:p>
            <a:fld id="{5587C5EE-3FDF-4CBE-8A81-40FCD7650D36}" type="slidenum">
              <a:rPr lang="cs-CZ" smtClean="0"/>
              <a:pPr/>
              <a:t>1</a:t>
            </a:fld>
            <a:endParaRPr lang="cs-CZ"/>
          </a:p>
        </p:txBody>
      </p:sp>
      <p:sp>
        <p:nvSpPr>
          <p:cNvPr id="8" name="TextBox 3"/>
          <p:cNvSpPr txBox="1"/>
          <p:nvPr/>
        </p:nvSpPr>
        <p:spPr>
          <a:xfrm>
            <a:off x="539552" y="1484786"/>
            <a:ext cx="8280919" cy="4278094"/>
          </a:xfrm>
          <a:prstGeom prst="rect">
            <a:avLst/>
          </a:prstGeom>
          <a:noFill/>
        </p:spPr>
        <p:txBody>
          <a:bodyPr wrap="square" rtlCol="0">
            <a:spAutoFit/>
          </a:bodyPr>
          <a:lstStyle/>
          <a:p>
            <a:pPr marL="1792288" indent="-1792288"/>
            <a:r>
              <a:rPr lang="cs-CZ" sz="2000" dirty="0"/>
              <a:t>Téma č. 11: 	</a:t>
            </a:r>
            <a:r>
              <a:rPr lang="cs-CZ" sz="2000" b="1" dirty="0"/>
              <a:t>Regresní a korelační analýza 1. Lineární regrese.	</a:t>
            </a:r>
          </a:p>
          <a:p>
            <a:endParaRPr lang="cs-CZ" b="1" dirty="0"/>
          </a:p>
          <a:p>
            <a:endParaRPr lang="cs-CZ" b="1" dirty="0"/>
          </a:p>
          <a:p>
            <a:pPr marL="342900" indent="-342900">
              <a:buAutoNum type="arabicPeriod"/>
            </a:pPr>
            <a:r>
              <a:rPr lang="cs-CZ" b="1" dirty="0"/>
              <a:t>Regresní a korelační analýza.</a:t>
            </a:r>
          </a:p>
          <a:p>
            <a:pPr marL="800100" lvl="1" indent="-342900">
              <a:buAutoNum type="arabicPeriod"/>
            </a:pPr>
            <a:r>
              <a:rPr lang="cs-CZ" b="1" dirty="0"/>
              <a:t>Princip, výpočet.</a:t>
            </a:r>
          </a:p>
          <a:p>
            <a:pPr marL="800100" lvl="1" indent="-342900">
              <a:buAutoNum type="arabicPeriod"/>
            </a:pPr>
            <a:r>
              <a:rPr lang="cs-CZ" b="1" dirty="0"/>
              <a:t>Funkční vztah, korelační závislost, stochastický (statistický) vztah.</a:t>
            </a:r>
          </a:p>
          <a:p>
            <a:pPr marL="342900" indent="-342900">
              <a:buAutoNum type="arabicPeriod"/>
            </a:pPr>
            <a:r>
              <a:rPr lang="cs-CZ" b="1" dirty="0"/>
              <a:t>Lineární regrese </a:t>
            </a:r>
          </a:p>
          <a:p>
            <a:pPr marL="342900" indent="-342900">
              <a:buAutoNum type="arabicPeriod"/>
            </a:pPr>
            <a:r>
              <a:rPr lang="cs-CZ" b="1" dirty="0"/>
              <a:t>Korelační koeficient</a:t>
            </a:r>
          </a:p>
          <a:p>
            <a:pPr marL="800100" lvl="1" indent="-342900">
              <a:buAutoNum type="arabicPeriod"/>
            </a:pPr>
            <a:r>
              <a:rPr lang="cs-CZ" b="1" dirty="0"/>
              <a:t>Výpočet z </a:t>
            </a:r>
            <a:r>
              <a:rPr lang="cs-CZ" b="1" dirty="0" err="1"/>
              <a:t>linární</a:t>
            </a:r>
            <a:r>
              <a:rPr lang="cs-CZ" b="1" dirty="0"/>
              <a:t> regrese</a:t>
            </a:r>
          </a:p>
          <a:p>
            <a:pPr marL="800100" lvl="1" indent="-342900">
              <a:buAutoNum type="arabicPeriod"/>
            </a:pPr>
            <a:r>
              <a:rPr lang="cs-CZ" b="1" dirty="0"/>
              <a:t>Výpočet z kovarianční matice</a:t>
            </a:r>
          </a:p>
          <a:p>
            <a:pPr marL="800100" lvl="1" indent="-342900">
              <a:buAutoNum type="arabicPeriod"/>
            </a:pPr>
            <a:r>
              <a:rPr lang="cs-CZ" b="1" dirty="0"/>
              <a:t>Interpretace koeficientu korelace</a:t>
            </a:r>
          </a:p>
          <a:p>
            <a:pPr marL="342900" indent="-342900">
              <a:buAutoNum type="arabicPeriod"/>
            </a:pPr>
            <a:r>
              <a:rPr lang="cs-CZ" b="1" dirty="0"/>
              <a:t> Jiné druhy korelace – pořadová korelace</a:t>
            </a:r>
          </a:p>
          <a:p>
            <a:pPr marL="800100" lvl="1" indent="-342900">
              <a:buAutoNum type="arabicPeriod"/>
            </a:pPr>
            <a:r>
              <a:rPr lang="cs-CZ" b="1" dirty="0" err="1"/>
              <a:t>Spermanův</a:t>
            </a:r>
            <a:r>
              <a:rPr lang="cs-CZ" b="1" dirty="0"/>
              <a:t> koeficient</a:t>
            </a:r>
          </a:p>
          <a:p>
            <a:pPr marL="800100" lvl="1" indent="-342900">
              <a:buAutoNum type="arabicPeriod"/>
            </a:pPr>
            <a:r>
              <a:rPr lang="cs-CZ" b="1" dirty="0" err="1"/>
              <a:t>Kendallův</a:t>
            </a:r>
            <a:r>
              <a:rPr lang="cs-CZ" b="1" dirty="0"/>
              <a:t> koeficient</a:t>
            </a:r>
          </a:p>
          <a:p>
            <a:endParaRPr lang="cs-CZ" b="1" dirty="0"/>
          </a:p>
        </p:txBody>
      </p:sp>
    </p:spTree>
    <p:extLst>
      <p:ext uri="{BB962C8B-B14F-4D97-AF65-F5344CB8AC3E}">
        <p14:creationId xmlns:p14="http://schemas.microsoft.com/office/powerpoint/2010/main" val="202617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10</a:t>
            </a:fld>
            <a:endParaRPr lang="cs-CZ"/>
          </a:p>
        </p:txBody>
      </p:sp>
      <p:sp>
        <p:nvSpPr>
          <p:cNvPr id="8" name="TextBox 3"/>
          <p:cNvSpPr txBox="1"/>
          <p:nvPr/>
        </p:nvSpPr>
        <p:spPr>
          <a:xfrm>
            <a:off x="323528" y="620688"/>
            <a:ext cx="8496944" cy="461665"/>
          </a:xfrm>
          <a:prstGeom prst="rect">
            <a:avLst/>
          </a:prstGeom>
          <a:noFill/>
        </p:spPr>
        <p:txBody>
          <a:bodyPr wrap="square" rtlCol="0">
            <a:spAutoFit/>
          </a:bodyPr>
          <a:lstStyle/>
          <a:p>
            <a:r>
              <a:rPr lang="cs-CZ" sz="2400" b="1" dirty="0"/>
              <a:t>3. Korelační koeficient. </a:t>
            </a:r>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pic>
        <p:nvPicPr>
          <p:cNvPr id="6" name="Obrázek 5">
            <a:extLst>
              <a:ext uri="{FF2B5EF4-FFF2-40B4-BE49-F238E27FC236}">
                <a16:creationId xmlns:a16="http://schemas.microsoft.com/office/drawing/2014/main" id="{A683FBCF-8DDF-4772-A360-22CD526A739B}"/>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187624" y="1031921"/>
            <a:ext cx="6264696" cy="5641706"/>
          </a:xfrm>
          <a:prstGeom prst="rect">
            <a:avLst/>
          </a:prstGeom>
          <a:noFill/>
          <a:ln>
            <a:noFill/>
          </a:ln>
        </p:spPr>
      </p:pic>
      <mc:AlternateContent xmlns:mc="http://schemas.openxmlformats.org/markup-compatibility/2006">
        <mc:Choice xmlns:a14="http://schemas.microsoft.com/office/drawing/2010/main" Requires="a14">
          <p:sp>
            <p:nvSpPr>
              <p:cNvPr id="2" name="Obdélník 1">
                <a:extLst>
                  <a:ext uri="{FF2B5EF4-FFF2-40B4-BE49-F238E27FC236}">
                    <a16:creationId xmlns:a16="http://schemas.microsoft.com/office/drawing/2014/main" id="{E4874A76-3C36-4ADA-8F78-0C394B5546A6}"/>
                  </a:ext>
                </a:extLst>
              </p:cNvPr>
              <p:cNvSpPr/>
              <p:nvPr/>
            </p:nvSpPr>
            <p:spPr>
              <a:xfrm>
                <a:off x="6732240" y="3789040"/>
                <a:ext cx="2954655" cy="535788"/>
              </a:xfrm>
              <a:prstGeom prst="rect">
                <a:avLst/>
              </a:prstGeom>
            </p:spPr>
            <p:txBody>
              <a:bodyPr wrap="none">
                <a:spAutoFit/>
              </a:bodyPr>
              <a:lstStyle/>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ea typeface="Times New Roman" panose="02020603050405020304" pitchFamily="18" charset="0"/>
                            <a:cs typeface="Times New Roman" panose="02020603050405020304" pitchFamily="18" charset="0"/>
                          </a:rPr>
                          <m:t>𝑥</m:t>
                        </m:r>
                      </m:e>
                      <m:sub>
                        <m:r>
                          <a:rPr lang="cs-CZ" i="1" baseline="-25000">
                            <a:latin typeface="Cambria Math" panose="02040503050406030204" pitchFamily="18" charset="0"/>
                            <a:ea typeface="Times New Roman" panose="02020603050405020304" pitchFamily="18" charset="0"/>
                            <a:cs typeface="Times New Roman" panose="02020603050405020304" pitchFamily="18" charset="0"/>
                          </a:rPr>
                          <m:t>𝑇</m:t>
                        </m:r>
                      </m:sub>
                    </m:sSub>
                    <m:r>
                      <a:rPr lang="cs-CZ" i="1">
                        <a:latin typeface="Cambria Math" panose="02040503050406030204" pitchFamily="18" charset="0"/>
                        <a:ea typeface="Times New Roman" panose="02020603050405020304" pitchFamily="18" charset="0"/>
                        <a:cs typeface="Times New Roman" panose="02020603050405020304" pitchFamily="18" charset="0"/>
                      </a:rPr>
                      <m:t>=</m:t>
                    </m:r>
                    <m:f>
                      <m:fPr>
                        <m:ctrlPr>
                          <a:rPr lang="cs-CZ" i="1">
                            <a:effectLst/>
                            <a:latin typeface="Cambria Math" panose="02040503050406030204" pitchFamily="18" charset="0"/>
                          </a:rPr>
                        </m:ctrlPr>
                      </m:fPr>
                      <m:num>
                        <m:d>
                          <m:dPr>
                            <m:begChr m:val="["/>
                            <m:endChr m:val="]"/>
                            <m:ctrlPr>
                              <a:rPr lang="cs-CZ" i="1">
                                <a:effectLst/>
                                <a:latin typeface="Cambria Math" panose="02040503050406030204" pitchFamily="18" charset="0"/>
                              </a:rPr>
                            </m:ctrlPr>
                          </m:dPr>
                          <m:e>
                            <m:r>
                              <a:rPr lang="cs-CZ" i="1">
                                <a:latin typeface="Cambria Math" panose="02040503050406030204" pitchFamily="18" charset="0"/>
                                <a:ea typeface="Times New Roman" panose="02020603050405020304" pitchFamily="18" charset="0"/>
                                <a:cs typeface="Times New Roman" panose="02020603050405020304" pitchFamily="18" charset="0"/>
                              </a:rPr>
                              <m:t>𝑝𝑥</m:t>
                            </m:r>
                          </m:e>
                        </m:d>
                      </m:num>
                      <m:den>
                        <m:d>
                          <m:dPr>
                            <m:begChr m:val="["/>
                            <m:endChr m:val="]"/>
                            <m:ctrlPr>
                              <a:rPr lang="cs-CZ" i="1">
                                <a:effectLst/>
                                <a:latin typeface="Cambria Math" panose="02040503050406030204" pitchFamily="18" charset="0"/>
                              </a:rPr>
                            </m:ctrlPr>
                          </m:dPr>
                          <m:e>
                            <m:r>
                              <a:rPr lang="cs-CZ" i="1">
                                <a:latin typeface="Cambria Math" panose="02040503050406030204" pitchFamily="18" charset="0"/>
                                <a:ea typeface="Times New Roman" panose="02020603050405020304" pitchFamily="18" charset="0"/>
                                <a:cs typeface="Times New Roman" panose="02020603050405020304" pitchFamily="18" charset="0"/>
                              </a:rPr>
                              <m:t>𝑝</m:t>
                            </m:r>
                          </m:e>
                        </m:d>
                      </m:den>
                    </m:f>
                  </m:oMath>
                </a14:m>
                <a:r>
                  <a:rPr lang="cs-CZ" dirty="0">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cs-CZ" i="1">
                            <a:effectLst/>
                            <a:latin typeface="Cambria Math" panose="02040503050406030204" pitchFamily="18" charset="0"/>
                          </a:rPr>
                        </m:ctrlPr>
                      </m:sSubPr>
                      <m:e>
                        <m:r>
                          <a:rPr lang="cs-CZ" i="1">
                            <a:latin typeface="Cambria Math" panose="02040503050406030204" pitchFamily="18" charset="0"/>
                            <a:ea typeface="Times New Roman" panose="02020603050405020304" pitchFamily="18" charset="0"/>
                            <a:cs typeface="Times New Roman" panose="02020603050405020304" pitchFamily="18" charset="0"/>
                          </a:rPr>
                          <m:t>𝑦</m:t>
                        </m:r>
                      </m:e>
                      <m:sub>
                        <m:r>
                          <a:rPr lang="cs-CZ" i="1" baseline="-25000">
                            <a:latin typeface="Cambria Math" panose="02040503050406030204" pitchFamily="18" charset="0"/>
                            <a:ea typeface="Times New Roman" panose="02020603050405020304" pitchFamily="18" charset="0"/>
                            <a:cs typeface="Times New Roman" panose="02020603050405020304" pitchFamily="18" charset="0"/>
                          </a:rPr>
                          <m:t>𝑇</m:t>
                        </m:r>
                      </m:sub>
                    </m:sSub>
                    <m:r>
                      <a:rPr lang="cs-CZ" i="1">
                        <a:latin typeface="Cambria Math" panose="02040503050406030204" pitchFamily="18" charset="0"/>
                        <a:ea typeface="Times New Roman" panose="02020603050405020304" pitchFamily="18" charset="0"/>
                        <a:cs typeface="Times New Roman" panose="02020603050405020304" pitchFamily="18" charset="0"/>
                      </a:rPr>
                      <m:t>=</m:t>
                    </m:r>
                    <m:f>
                      <m:fPr>
                        <m:ctrlPr>
                          <a:rPr lang="cs-CZ" i="1">
                            <a:effectLst/>
                            <a:latin typeface="Cambria Math" panose="02040503050406030204" pitchFamily="18" charset="0"/>
                          </a:rPr>
                        </m:ctrlPr>
                      </m:fPr>
                      <m:num>
                        <m:d>
                          <m:dPr>
                            <m:begChr m:val="["/>
                            <m:endChr m:val="]"/>
                            <m:ctrlPr>
                              <a:rPr lang="cs-CZ" i="1">
                                <a:effectLst/>
                                <a:latin typeface="Cambria Math" panose="02040503050406030204" pitchFamily="18" charset="0"/>
                              </a:rPr>
                            </m:ctrlPr>
                          </m:dPr>
                          <m:e>
                            <m:r>
                              <a:rPr lang="cs-CZ" i="1">
                                <a:latin typeface="Cambria Math" panose="02040503050406030204" pitchFamily="18" charset="0"/>
                                <a:ea typeface="Times New Roman" panose="02020603050405020304" pitchFamily="18" charset="0"/>
                                <a:cs typeface="Times New Roman" panose="02020603050405020304" pitchFamily="18" charset="0"/>
                              </a:rPr>
                              <m:t>𝑝𝑦</m:t>
                            </m:r>
                          </m:e>
                        </m:d>
                      </m:num>
                      <m:den>
                        <m:d>
                          <m:dPr>
                            <m:begChr m:val="["/>
                            <m:endChr m:val="]"/>
                            <m:ctrlPr>
                              <a:rPr lang="cs-CZ" i="1">
                                <a:effectLst/>
                                <a:latin typeface="Cambria Math" panose="02040503050406030204" pitchFamily="18" charset="0"/>
                              </a:rPr>
                            </m:ctrlPr>
                          </m:dPr>
                          <m:e>
                            <m:r>
                              <a:rPr lang="cs-CZ" i="1">
                                <a:latin typeface="Cambria Math" panose="02040503050406030204" pitchFamily="18" charset="0"/>
                                <a:ea typeface="Times New Roman" panose="02020603050405020304" pitchFamily="18" charset="0"/>
                                <a:cs typeface="Times New Roman" panose="02020603050405020304" pitchFamily="18" charset="0"/>
                              </a:rPr>
                              <m:t>𝑝</m:t>
                            </m:r>
                          </m:e>
                        </m:d>
                      </m:den>
                    </m:f>
                  </m:oMath>
                </a14:m>
                <a:r>
                  <a:rPr lang="cs-CZ" dirty="0">
                    <a:latin typeface="Calibri" panose="020F0502020204030204" pitchFamily="34" charset="0"/>
                    <a:ea typeface="Times New Roman" panose="02020603050405020304" pitchFamily="18" charset="0"/>
                    <a:cs typeface="Times New Roman" panose="02020603050405020304" pitchFamily="18" charset="0"/>
                  </a:rPr>
                  <a:t>.	</a:t>
                </a:r>
                <a:endParaRPr lang="cs-CZ" dirty="0"/>
              </a:p>
            </p:txBody>
          </p:sp>
        </mc:Choice>
        <mc:Fallback>
          <p:sp>
            <p:nvSpPr>
              <p:cNvPr id="2" name="Obdélník 1">
                <a:extLst>
                  <a:ext uri="{FF2B5EF4-FFF2-40B4-BE49-F238E27FC236}">
                    <a16:creationId xmlns:a16="http://schemas.microsoft.com/office/drawing/2014/main" id="{E4874A76-3C36-4ADA-8F78-0C394B5546A6}"/>
                  </a:ext>
                </a:extLst>
              </p:cNvPr>
              <p:cNvSpPr>
                <a:spLocks noRot="1" noChangeAspect="1" noMove="1" noResize="1" noEditPoints="1" noAdjustHandles="1" noChangeArrowheads="1" noChangeShapeType="1" noTextEdit="1"/>
              </p:cNvSpPr>
              <p:nvPr/>
            </p:nvSpPr>
            <p:spPr>
              <a:xfrm>
                <a:off x="6732240" y="3789040"/>
                <a:ext cx="2954655" cy="535788"/>
              </a:xfrm>
              <a:prstGeom prst="rect">
                <a:avLst/>
              </a:prstGeom>
              <a:blipFill>
                <a:blip r:embed="rId5"/>
                <a:stretch>
                  <a:fillRect b="-2299"/>
                </a:stretch>
              </a:blipFill>
            </p:spPr>
            <p:txBody>
              <a:bodyPr/>
              <a:lstStyle/>
              <a:p>
                <a:r>
                  <a:rPr lang="cs-CZ">
                    <a:noFill/>
                  </a:rPr>
                  <a:t> </a:t>
                </a:r>
              </a:p>
            </p:txBody>
          </p:sp>
        </mc:Fallback>
      </mc:AlternateContent>
    </p:spTree>
    <p:extLst>
      <p:ext uri="{BB962C8B-B14F-4D97-AF65-F5344CB8AC3E}">
        <p14:creationId xmlns:p14="http://schemas.microsoft.com/office/powerpoint/2010/main" val="686460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11</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4883837"/>
              </a:xfrm>
              <a:prstGeom prst="rect">
                <a:avLst/>
              </a:prstGeom>
              <a:noFill/>
            </p:spPr>
            <p:txBody>
              <a:bodyPr wrap="square" rtlCol="0">
                <a:spAutoFit/>
              </a:bodyPr>
              <a:lstStyle/>
              <a:p>
                <a:r>
                  <a:rPr lang="cs-CZ" sz="2400" b="1" dirty="0"/>
                  <a:t>3. Korelační koeficient.</a:t>
                </a:r>
              </a:p>
              <a:p>
                <a:endParaRPr lang="cs-CZ" b="1" dirty="0"/>
              </a:p>
              <a:p>
                <a:r>
                  <a:rPr lang="cs-CZ" b="1" dirty="0"/>
                  <a:t> Výpočet z lineární regrese.</a:t>
                </a:r>
              </a:p>
              <a:p>
                <a:endParaRPr lang="cs-CZ" b="1" dirty="0"/>
              </a:p>
              <a:p>
                <a:r>
                  <a:rPr lang="cs-CZ" dirty="0"/>
                  <a:t>	</a:t>
                </a:r>
                <a14:m>
                  <m:oMath xmlns:m="http://schemas.openxmlformats.org/officeDocument/2006/math">
                    <m:sSub>
                      <m:sSubPr>
                        <m:ctrlPr>
                          <a:rPr lang="cs-CZ" i="1"/>
                        </m:ctrlPr>
                      </m:sSubPr>
                      <m:e>
                        <m:r>
                          <a:rPr lang="cs-CZ" i="1"/>
                          <m:t>𝐵</m:t>
                        </m:r>
                      </m:e>
                      <m:sub>
                        <m:r>
                          <a:rPr lang="cs-CZ" b="0" i="1" smtClean="0">
                            <a:latin typeface="Cambria Math" panose="02040503050406030204" pitchFamily="18" charset="0"/>
                          </a:rPr>
                          <m:t>𝑦</m:t>
                        </m:r>
                      </m:sub>
                    </m:sSub>
                    <m:r>
                      <a:rPr lang="cs-CZ" i="1"/>
                      <m:t>=</m:t>
                    </m:r>
                    <m:f>
                      <m:fPr>
                        <m:ctrlPr>
                          <a:rPr lang="cs-CZ" i="1"/>
                        </m:ctrlPr>
                      </m:fPr>
                      <m:num>
                        <m:d>
                          <m:dPr>
                            <m:begChr m:val="["/>
                            <m:endChr m:val="]"/>
                            <m:ctrlPr>
                              <a:rPr lang="cs-CZ" i="1"/>
                            </m:ctrlPr>
                          </m:dPr>
                          <m:e>
                            <m:r>
                              <a:rPr lang="cs-CZ" i="1"/>
                              <m:t>𝑝</m:t>
                            </m:r>
                            <m:sSup>
                              <m:sSupPr>
                                <m:ctrlPr>
                                  <a:rPr lang="cs-CZ" i="1"/>
                                </m:ctrlPr>
                              </m:sSupPr>
                              <m:e>
                                <m:r>
                                  <a:rPr lang="cs-CZ" i="1"/>
                                  <m:t>𝑥</m:t>
                                </m:r>
                              </m:e>
                              <m:sup>
                                <m:r>
                                  <a:rPr lang="cs-CZ" b="0" i="1" smtClean="0">
                                    <a:latin typeface="Cambria Math" panose="02040503050406030204" pitchFamily="18" charset="0"/>
                                  </a:rPr>
                                  <m:t>′</m:t>
                                </m:r>
                              </m:sup>
                            </m:sSup>
                            <m:sSup>
                              <m:sSupPr>
                                <m:ctrlPr>
                                  <a:rPr lang="cs-CZ" i="1"/>
                                </m:ctrlPr>
                              </m:sSupPr>
                              <m:e>
                                <m:r>
                                  <a:rPr lang="cs-CZ" i="1"/>
                                  <m:t>𝑦</m:t>
                                </m:r>
                              </m:e>
                              <m:sup>
                                <m:r>
                                  <a:rPr lang="cs-CZ" b="0" i="1" smtClean="0">
                                    <a:latin typeface="Cambria Math" panose="02040503050406030204" pitchFamily="18" charset="0"/>
                                  </a:rPr>
                                  <m:t>′</m:t>
                                </m:r>
                              </m:sup>
                            </m:sSup>
                          </m:e>
                        </m:d>
                      </m:num>
                      <m:den>
                        <m:d>
                          <m:dPr>
                            <m:begChr m:val="["/>
                            <m:endChr m:val="]"/>
                            <m:ctrlPr>
                              <a:rPr lang="cs-CZ" i="1"/>
                            </m:ctrlPr>
                          </m:dPr>
                          <m:e>
                            <m:r>
                              <a:rPr lang="cs-CZ" i="1"/>
                              <m:t>𝑝</m:t>
                            </m:r>
                            <m:sSup>
                              <m:sSupPr>
                                <m:ctrlPr>
                                  <a:rPr lang="cs-CZ" i="1"/>
                                </m:ctrlPr>
                              </m:sSupPr>
                              <m:e>
                                <m:r>
                                  <a:rPr lang="cs-CZ" i="1"/>
                                  <m:t>𝑥</m:t>
                                </m:r>
                              </m:e>
                              <m:sup>
                                <m:r>
                                  <a:rPr lang="cs-CZ" b="0" i="1" smtClean="0">
                                    <a:latin typeface="Cambria Math" panose="02040503050406030204" pitchFamily="18" charset="0"/>
                                  </a:rPr>
                                  <m:t>′</m:t>
                                </m:r>
                              </m:sup>
                            </m:sSup>
                            <m:sSup>
                              <m:sSupPr>
                                <m:ctrlPr>
                                  <a:rPr lang="cs-CZ" i="1"/>
                                </m:ctrlPr>
                              </m:sSupPr>
                              <m:e>
                                <m:r>
                                  <a:rPr lang="cs-CZ" i="1"/>
                                  <m:t>𝑥</m:t>
                                </m:r>
                              </m:e>
                              <m:sup>
                                <m:r>
                                  <a:rPr lang="cs-CZ" b="0" i="1" smtClean="0">
                                    <a:latin typeface="Cambria Math" panose="02040503050406030204" pitchFamily="18" charset="0"/>
                                  </a:rPr>
                                  <m:t>′</m:t>
                                </m:r>
                              </m:sup>
                            </m:sSup>
                          </m:e>
                        </m:d>
                      </m:den>
                    </m:f>
                  </m:oMath>
                </a14:m>
                <a:r>
                  <a:rPr lang="cs-CZ" dirty="0"/>
                  <a:t>, </a:t>
                </a:r>
                <a14:m>
                  <m:oMath xmlns:m="http://schemas.openxmlformats.org/officeDocument/2006/math">
                    <m:sSub>
                      <m:sSubPr>
                        <m:ctrlPr>
                          <a:rPr lang="cs-CZ" i="1"/>
                        </m:ctrlPr>
                      </m:sSubPr>
                      <m:e>
                        <m:r>
                          <a:rPr lang="cs-CZ" i="1"/>
                          <m:t>𝐵</m:t>
                        </m:r>
                      </m:e>
                      <m:sub>
                        <m:r>
                          <a:rPr lang="cs-CZ" b="0" i="1" smtClean="0">
                            <a:latin typeface="Cambria Math" panose="02040503050406030204" pitchFamily="18" charset="0"/>
                          </a:rPr>
                          <m:t>𝑥</m:t>
                        </m:r>
                      </m:sub>
                    </m:sSub>
                    <m:r>
                      <a:rPr lang="cs-CZ" i="1"/>
                      <m:t>=</m:t>
                    </m:r>
                    <m:f>
                      <m:fPr>
                        <m:ctrlPr>
                          <a:rPr lang="cs-CZ" i="1"/>
                        </m:ctrlPr>
                      </m:fPr>
                      <m:num>
                        <m:d>
                          <m:dPr>
                            <m:begChr m:val="["/>
                            <m:endChr m:val="]"/>
                            <m:ctrlPr>
                              <a:rPr lang="cs-CZ" i="1"/>
                            </m:ctrlPr>
                          </m:dPr>
                          <m:e>
                            <m:r>
                              <a:rPr lang="cs-CZ" i="1"/>
                              <m:t>𝑝</m:t>
                            </m:r>
                            <m:sSup>
                              <m:sSupPr>
                                <m:ctrlPr>
                                  <a:rPr lang="cs-CZ" i="1"/>
                                </m:ctrlPr>
                              </m:sSupPr>
                              <m:e>
                                <m:r>
                                  <a:rPr lang="cs-CZ" i="1"/>
                                  <m:t>𝑦</m:t>
                                </m:r>
                              </m:e>
                              <m:sup>
                                <m:r>
                                  <a:rPr lang="cs-CZ" b="0" i="1" smtClean="0">
                                    <a:latin typeface="Cambria Math" panose="02040503050406030204" pitchFamily="18" charset="0"/>
                                  </a:rPr>
                                  <m:t>′</m:t>
                                </m:r>
                              </m:sup>
                            </m:sSup>
                            <m:sSup>
                              <m:sSupPr>
                                <m:ctrlPr>
                                  <a:rPr lang="cs-CZ" i="1"/>
                                </m:ctrlPr>
                              </m:sSupPr>
                              <m:e>
                                <m:r>
                                  <a:rPr lang="cs-CZ" i="1"/>
                                  <m:t>𝑦</m:t>
                                </m:r>
                              </m:e>
                              <m:sup>
                                <m:r>
                                  <a:rPr lang="cs-CZ" b="0" i="1" smtClean="0">
                                    <a:latin typeface="Cambria Math" panose="02040503050406030204" pitchFamily="18" charset="0"/>
                                  </a:rPr>
                                  <m:t>′</m:t>
                                </m:r>
                              </m:sup>
                            </m:sSup>
                          </m:e>
                        </m:d>
                      </m:num>
                      <m:den>
                        <m:d>
                          <m:dPr>
                            <m:begChr m:val="["/>
                            <m:endChr m:val="]"/>
                            <m:ctrlPr>
                              <a:rPr lang="cs-CZ" i="1"/>
                            </m:ctrlPr>
                          </m:dPr>
                          <m:e>
                            <m:r>
                              <a:rPr lang="cs-CZ" i="1"/>
                              <m:t>𝑝</m:t>
                            </m:r>
                            <m:sSup>
                              <m:sSupPr>
                                <m:ctrlPr>
                                  <a:rPr lang="cs-CZ" i="1"/>
                                </m:ctrlPr>
                              </m:sSupPr>
                              <m:e>
                                <m:r>
                                  <a:rPr lang="cs-CZ" i="1"/>
                                  <m:t>𝑥</m:t>
                                </m:r>
                              </m:e>
                              <m:sup>
                                <m:r>
                                  <a:rPr lang="cs-CZ" b="0" i="1" smtClean="0">
                                    <a:latin typeface="Cambria Math" panose="02040503050406030204" pitchFamily="18" charset="0"/>
                                  </a:rPr>
                                  <m:t>′</m:t>
                                </m:r>
                              </m:sup>
                            </m:sSup>
                            <m:sSup>
                              <m:sSupPr>
                                <m:ctrlPr>
                                  <a:rPr lang="cs-CZ" i="1"/>
                                </m:ctrlPr>
                              </m:sSupPr>
                              <m:e>
                                <m:r>
                                  <a:rPr lang="cs-CZ" i="1"/>
                                  <m:t>𝑦</m:t>
                                </m:r>
                              </m:e>
                              <m:sup>
                                <m:r>
                                  <a:rPr lang="cs-CZ" b="0" i="1" smtClean="0">
                                    <a:latin typeface="Cambria Math" panose="02040503050406030204" pitchFamily="18" charset="0"/>
                                  </a:rPr>
                                  <m:t>′</m:t>
                                </m:r>
                              </m:sup>
                            </m:sSup>
                          </m:e>
                        </m:d>
                      </m:den>
                    </m:f>
                  </m:oMath>
                </a14:m>
                <a:r>
                  <a:rPr lang="cs-CZ" dirty="0"/>
                  <a:t>.</a:t>
                </a:r>
              </a:p>
              <a:p>
                <a:endParaRPr lang="cs-CZ" dirty="0"/>
              </a:p>
              <a:p>
                <a:r>
                  <a:rPr lang="cs-CZ" dirty="0"/>
                  <a:t>Koeficient korelace </a:t>
                </a:r>
              </a:p>
              <a:p>
                <a:endParaRPr lang="cs-CZ" dirty="0"/>
              </a:p>
              <a:p>
                <a:r>
                  <a:rPr lang="cs-CZ" dirty="0"/>
                  <a:t>	</a:t>
                </a:r>
                <a14:m>
                  <m:oMath xmlns:m="http://schemas.openxmlformats.org/officeDocument/2006/math">
                    <m:r>
                      <a:rPr lang="cs-CZ" i="1"/>
                      <m:t>𝑟</m:t>
                    </m:r>
                    <m:r>
                      <a:rPr lang="cs-CZ" i="1"/>
                      <m:t>=</m:t>
                    </m:r>
                    <m:rad>
                      <m:radPr>
                        <m:degHide m:val="on"/>
                        <m:ctrlPr>
                          <a:rPr lang="cs-CZ" i="1"/>
                        </m:ctrlPr>
                      </m:radPr>
                      <m:deg/>
                      <m:e>
                        <m:f>
                          <m:fPr>
                            <m:ctrlPr>
                              <a:rPr lang="cs-CZ" i="1"/>
                            </m:ctrlPr>
                          </m:fPr>
                          <m:num>
                            <m:r>
                              <a:rPr lang="cs-CZ" i="1"/>
                              <m:t>𝑡𝑔</m:t>
                            </m:r>
                            <m:d>
                              <m:dPr>
                                <m:ctrlPr>
                                  <a:rPr lang="cs-CZ" i="1"/>
                                </m:ctrlPr>
                              </m:dPr>
                              <m:e>
                                <m:sSub>
                                  <m:sSubPr>
                                    <m:ctrlPr>
                                      <a:rPr lang="cs-CZ" i="1"/>
                                    </m:ctrlPr>
                                  </m:sSubPr>
                                  <m:e>
                                    <m:r>
                                      <a:rPr lang="cs-CZ" i="1"/>
                                      <m:t>𝛼</m:t>
                                    </m:r>
                                  </m:e>
                                  <m:sub>
                                    <m:r>
                                      <a:rPr lang="cs-CZ" i="1"/>
                                      <m:t>𝑦</m:t>
                                    </m:r>
                                  </m:sub>
                                </m:sSub>
                              </m:e>
                            </m:d>
                          </m:num>
                          <m:den>
                            <m:r>
                              <a:rPr lang="cs-CZ" i="1"/>
                              <m:t>𝑡𝑔</m:t>
                            </m:r>
                            <m:d>
                              <m:dPr>
                                <m:ctrlPr>
                                  <a:rPr lang="cs-CZ" i="1"/>
                                </m:ctrlPr>
                              </m:dPr>
                              <m:e>
                                <m:sSub>
                                  <m:sSubPr>
                                    <m:ctrlPr>
                                      <a:rPr lang="cs-CZ" i="1"/>
                                    </m:ctrlPr>
                                  </m:sSubPr>
                                  <m:e>
                                    <m:r>
                                      <a:rPr lang="cs-CZ" i="1"/>
                                      <m:t>𝛼</m:t>
                                    </m:r>
                                  </m:e>
                                  <m:sub>
                                    <m:r>
                                      <a:rPr lang="cs-CZ" i="1"/>
                                      <m:t>𝑥</m:t>
                                    </m:r>
                                  </m:sub>
                                </m:sSub>
                              </m:e>
                            </m:d>
                          </m:den>
                        </m:f>
                      </m:e>
                    </m:rad>
                    <m:r>
                      <a:rPr lang="cs-CZ" i="1"/>
                      <m:t>=</m:t>
                    </m:r>
                    <m:rad>
                      <m:radPr>
                        <m:degHide m:val="on"/>
                        <m:ctrlPr>
                          <a:rPr lang="cs-CZ" i="1"/>
                        </m:ctrlPr>
                      </m:radPr>
                      <m:deg/>
                      <m:e>
                        <m:f>
                          <m:fPr>
                            <m:ctrlPr>
                              <a:rPr lang="cs-CZ" i="1"/>
                            </m:ctrlPr>
                          </m:fPr>
                          <m:num>
                            <m:sSub>
                              <m:sSubPr>
                                <m:ctrlPr>
                                  <a:rPr lang="cs-CZ" i="1"/>
                                </m:ctrlPr>
                              </m:sSubPr>
                              <m:e>
                                <m:r>
                                  <a:rPr lang="cs-CZ" i="1"/>
                                  <m:t>𝐵</m:t>
                                </m:r>
                              </m:e>
                              <m:sub>
                                <m:r>
                                  <a:rPr lang="cs-CZ" i="1"/>
                                  <m:t>𝑦</m:t>
                                </m:r>
                              </m:sub>
                            </m:sSub>
                          </m:num>
                          <m:den>
                            <m:sSub>
                              <m:sSubPr>
                                <m:ctrlPr>
                                  <a:rPr lang="cs-CZ" i="1"/>
                                </m:ctrlPr>
                              </m:sSubPr>
                              <m:e>
                                <m:r>
                                  <a:rPr lang="cs-CZ" i="1"/>
                                  <m:t>𝐵</m:t>
                                </m:r>
                              </m:e>
                              <m:sub>
                                <m:r>
                                  <a:rPr lang="cs-CZ" i="1"/>
                                  <m:t>𝑥</m:t>
                                </m:r>
                              </m:sub>
                            </m:sSub>
                          </m:den>
                        </m:f>
                      </m:e>
                    </m:rad>
                    <m:r>
                      <a:rPr lang="cs-CZ" i="1"/>
                      <m:t>=</m:t>
                    </m:r>
                    <m:rad>
                      <m:radPr>
                        <m:degHide m:val="on"/>
                        <m:ctrlPr>
                          <a:rPr lang="cs-CZ" i="1"/>
                        </m:ctrlPr>
                      </m:radPr>
                      <m:deg/>
                      <m:e>
                        <m:sSub>
                          <m:sSubPr>
                            <m:ctrlPr>
                              <a:rPr lang="cs-CZ" i="1"/>
                            </m:ctrlPr>
                          </m:sSubPr>
                          <m:e>
                            <m:r>
                              <a:rPr lang="cs-CZ" i="1"/>
                              <m:t>𝐵</m:t>
                            </m:r>
                          </m:e>
                          <m:sub>
                            <m:r>
                              <a:rPr lang="cs-CZ" i="1"/>
                              <m:t>𝑦</m:t>
                            </m:r>
                          </m:sub>
                        </m:sSub>
                        <m:r>
                          <a:rPr lang="cs-CZ" i="1"/>
                          <m:t>∙</m:t>
                        </m:r>
                        <m:sSubSup>
                          <m:sSubSupPr>
                            <m:ctrlPr>
                              <a:rPr lang="cs-CZ" i="1"/>
                            </m:ctrlPr>
                          </m:sSubSupPr>
                          <m:e>
                            <m:r>
                              <a:rPr lang="cs-CZ" i="1"/>
                              <m:t>𝐵</m:t>
                            </m:r>
                          </m:e>
                          <m:sub>
                            <m:r>
                              <a:rPr lang="cs-CZ" i="1"/>
                              <m:t>𝑥</m:t>
                            </m:r>
                          </m:sub>
                          <m:sup>
                            <m:r>
                              <a:rPr lang="cs-CZ" i="1"/>
                              <m:t>∗</m:t>
                            </m:r>
                          </m:sup>
                        </m:sSubSup>
                      </m:e>
                    </m:rad>
                    <m:r>
                      <a:rPr lang="cs-CZ" i="1"/>
                      <m:t> </m:t>
                    </m:r>
                  </m:oMath>
                </a14:m>
                <a:endParaRPr lang="cs-CZ" dirty="0"/>
              </a:p>
              <a:p>
                <a:endParaRPr lang="cs-CZ" dirty="0"/>
              </a:p>
              <a:p>
                <a:r>
                  <a:rPr lang="cs-CZ" dirty="0"/>
                  <a:t>(Koeficient korelace je odmocnina z podílu směrnic obou regresních přímek nebo geometrický průměr obou koeficientů regrese.)</a:t>
                </a:r>
              </a:p>
              <a:p>
                <a:endParaRPr lang="cs-CZ" dirty="0"/>
              </a:p>
              <a:p>
                <a:r>
                  <a:rPr lang="cs-CZ" dirty="0"/>
                  <a:t>	</a:t>
                </a:r>
                <a14:m>
                  <m:oMath xmlns:m="http://schemas.openxmlformats.org/officeDocument/2006/math">
                    <m:r>
                      <a:rPr lang="cs-CZ" i="1"/>
                      <m:t>𝑟</m:t>
                    </m:r>
                    <m:r>
                      <a:rPr lang="cs-CZ" i="1"/>
                      <m:t>=</m:t>
                    </m:r>
                    <m:f>
                      <m:fPr>
                        <m:ctrlPr>
                          <a:rPr lang="cs-CZ" i="1"/>
                        </m:ctrlPr>
                      </m:fPr>
                      <m:num>
                        <m:d>
                          <m:dPr>
                            <m:begChr m:val="["/>
                            <m:endChr m:val="]"/>
                            <m:ctrlPr>
                              <a:rPr lang="cs-CZ" i="1"/>
                            </m:ctrlPr>
                          </m:dPr>
                          <m:e>
                            <m:r>
                              <a:rPr lang="cs-CZ" i="1"/>
                              <m:t>𝑝𝑥</m:t>
                            </m:r>
                            <m:r>
                              <a:rPr lang="cs-CZ" i="1"/>
                              <m:t>′</m:t>
                            </m:r>
                            <m:r>
                              <a:rPr lang="cs-CZ" i="1"/>
                              <m:t>𝑦</m:t>
                            </m:r>
                            <m:r>
                              <a:rPr lang="cs-CZ" i="1"/>
                              <m:t>′</m:t>
                            </m:r>
                          </m:e>
                        </m:d>
                      </m:num>
                      <m:den>
                        <m:rad>
                          <m:radPr>
                            <m:degHide m:val="on"/>
                            <m:ctrlPr>
                              <a:rPr lang="cs-CZ" i="1"/>
                            </m:ctrlPr>
                          </m:radPr>
                          <m:deg/>
                          <m:e>
                            <m:d>
                              <m:dPr>
                                <m:begChr m:val="["/>
                                <m:endChr m:val="]"/>
                                <m:ctrlPr>
                                  <a:rPr lang="cs-CZ" i="1"/>
                                </m:ctrlPr>
                              </m:dPr>
                              <m:e>
                                <m:r>
                                  <a:rPr lang="cs-CZ" i="1"/>
                                  <m:t>𝑝𝑥</m:t>
                                </m:r>
                                <m:r>
                                  <a:rPr lang="cs-CZ" i="1"/>
                                  <m:t>′</m:t>
                                </m:r>
                                <m:r>
                                  <a:rPr lang="cs-CZ" i="1"/>
                                  <m:t>𝑥</m:t>
                                </m:r>
                                <m:r>
                                  <a:rPr lang="cs-CZ" i="1"/>
                                  <m:t>′</m:t>
                                </m:r>
                              </m:e>
                            </m:d>
                            <m:r>
                              <a:rPr lang="cs-CZ" i="1"/>
                              <m:t>∙</m:t>
                            </m:r>
                            <m:d>
                              <m:dPr>
                                <m:begChr m:val="["/>
                                <m:endChr m:val="]"/>
                                <m:ctrlPr>
                                  <a:rPr lang="cs-CZ" i="1"/>
                                </m:ctrlPr>
                              </m:dPr>
                              <m:e>
                                <m:r>
                                  <a:rPr lang="cs-CZ" i="1"/>
                                  <m:t>𝑝𝑦</m:t>
                                </m:r>
                                <m:r>
                                  <a:rPr lang="cs-CZ" i="1"/>
                                  <m:t>′</m:t>
                                </m:r>
                                <m:r>
                                  <a:rPr lang="cs-CZ" i="1"/>
                                  <m:t>𝑦</m:t>
                                </m:r>
                                <m:r>
                                  <a:rPr lang="cs-CZ" i="1"/>
                                  <m:t>′</m:t>
                                </m:r>
                              </m:e>
                            </m:d>
                          </m:e>
                        </m:rad>
                      </m:den>
                    </m:f>
                    <m:r>
                      <a:rPr lang="cs-CZ" i="1"/>
                      <m:t> </m:t>
                    </m:r>
                  </m:oMath>
                </a14:m>
                <a:r>
                  <a:rPr lang="cs-CZ" dirty="0"/>
                  <a:t>	</a:t>
                </a:r>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4883837"/>
              </a:xfrm>
              <a:prstGeom prst="rect">
                <a:avLst/>
              </a:prstGeom>
              <a:blipFill>
                <a:blip r:embed="rId3"/>
                <a:stretch>
                  <a:fillRect l="-1076" t="-999"/>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881638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12</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4555221"/>
              </a:xfrm>
              <a:prstGeom prst="rect">
                <a:avLst/>
              </a:prstGeom>
              <a:noFill/>
            </p:spPr>
            <p:txBody>
              <a:bodyPr wrap="square" rtlCol="0">
                <a:spAutoFit/>
              </a:bodyPr>
              <a:lstStyle/>
              <a:p>
                <a:r>
                  <a:rPr lang="cs-CZ" sz="2400" b="1" dirty="0"/>
                  <a:t>3. Korelační koeficient.</a:t>
                </a:r>
              </a:p>
              <a:p>
                <a:endParaRPr lang="cs-CZ" b="1" dirty="0"/>
              </a:p>
              <a:p>
                <a:r>
                  <a:rPr lang="cs-CZ" b="1" dirty="0"/>
                  <a:t> Výpočet z kovarianční matice.</a:t>
                </a:r>
              </a:p>
              <a:p>
                <a:endParaRPr lang="cs-CZ" b="1" dirty="0"/>
              </a:p>
              <a:p>
                <a:r>
                  <a:rPr lang="cs-CZ" dirty="0"/>
                  <a:t>	</a:t>
                </a:r>
                <a:r>
                  <a:rPr lang="cs-CZ" b="1" dirty="0"/>
                  <a:t> </a:t>
                </a:r>
                <a14:m>
                  <m:oMath xmlns:m="http://schemas.openxmlformats.org/officeDocument/2006/math">
                    <m:r>
                      <a:rPr lang="cs-CZ" b="1" i="1"/>
                      <m:t>𝑴</m:t>
                    </m:r>
                    <m:r>
                      <a:rPr lang="cs-CZ" i="1"/>
                      <m:t>=</m:t>
                    </m:r>
                    <m:d>
                      <m:dPr>
                        <m:ctrlPr>
                          <a:rPr lang="cs-CZ" i="1"/>
                        </m:ctrlPr>
                      </m:dPr>
                      <m:e>
                        <m:m>
                          <m:mPr>
                            <m:mcs>
                              <m:mc>
                                <m:mcPr>
                                  <m:count m:val="5"/>
                                  <m:mcJc m:val="center"/>
                                </m:mcPr>
                              </m:mc>
                            </m:mcs>
                            <m:ctrlPr>
                              <a:rPr lang="cs-CZ" i="1"/>
                            </m:ctrlPr>
                          </m:mPr>
                          <m:mr>
                            <m:e>
                              <m:sSubSup>
                                <m:sSubSupPr>
                                  <m:ctrlPr>
                                    <a:rPr lang="cs-CZ" i="1"/>
                                  </m:ctrlPr>
                                </m:sSubSupPr>
                                <m:e>
                                  <m:r>
                                    <a:rPr lang="cs-CZ" i="1"/>
                                    <m:t>𝜎</m:t>
                                  </m:r>
                                </m:e>
                                <m:sub>
                                  <m:r>
                                    <a:rPr lang="cs-CZ" i="1"/>
                                    <m:t>𝑥</m:t>
                                  </m:r>
                                  <m:r>
                                    <a:rPr lang="cs-CZ" i="1"/>
                                    <m:t>1</m:t>
                                  </m:r>
                                </m:sub>
                                <m:sup>
                                  <m:r>
                                    <a:rPr lang="cs-CZ" i="1"/>
                                    <m:t>2</m:t>
                                  </m:r>
                                </m:sup>
                              </m:sSubSup>
                            </m:e>
                            <m:e>
                              <m:r>
                                <a:rPr lang="cs-CZ" i="1"/>
                                <m:t>𝐶𝑜</m:t>
                              </m:r>
                              <m:sSub>
                                <m:sSubPr>
                                  <m:ctrlPr>
                                    <a:rPr lang="cs-CZ" i="1"/>
                                  </m:ctrlPr>
                                </m:sSubPr>
                                <m:e>
                                  <m:r>
                                    <a:rPr lang="cs-CZ" i="1"/>
                                    <m:t>𝑣</m:t>
                                  </m:r>
                                </m:e>
                                <m:sub>
                                  <m:r>
                                    <a:rPr lang="cs-CZ" i="1"/>
                                    <m:t>12</m:t>
                                  </m:r>
                                </m:sub>
                              </m:sSub>
                            </m:e>
                            <m:e>
                              <m:r>
                                <a:rPr lang="cs-CZ" i="1"/>
                                <m:t>𝐶𝑜</m:t>
                              </m:r>
                              <m:sSub>
                                <m:sSubPr>
                                  <m:ctrlPr>
                                    <a:rPr lang="cs-CZ" i="1"/>
                                  </m:ctrlPr>
                                </m:sSubPr>
                                <m:e>
                                  <m:r>
                                    <a:rPr lang="cs-CZ" i="1"/>
                                    <m:t>𝑣</m:t>
                                  </m:r>
                                </m:e>
                                <m:sub>
                                  <m:r>
                                    <a:rPr lang="cs-CZ" i="1"/>
                                    <m:t>13</m:t>
                                  </m:r>
                                </m:sub>
                              </m:sSub>
                            </m:e>
                            <m:e>
                              <m:r>
                                <a:rPr lang="cs-CZ" i="1"/>
                                <m:t>…</m:t>
                              </m:r>
                            </m:e>
                            <m:e>
                              <m:r>
                                <a:rPr lang="cs-CZ" i="1"/>
                                <m:t>𝐶𝑜</m:t>
                              </m:r>
                              <m:sSub>
                                <m:sSubPr>
                                  <m:ctrlPr>
                                    <a:rPr lang="cs-CZ" i="1"/>
                                  </m:ctrlPr>
                                </m:sSubPr>
                                <m:e>
                                  <m:r>
                                    <a:rPr lang="cs-CZ" i="1"/>
                                    <m:t>𝑣</m:t>
                                  </m:r>
                                </m:e>
                                <m:sub>
                                  <m:r>
                                    <a:rPr lang="cs-CZ" i="1"/>
                                    <m:t>1</m:t>
                                  </m:r>
                                  <m:r>
                                    <a:rPr lang="cs-CZ" i="1"/>
                                    <m:t>𝑛</m:t>
                                  </m:r>
                                </m:sub>
                              </m:sSub>
                            </m:e>
                          </m:mr>
                          <m:mr>
                            <m:e>
                              <m:r>
                                <a:rPr lang="cs-CZ" i="1"/>
                                <m:t>𝐶𝑜</m:t>
                              </m:r>
                              <m:sSub>
                                <m:sSubPr>
                                  <m:ctrlPr>
                                    <a:rPr lang="cs-CZ" i="1"/>
                                  </m:ctrlPr>
                                </m:sSubPr>
                                <m:e>
                                  <m:r>
                                    <a:rPr lang="cs-CZ" i="1"/>
                                    <m:t>𝑣</m:t>
                                  </m:r>
                                </m:e>
                                <m:sub>
                                  <m:r>
                                    <a:rPr lang="cs-CZ" i="1"/>
                                    <m:t>21</m:t>
                                  </m:r>
                                </m:sub>
                              </m:sSub>
                            </m:e>
                            <m:e>
                              <m:sSubSup>
                                <m:sSubSupPr>
                                  <m:ctrlPr>
                                    <a:rPr lang="cs-CZ" i="1"/>
                                  </m:ctrlPr>
                                </m:sSubSupPr>
                                <m:e>
                                  <m:r>
                                    <a:rPr lang="cs-CZ" i="1"/>
                                    <m:t>𝜎</m:t>
                                  </m:r>
                                </m:e>
                                <m:sub>
                                  <m:r>
                                    <a:rPr lang="cs-CZ" i="1"/>
                                    <m:t>𝑥</m:t>
                                  </m:r>
                                  <m:r>
                                    <a:rPr lang="cs-CZ" i="1"/>
                                    <m:t>2</m:t>
                                  </m:r>
                                </m:sub>
                                <m:sup>
                                  <m:r>
                                    <a:rPr lang="cs-CZ" i="1"/>
                                    <m:t>2</m:t>
                                  </m:r>
                                </m:sup>
                              </m:sSubSup>
                            </m:e>
                            <m:e>
                              <m:r>
                                <a:rPr lang="cs-CZ" i="1"/>
                                <m:t>𝐶𝑜</m:t>
                              </m:r>
                              <m:sSub>
                                <m:sSubPr>
                                  <m:ctrlPr>
                                    <a:rPr lang="cs-CZ" i="1"/>
                                  </m:ctrlPr>
                                </m:sSubPr>
                                <m:e>
                                  <m:r>
                                    <a:rPr lang="cs-CZ" i="1"/>
                                    <m:t>𝑣</m:t>
                                  </m:r>
                                </m:e>
                                <m:sub>
                                  <m:r>
                                    <a:rPr lang="cs-CZ" i="1"/>
                                    <m:t>23</m:t>
                                  </m:r>
                                </m:sub>
                              </m:sSub>
                            </m:e>
                            <m:e>
                              <m:r>
                                <a:rPr lang="cs-CZ" i="1"/>
                                <m:t>…</m:t>
                              </m:r>
                            </m:e>
                            <m:e>
                              <m:r>
                                <a:rPr lang="cs-CZ" i="1"/>
                                <m:t>𝐶𝑜</m:t>
                              </m:r>
                              <m:sSub>
                                <m:sSubPr>
                                  <m:ctrlPr>
                                    <a:rPr lang="cs-CZ" i="1"/>
                                  </m:ctrlPr>
                                </m:sSubPr>
                                <m:e>
                                  <m:r>
                                    <a:rPr lang="cs-CZ" i="1"/>
                                    <m:t>𝑣</m:t>
                                  </m:r>
                                </m:e>
                                <m:sub>
                                  <m:r>
                                    <a:rPr lang="cs-CZ" i="1"/>
                                    <m:t>2</m:t>
                                  </m:r>
                                  <m:r>
                                    <a:rPr lang="cs-CZ" i="1"/>
                                    <m:t>𝑛</m:t>
                                  </m:r>
                                </m:sub>
                              </m:sSub>
                            </m:e>
                          </m:mr>
                          <m:mr>
                            <m:e>
                              <m:r>
                                <a:rPr lang="cs-CZ" i="1"/>
                                <m:t>𝐶𝑜</m:t>
                              </m:r>
                              <m:sSub>
                                <m:sSubPr>
                                  <m:ctrlPr>
                                    <a:rPr lang="cs-CZ" i="1"/>
                                  </m:ctrlPr>
                                </m:sSubPr>
                                <m:e>
                                  <m:r>
                                    <a:rPr lang="cs-CZ" i="1"/>
                                    <m:t>𝑣</m:t>
                                  </m:r>
                                </m:e>
                                <m:sub>
                                  <m:r>
                                    <a:rPr lang="cs-CZ" i="1"/>
                                    <m:t>31</m:t>
                                  </m:r>
                                </m:sub>
                              </m:sSub>
                            </m:e>
                            <m:e>
                              <m:r>
                                <a:rPr lang="cs-CZ" i="1"/>
                                <m:t>𝐶𝑜</m:t>
                              </m:r>
                              <m:sSub>
                                <m:sSubPr>
                                  <m:ctrlPr>
                                    <a:rPr lang="cs-CZ" i="1"/>
                                  </m:ctrlPr>
                                </m:sSubPr>
                                <m:e>
                                  <m:r>
                                    <a:rPr lang="cs-CZ" i="1"/>
                                    <m:t>𝑣</m:t>
                                  </m:r>
                                </m:e>
                                <m:sub>
                                  <m:r>
                                    <a:rPr lang="cs-CZ" i="1"/>
                                    <m:t>32</m:t>
                                  </m:r>
                                </m:sub>
                              </m:sSub>
                            </m:e>
                            <m:e>
                              <m:sSubSup>
                                <m:sSubSupPr>
                                  <m:ctrlPr>
                                    <a:rPr lang="cs-CZ" i="1"/>
                                  </m:ctrlPr>
                                </m:sSubSupPr>
                                <m:e>
                                  <m:r>
                                    <a:rPr lang="cs-CZ" i="1"/>
                                    <m:t>𝜎</m:t>
                                  </m:r>
                                </m:e>
                                <m:sub>
                                  <m:r>
                                    <a:rPr lang="cs-CZ" i="1"/>
                                    <m:t>𝑥</m:t>
                                  </m:r>
                                  <m:r>
                                    <a:rPr lang="cs-CZ" i="1"/>
                                    <m:t>3</m:t>
                                  </m:r>
                                </m:sub>
                                <m:sup>
                                  <m:r>
                                    <a:rPr lang="cs-CZ" i="1"/>
                                    <m:t>2</m:t>
                                  </m:r>
                                </m:sup>
                              </m:sSubSup>
                            </m:e>
                            <m:e>
                              <m:r>
                                <a:rPr lang="cs-CZ" i="1"/>
                                <m:t>…</m:t>
                              </m:r>
                            </m:e>
                            <m:e>
                              <m:r>
                                <a:rPr lang="cs-CZ" i="1"/>
                                <m:t>𝐶𝑜</m:t>
                              </m:r>
                              <m:sSub>
                                <m:sSubPr>
                                  <m:ctrlPr>
                                    <a:rPr lang="cs-CZ" i="1"/>
                                  </m:ctrlPr>
                                </m:sSubPr>
                                <m:e>
                                  <m:r>
                                    <a:rPr lang="cs-CZ" i="1"/>
                                    <m:t>𝑣</m:t>
                                  </m:r>
                                </m:e>
                                <m:sub>
                                  <m:r>
                                    <a:rPr lang="cs-CZ" i="1"/>
                                    <m:t>3</m:t>
                                  </m:r>
                                  <m:r>
                                    <a:rPr lang="cs-CZ" i="1"/>
                                    <m:t>𝑛</m:t>
                                  </m:r>
                                </m:sub>
                              </m:sSub>
                            </m:e>
                          </m:mr>
                          <m:mr>
                            <m:e>
                              <m:r>
                                <a:rPr lang="cs-CZ" i="1"/>
                                <m:t>⋮</m:t>
                              </m:r>
                            </m:e>
                            <m:e>
                              <m:r>
                                <a:rPr lang="cs-CZ" i="1"/>
                                <m:t>⋮</m:t>
                              </m:r>
                            </m:e>
                            <m:e>
                              <m:r>
                                <a:rPr lang="cs-CZ" i="1"/>
                                <m:t>⋮</m:t>
                              </m:r>
                            </m:e>
                            <m:e>
                              <m:r>
                                <a:rPr lang="cs-CZ" i="1"/>
                                <m:t>⋱</m:t>
                              </m:r>
                            </m:e>
                            <m:e>
                              <m:r>
                                <a:rPr lang="cs-CZ" i="1"/>
                                <m:t>⋮</m:t>
                              </m:r>
                            </m:e>
                          </m:mr>
                          <m:mr>
                            <m:e>
                              <m:r>
                                <a:rPr lang="cs-CZ" i="1"/>
                                <m:t>𝐶𝑜</m:t>
                              </m:r>
                              <m:sSub>
                                <m:sSubPr>
                                  <m:ctrlPr>
                                    <a:rPr lang="cs-CZ" i="1"/>
                                  </m:ctrlPr>
                                </m:sSubPr>
                                <m:e>
                                  <m:r>
                                    <a:rPr lang="cs-CZ" i="1"/>
                                    <m:t>𝑣</m:t>
                                  </m:r>
                                </m:e>
                                <m:sub>
                                  <m:r>
                                    <a:rPr lang="cs-CZ" i="1"/>
                                    <m:t>1</m:t>
                                  </m:r>
                                  <m:r>
                                    <a:rPr lang="cs-CZ" i="1"/>
                                    <m:t>𝑛</m:t>
                                  </m:r>
                                </m:sub>
                              </m:sSub>
                            </m:e>
                            <m:e>
                              <m:r>
                                <a:rPr lang="cs-CZ" i="1"/>
                                <m:t>𝐶𝑜</m:t>
                              </m:r>
                              <m:sSub>
                                <m:sSubPr>
                                  <m:ctrlPr>
                                    <a:rPr lang="cs-CZ" i="1"/>
                                  </m:ctrlPr>
                                </m:sSubPr>
                                <m:e>
                                  <m:r>
                                    <a:rPr lang="cs-CZ" i="1"/>
                                    <m:t>𝑣</m:t>
                                  </m:r>
                                </m:e>
                                <m:sub>
                                  <m:r>
                                    <a:rPr lang="cs-CZ" i="1"/>
                                    <m:t>2</m:t>
                                  </m:r>
                                  <m:r>
                                    <a:rPr lang="cs-CZ" i="1"/>
                                    <m:t>𝑛</m:t>
                                  </m:r>
                                </m:sub>
                              </m:sSub>
                            </m:e>
                            <m:e>
                              <m:r>
                                <a:rPr lang="cs-CZ" i="1"/>
                                <m:t>𝐶𝑜</m:t>
                              </m:r>
                              <m:sSub>
                                <m:sSubPr>
                                  <m:ctrlPr>
                                    <a:rPr lang="cs-CZ" i="1"/>
                                  </m:ctrlPr>
                                </m:sSubPr>
                                <m:e>
                                  <m:r>
                                    <a:rPr lang="cs-CZ" i="1"/>
                                    <m:t>𝑣</m:t>
                                  </m:r>
                                </m:e>
                                <m:sub>
                                  <m:r>
                                    <a:rPr lang="cs-CZ" i="1"/>
                                    <m:t>3</m:t>
                                  </m:r>
                                  <m:r>
                                    <a:rPr lang="cs-CZ" i="1"/>
                                    <m:t>𝑛</m:t>
                                  </m:r>
                                </m:sub>
                              </m:sSub>
                            </m:e>
                            <m:e>
                              <m:r>
                                <a:rPr lang="cs-CZ" i="1"/>
                                <m:t>…</m:t>
                              </m:r>
                            </m:e>
                            <m:e>
                              <m:sSubSup>
                                <m:sSubSupPr>
                                  <m:ctrlPr>
                                    <a:rPr lang="cs-CZ" i="1"/>
                                  </m:ctrlPr>
                                </m:sSubSupPr>
                                <m:e>
                                  <m:r>
                                    <a:rPr lang="cs-CZ" i="1"/>
                                    <m:t>𝜎</m:t>
                                  </m:r>
                                </m:e>
                                <m:sub>
                                  <m:r>
                                    <a:rPr lang="cs-CZ" i="1"/>
                                    <m:t>𝑥𝑛</m:t>
                                  </m:r>
                                </m:sub>
                                <m:sup>
                                  <m:r>
                                    <a:rPr lang="cs-CZ" i="1"/>
                                    <m:t>2</m:t>
                                  </m:r>
                                </m:sup>
                              </m:sSubSup>
                            </m:e>
                          </m:mr>
                        </m:m>
                      </m:e>
                    </m:d>
                  </m:oMath>
                </a14:m>
                <a:r>
                  <a:rPr lang="cs-CZ" b="1" dirty="0"/>
                  <a:t>  </a:t>
                </a:r>
              </a:p>
              <a:p>
                <a:endParaRPr lang="cs-CZ" b="1" dirty="0"/>
              </a:p>
              <a:p>
                <a:endParaRPr lang="cs-CZ" b="1" dirty="0"/>
              </a:p>
              <a:p>
                <a:r>
                  <a:rPr lang="cs-CZ" dirty="0"/>
                  <a:t>	</a:t>
                </a:r>
                <a14:m>
                  <m:oMath xmlns:m="http://schemas.openxmlformats.org/officeDocument/2006/math">
                    <m:sSub>
                      <m:sSubPr>
                        <m:ctrlPr>
                          <a:rPr lang="cs-CZ" i="1"/>
                        </m:ctrlPr>
                      </m:sSubPr>
                      <m:e>
                        <m:r>
                          <a:rPr lang="cs-CZ" i="1"/>
                          <m:t>𝑟</m:t>
                        </m:r>
                      </m:e>
                      <m:sub>
                        <m:r>
                          <a:rPr lang="cs-CZ" i="1"/>
                          <m:t>𝑖𝑗</m:t>
                        </m:r>
                      </m:sub>
                    </m:sSub>
                    <m:r>
                      <a:rPr lang="cs-CZ" i="1"/>
                      <m:t>=</m:t>
                    </m:r>
                    <m:f>
                      <m:fPr>
                        <m:ctrlPr>
                          <a:rPr lang="cs-CZ" i="1"/>
                        </m:ctrlPr>
                      </m:fPr>
                      <m:num>
                        <m:r>
                          <a:rPr lang="cs-CZ" i="1"/>
                          <m:t>𝐶𝑜</m:t>
                        </m:r>
                        <m:sSub>
                          <m:sSubPr>
                            <m:ctrlPr>
                              <a:rPr lang="cs-CZ" i="1"/>
                            </m:ctrlPr>
                          </m:sSubPr>
                          <m:e>
                            <m:r>
                              <a:rPr lang="cs-CZ" i="1"/>
                              <m:t>𝑣</m:t>
                            </m:r>
                          </m:e>
                          <m:sub>
                            <m:r>
                              <a:rPr lang="cs-CZ" i="1"/>
                              <m:t>𝑖𝑗</m:t>
                            </m:r>
                          </m:sub>
                        </m:sSub>
                      </m:num>
                      <m:den>
                        <m:rad>
                          <m:radPr>
                            <m:degHide m:val="on"/>
                            <m:ctrlPr>
                              <a:rPr lang="cs-CZ" i="1"/>
                            </m:ctrlPr>
                          </m:radPr>
                          <m:deg/>
                          <m:e>
                            <m:sSubSup>
                              <m:sSubSupPr>
                                <m:ctrlPr>
                                  <a:rPr lang="cs-CZ" i="1"/>
                                </m:ctrlPr>
                              </m:sSubSupPr>
                              <m:e>
                                <m:r>
                                  <a:rPr lang="cs-CZ" i="1"/>
                                  <m:t>𝜎</m:t>
                                </m:r>
                              </m:e>
                              <m:sub>
                                <m:r>
                                  <a:rPr lang="cs-CZ" i="1"/>
                                  <m:t>𝑥𝑖</m:t>
                                </m:r>
                              </m:sub>
                              <m:sup>
                                <m:r>
                                  <a:rPr lang="cs-CZ" i="1"/>
                                  <m:t>2</m:t>
                                </m:r>
                              </m:sup>
                            </m:sSubSup>
                            <m:r>
                              <a:rPr lang="cs-CZ" i="1"/>
                              <m:t>∙</m:t>
                            </m:r>
                            <m:sSubSup>
                              <m:sSubSupPr>
                                <m:ctrlPr>
                                  <a:rPr lang="cs-CZ" i="1"/>
                                </m:ctrlPr>
                              </m:sSubSupPr>
                              <m:e>
                                <m:r>
                                  <a:rPr lang="cs-CZ" i="1"/>
                                  <m:t>𝜎</m:t>
                                </m:r>
                              </m:e>
                              <m:sub>
                                <m:r>
                                  <a:rPr lang="cs-CZ" i="1"/>
                                  <m:t>𝑥𝑗</m:t>
                                </m:r>
                              </m:sub>
                              <m:sup>
                                <m:r>
                                  <a:rPr lang="cs-CZ" i="1"/>
                                  <m:t>2</m:t>
                                </m:r>
                              </m:sup>
                            </m:sSubSup>
                          </m:e>
                        </m:rad>
                      </m:den>
                    </m:f>
                  </m:oMath>
                </a14:m>
                <a:r>
                  <a:rPr lang="cs-CZ" b="1" dirty="0"/>
                  <a:t> 				</a:t>
                </a:r>
                <a:r>
                  <a:rPr lang="cs-CZ" dirty="0"/>
                  <a:t>(X   </a:t>
                </a:r>
                <a14:m>
                  <m:oMath xmlns:m="http://schemas.openxmlformats.org/officeDocument/2006/math">
                    <m:r>
                      <a:rPr lang="cs-CZ" b="0" i="1">
                        <a:latin typeface="Cambria Math" panose="02040503050406030204" pitchFamily="18" charset="0"/>
                      </a:rPr>
                      <m:t>𝑟</m:t>
                    </m:r>
                    <m:r>
                      <a:rPr lang="cs-CZ" b="0" i="1">
                        <a:latin typeface="Cambria Math" panose="02040503050406030204" pitchFamily="18" charset="0"/>
                      </a:rPr>
                      <m:t>=</m:t>
                    </m:r>
                    <m:f>
                      <m:fPr>
                        <m:ctrlPr>
                          <a:rPr lang="cs-CZ" i="1">
                            <a:latin typeface="Cambria Math" panose="02040503050406030204" pitchFamily="18" charset="0"/>
                          </a:rPr>
                        </m:ctrlPr>
                      </m:fPr>
                      <m:num>
                        <m:d>
                          <m:dPr>
                            <m:begChr m:val="["/>
                            <m:endChr m:val="]"/>
                            <m:ctrlPr>
                              <a:rPr lang="cs-CZ" i="1">
                                <a:latin typeface="Cambria Math" panose="02040503050406030204" pitchFamily="18" charset="0"/>
                              </a:rPr>
                            </m:ctrlPr>
                          </m:dPr>
                          <m:e>
                            <m:r>
                              <a:rPr lang="cs-CZ" b="0" i="1">
                                <a:latin typeface="Cambria Math" panose="02040503050406030204" pitchFamily="18" charset="0"/>
                              </a:rPr>
                              <m:t>𝑝𝑥</m:t>
                            </m:r>
                            <m:r>
                              <a:rPr lang="cs-CZ" b="0" i="1">
                                <a:latin typeface="Cambria Math" panose="02040503050406030204" pitchFamily="18" charset="0"/>
                              </a:rPr>
                              <m:t>′</m:t>
                            </m:r>
                            <m:r>
                              <a:rPr lang="cs-CZ" b="0" i="1">
                                <a:latin typeface="Cambria Math" panose="02040503050406030204" pitchFamily="18" charset="0"/>
                              </a:rPr>
                              <m:t>𝑦</m:t>
                            </m:r>
                            <m:r>
                              <a:rPr lang="cs-CZ" b="0" i="1">
                                <a:latin typeface="Cambria Math" panose="02040503050406030204" pitchFamily="18" charset="0"/>
                              </a:rPr>
                              <m:t>′</m:t>
                            </m:r>
                          </m:e>
                        </m:d>
                      </m:num>
                      <m:den>
                        <m:rad>
                          <m:radPr>
                            <m:degHide m:val="on"/>
                            <m:ctrlPr>
                              <a:rPr lang="cs-CZ" i="1">
                                <a:latin typeface="Cambria Math" panose="02040503050406030204" pitchFamily="18" charset="0"/>
                              </a:rPr>
                            </m:ctrlPr>
                          </m:radPr>
                          <m:deg/>
                          <m:e>
                            <m:d>
                              <m:dPr>
                                <m:begChr m:val="["/>
                                <m:endChr m:val="]"/>
                                <m:ctrlPr>
                                  <a:rPr lang="cs-CZ" i="1">
                                    <a:latin typeface="Cambria Math" panose="02040503050406030204" pitchFamily="18" charset="0"/>
                                  </a:rPr>
                                </m:ctrlPr>
                              </m:dPr>
                              <m:e>
                                <m:r>
                                  <a:rPr lang="cs-CZ" b="0" i="1">
                                    <a:latin typeface="Cambria Math" panose="02040503050406030204" pitchFamily="18" charset="0"/>
                                  </a:rPr>
                                  <m:t>𝑝𝑥</m:t>
                                </m:r>
                                <m:r>
                                  <a:rPr lang="cs-CZ" b="0" i="1">
                                    <a:latin typeface="Cambria Math" panose="02040503050406030204" pitchFamily="18" charset="0"/>
                                  </a:rPr>
                                  <m:t>′</m:t>
                                </m:r>
                                <m:r>
                                  <a:rPr lang="cs-CZ" b="0" i="1">
                                    <a:latin typeface="Cambria Math" panose="02040503050406030204" pitchFamily="18" charset="0"/>
                                  </a:rPr>
                                  <m:t>𝑥</m:t>
                                </m:r>
                                <m:r>
                                  <a:rPr lang="cs-CZ" b="0" i="1">
                                    <a:latin typeface="Cambria Math" panose="02040503050406030204" pitchFamily="18" charset="0"/>
                                  </a:rPr>
                                  <m:t>′</m:t>
                                </m:r>
                              </m:e>
                            </m:d>
                            <m:r>
                              <a:rPr lang="cs-CZ" b="0" i="1">
                                <a:latin typeface="Cambria Math" panose="02040503050406030204" pitchFamily="18" charset="0"/>
                              </a:rPr>
                              <m:t>∙</m:t>
                            </m:r>
                            <m:d>
                              <m:dPr>
                                <m:begChr m:val="["/>
                                <m:endChr m:val="]"/>
                                <m:ctrlPr>
                                  <a:rPr lang="cs-CZ" i="1">
                                    <a:latin typeface="Cambria Math" panose="02040503050406030204" pitchFamily="18" charset="0"/>
                                  </a:rPr>
                                </m:ctrlPr>
                              </m:dPr>
                              <m:e>
                                <m:r>
                                  <a:rPr lang="cs-CZ" b="0" i="1">
                                    <a:latin typeface="Cambria Math" panose="02040503050406030204" pitchFamily="18" charset="0"/>
                                  </a:rPr>
                                  <m:t>𝑝𝑦</m:t>
                                </m:r>
                                <m:r>
                                  <a:rPr lang="cs-CZ" b="0" i="1">
                                    <a:latin typeface="Cambria Math" panose="02040503050406030204" pitchFamily="18" charset="0"/>
                                  </a:rPr>
                                  <m:t>′</m:t>
                                </m:r>
                                <m:r>
                                  <a:rPr lang="cs-CZ" b="0" i="1">
                                    <a:latin typeface="Cambria Math" panose="02040503050406030204" pitchFamily="18" charset="0"/>
                                  </a:rPr>
                                  <m:t>𝑦</m:t>
                                </m:r>
                                <m:r>
                                  <a:rPr lang="cs-CZ" b="0" i="1">
                                    <a:latin typeface="Cambria Math" panose="02040503050406030204" pitchFamily="18" charset="0"/>
                                  </a:rPr>
                                  <m:t>′</m:t>
                                </m:r>
                              </m:e>
                            </m:d>
                          </m:e>
                        </m:rad>
                      </m:den>
                    </m:f>
                    <m:r>
                      <a:rPr lang="cs-CZ" b="0" i="1">
                        <a:latin typeface="Cambria Math" panose="02040503050406030204" pitchFamily="18" charset="0"/>
                      </a:rPr>
                      <m:t> </m:t>
                    </m:r>
                  </m:oMath>
                </a14:m>
                <a:r>
                  <a:rPr lang="cs-CZ" dirty="0"/>
                  <a:t>)</a:t>
                </a:r>
              </a:p>
              <a:p>
                <a:endParaRPr lang="cs-CZ" b="1" dirty="0"/>
              </a:p>
              <a:p>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4555221"/>
              </a:xfrm>
              <a:prstGeom prst="rect">
                <a:avLst/>
              </a:prstGeom>
              <a:blipFill>
                <a:blip r:embed="rId3"/>
                <a:stretch>
                  <a:fillRect l="-1076" t="-1071"/>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2107527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13</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7223196"/>
              </a:xfrm>
              <a:prstGeom prst="rect">
                <a:avLst/>
              </a:prstGeom>
              <a:noFill/>
            </p:spPr>
            <p:txBody>
              <a:bodyPr wrap="square" rtlCol="0">
                <a:spAutoFit/>
              </a:bodyPr>
              <a:lstStyle/>
              <a:p>
                <a:r>
                  <a:rPr lang="cs-CZ" sz="2400" b="1" dirty="0"/>
                  <a:t>3. Korelační koeficient.</a:t>
                </a:r>
              </a:p>
              <a:p>
                <a:endParaRPr lang="cs-CZ" b="1" dirty="0"/>
              </a:p>
              <a:p>
                <a:r>
                  <a:rPr lang="cs-CZ" b="1" dirty="0"/>
                  <a:t> Interpretace koeficientu korelace.</a:t>
                </a:r>
              </a:p>
              <a:p>
                <a:endParaRPr lang="cs-CZ" b="1" dirty="0"/>
              </a:p>
              <a:p>
                <a:pPr marL="266700" indent="-266700"/>
                <a:r>
                  <a:rPr lang="cs-CZ" dirty="0"/>
                  <a:t> a) </a:t>
                </a:r>
                <a14:m>
                  <m:oMath xmlns:m="http://schemas.openxmlformats.org/officeDocument/2006/math">
                    <m:r>
                      <a:rPr lang="cs-CZ" i="1"/>
                      <m:t>𝑟</m:t>
                    </m:r>
                    <m:r>
                      <a:rPr lang="cs-CZ" i="1"/>
                      <m:t>=0</m:t>
                    </m:r>
                  </m:oMath>
                </a14:m>
                <a:r>
                  <a:rPr lang="cs-CZ" dirty="0"/>
                  <a:t>: mezi oběma proměnnými není lineární vztah (korelace, </a:t>
                </a:r>
                <a14:m>
                  <m:oMath xmlns:m="http://schemas.openxmlformats.org/officeDocument/2006/math">
                    <m:r>
                      <a:rPr lang="cs-CZ" i="1"/>
                      <m:t>𝐸</m:t>
                    </m:r>
                    <m:r>
                      <a:rPr lang="cs-CZ" i="1"/>
                      <m:t>(</m:t>
                    </m:r>
                    <m:r>
                      <a:rPr lang="cs-CZ" i="1"/>
                      <m:t>𝑥</m:t>
                    </m:r>
                    <m:r>
                      <a:rPr lang="cs-CZ" i="1"/>
                      <m:t>′∙</m:t>
                    </m:r>
                    <m:r>
                      <a:rPr lang="cs-CZ" i="1"/>
                      <m:t>𝑦</m:t>
                    </m:r>
                    <m:r>
                      <a:rPr lang="cs-CZ" i="1"/>
                      <m:t>′)=0</m:t>
                    </m:r>
                  </m:oMath>
                </a14:m>
                <a:r>
                  <a:rPr lang="cs-CZ" dirty="0"/>
                  <a:t>). Součet </a:t>
                </a:r>
                <a14:m>
                  <m:oMath xmlns:m="http://schemas.openxmlformats.org/officeDocument/2006/math">
                    <m:d>
                      <m:dPr>
                        <m:begChr m:val="["/>
                        <m:endChr m:val="]"/>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i="1"/>
                              <m:t>𝑥</m:t>
                            </m:r>
                          </m:e>
                          <m:sup>
                            <m:r>
                              <a:rPr lang="cs-CZ" b="0" i="1" smtClean="0">
                                <a:latin typeface="Cambria Math" panose="02040503050406030204" pitchFamily="18" charset="0"/>
                              </a:rPr>
                              <m:t>′</m:t>
                            </m:r>
                          </m:sup>
                        </m:sSup>
                        <m:r>
                          <a:rPr lang="cs-CZ" i="1"/>
                          <m:t>∙</m:t>
                        </m:r>
                        <m:sSup>
                          <m:sSupPr>
                            <m:ctrlPr>
                              <a:rPr lang="cs-CZ" i="1">
                                <a:latin typeface="Cambria Math" panose="02040503050406030204" pitchFamily="18" charset="0"/>
                              </a:rPr>
                            </m:ctrlPr>
                          </m:sSupPr>
                          <m:e>
                            <m:r>
                              <a:rPr lang="cs-CZ" i="1"/>
                              <m:t>𝑦</m:t>
                            </m:r>
                          </m:e>
                          <m:sup>
                            <m:r>
                              <a:rPr lang="cs-CZ" b="0" i="1" smtClean="0">
                                <a:latin typeface="Cambria Math" panose="02040503050406030204" pitchFamily="18" charset="0"/>
                              </a:rPr>
                              <m:t>′</m:t>
                            </m:r>
                          </m:sup>
                        </m:sSup>
                      </m:e>
                    </m:d>
                    <m:r>
                      <a:rPr lang="cs-CZ" i="1"/>
                      <m:t>=0</m:t>
                    </m:r>
                    <m:r>
                      <a:rPr lang="cs-CZ" b="0" i="0" smtClean="0">
                        <a:latin typeface="Cambria Math" panose="02040503050406030204" pitchFamily="18" charset="0"/>
                      </a:rPr>
                      <m:t>.</m:t>
                    </m:r>
                  </m:oMath>
                </a14:m>
                <a:r>
                  <a:rPr lang="en-US" dirty="0"/>
                  <a:t> </a:t>
                </a:r>
                <a:r>
                  <a:rPr lang="cs-CZ" dirty="0"/>
                  <a:t>Obě regresní přímky jsou vzájemně kolmé a ztotožňují se s osami souřadnic </a:t>
                </a:r>
                <a14:m>
                  <m:oMath xmlns:m="http://schemas.openxmlformats.org/officeDocument/2006/math">
                    <m:r>
                      <a:rPr lang="cs-CZ" i="1"/>
                      <m:t>𝑥</m:t>
                    </m:r>
                    <m:r>
                      <a:rPr lang="cs-CZ" i="1"/>
                      <m:t>′</m:t>
                    </m:r>
                  </m:oMath>
                </a14:m>
                <a:r>
                  <a:rPr lang="cs-CZ" dirty="0"/>
                  <a:t>, </a:t>
                </a:r>
                <a14:m>
                  <m:oMath xmlns:m="http://schemas.openxmlformats.org/officeDocument/2006/math">
                    <m:r>
                      <a:rPr lang="cs-CZ" i="1"/>
                      <m:t>𝑦</m:t>
                    </m:r>
                    <m:r>
                      <a:rPr lang="cs-CZ" i="1"/>
                      <m:t>′</m:t>
                    </m:r>
                  </m:oMath>
                </a14:m>
                <a:r>
                  <a:rPr lang="cs-CZ" dirty="0"/>
                  <a:t> (jsou rovnoběžné s osami </a:t>
                </a:r>
                <a14:m>
                  <m:oMath xmlns:m="http://schemas.openxmlformats.org/officeDocument/2006/math">
                    <m:r>
                      <a:rPr lang="cs-CZ" i="1"/>
                      <m:t>𝑥</m:t>
                    </m:r>
                  </m:oMath>
                </a14:m>
                <a:r>
                  <a:rPr lang="cs-CZ" dirty="0"/>
                  <a:t>, </a:t>
                </a:r>
                <a14:m>
                  <m:oMath xmlns:m="http://schemas.openxmlformats.org/officeDocument/2006/math">
                    <m:r>
                      <a:rPr lang="cs-CZ" i="1"/>
                      <m:t>𝑦</m:t>
                    </m:r>
                  </m:oMath>
                </a14:m>
                <a:r>
                  <a:rPr lang="cs-CZ" dirty="0"/>
                  <a:t>).</a:t>
                </a:r>
                <a:endParaRPr lang="en-US" dirty="0"/>
              </a:p>
              <a:p>
                <a:pPr marL="266700" indent="-266700"/>
                <a:endParaRPr lang="en-US" dirty="0"/>
              </a:p>
              <a:p>
                <a:pPr marL="266700" indent="-266700"/>
                <a:r>
                  <a:rPr lang="en-US" dirty="0"/>
                  <a:t>b) </a:t>
                </a:r>
                <a14:m>
                  <m:oMath xmlns:m="http://schemas.openxmlformats.org/officeDocument/2006/math">
                    <m:r>
                      <a:rPr lang="cs-CZ" i="1"/>
                      <m:t>|</m:t>
                    </m:r>
                    <m:r>
                      <a:rPr lang="cs-CZ" i="1"/>
                      <m:t>𝑟</m:t>
                    </m:r>
                    <m:r>
                      <a:rPr lang="cs-CZ" i="1"/>
                      <m:t>|=1</m:t>
                    </m:r>
                  </m:oMath>
                </a14:m>
                <a:r>
                  <a:rPr lang="cs-CZ" dirty="0"/>
                  <a:t>: stochastický vztah mezi oběma proměnnými přechází v lineární funkční vztah (</a:t>
                </a:r>
                <a14:m>
                  <m:oMath xmlns:m="http://schemas.openxmlformats.org/officeDocument/2006/math">
                    <m:sSup>
                      <m:sSupPr>
                        <m:ctrlPr>
                          <a:rPr lang="cs-CZ" i="1"/>
                        </m:ctrlPr>
                      </m:sSupPr>
                      <m:e>
                        <m:d>
                          <m:dPr>
                            <m:begChr m:val="["/>
                            <m:endChr m:val="]"/>
                            <m:ctrlPr>
                              <a:rPr lang="cs-CZ" i="1"/>
                            </m:ctrlPr>
                          </m:dPr>
                          <m:e>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e>
                      <m:sup>
                        <m:r>
                          <a:rPr lang="en-US" b="0" i="1" smtClean="0">
                            <a:latin typeface="Cambria Math" panose="02040503050406030204" pitchFamily="18" charset="0"/>
                          </a:rPr>
                          <m:t>2</m:t>
                        </m:r>
                      </m:sup>
                    </m:sSup>
                    <m:r>
                      <a:rPr lang="cs-CZ" i="1"/>
                      <m:t>=[</m:t>
                    </m:r>
                    <m:r>
                      <a:rPr lang="cs-CZ" i="1"/>
                      <m:t>𝑥</m:t>
                    </m:r>
                    <m:r>
                      <a:rPr lang="cs-CZ" i="1"/>
                      <m:t>′</m:t>
                    </m:r>
                    <m:r>
                      <a:rPr lang="cs-CZ" i="1"/>
                      <m:t>𝑥</m:t>
                    </m:r>
                    <m:r>
                      <a:rPr lang="cs-CZ" i="1"/>
                      <m:t>′].[</m:t>
                    </m:r>
                    <m:r>
                      <a:rPr lang="cs-CZ" i="1"/>
                      <m:t>𝑦</m:t>
                    </m:r>
                    <m:r>
                      <a:rPr lang="cs-CZ" i="1"/>
                      <m:t>′</m:t>
                    </m:r>
                    <m:r>
                      <a:rPr lang="cs-CZ" i="1"/>
                      <m:t>𝑦</m:t>
                    </m:r>
                    <m:r>
                      <a:rPr lang="cs-CZ" i="1"/>
                      <m:t>′]</m:t>
                    </m:r>
                  </m:oMath>
                </a14:m>
                <a:r>
                  <a:rPr lang="cs-CZ" dirty="0"/>
                  <a:t>) a obě regresní přímky splynou v </a:t>
                </a:r>
                <a:r>
                  <a:rPr lang="en-US" dirty="0" err="1"/>
                  <a:t>jedinou</a:t>
                </a:r>
                <a:r>
                  <a:rPr lang="en-US" dirty="0"/>
                  <a:t>.</a:t>
                </a:r>
                <a:endParaRPr lang="cs-CZ" dirty="0"/>
              </a:p>
              <a:p>
                <a:endParaRPr lang="en-US" dirty="0"/>
              </a:p>
              <a:p>
                <a:r>
                  <a:rPr lang="en-US" dirty="0"/>
                  <a:t>c) </a:t>
                </a:r>
                <a14:m>
                  <m:oMath xmlns:m="http://schemas.openxmlformats.org/officeDocument/2006/math">
                    <m:r>
                      <a:rPr lang="cs-CZ" i="1"/>
                      <m:t>0&lt;|</m:t>
                    </m:r>
                    <m:r>
                      <a:rPr lang="cs-CZ" i="1"/>
                      <m:t>𝑟</m:t>
                    </m:r>
                    <m:r>
                      <a:rPr lang="cs-CZ" i="1"/>
                      <m:t>|&lt;1</m:t>
                    </m:r>
                  </m:oMath>
                </a14:m>
                <a:r>
                  <a:rPr lang="cs-CZ" dirty="0"/>
                  <a:t>: Jestliže se rozptylový obrazec soustřeďuje do I. a III. kvadrantu, procházejí regresní přímky těmito kvadranty, hodnota </a:t>
                </a:r>
                <a14:m>
                  <m:oMath xmlns:m="http://schemas.openxmlformats.org/officeDocument/2006/math">
                    <m:r>
                      <a:rPr lang="cs-CZ" i="1"/>
                      <m:t>[</m:t>
                    </m:r>
                    <m:r>
                      <a:rPr lang="cs-CZ" i="1"/>
                      <m:t>𝑥</m:t>
                    </m:r>
                    <m:r>
                      <a:rPr lang="cs-CZ" i="1"/>
                      <m:t>′</m:t>
                    </m:r>
                    <m:r>
                      <a:rPr lang="cs-CZ" i="1"/>
                      <m:t>𝑦</m:t>
                    </m:r>
                    <m:r>
                      <a:rPr lang="cs-CZ" i="1"/>
                      <m:t>′]</m:t>
                    </m:r>
                  </m:oMath>
                </a14:m>
                <a:r>
                  <a:rPr lang="cs-CZ" dirty="0"/>
                  <a:t> nabývá kladné hodnoty, </a:t>
                </a:r>
                <a14:m>
                  <m:oMath xmlns:m="http://schemas.openxmlformats.org/officeDocument/2006/math">
                    <m:r>
                      <a:rPr lang="cs-CZ" i="1"/>
                      <m:t>0&lt;</m:t>
                    </m:r>
                    <m:r>
                      <a:rPr lang="cs-CZ" i="1"/>
                      <m:t>𝑟</m:t>
                    </m:r>
                    <m:r>
                      <a:rPr lang="cs-CZ" i="1"/>
                      <m:t>&lt;+1</m:t>
                    </m:r>
                  </m:oMath>
                </a14:m>
                <a:r>
                  <a:rPr lang="cs-CZ" dirty="0"/>
                  <a:t> a mluvíme o kladné korelaci</a:t>
                </a:r>
                <a:r>
                  <a:rPr lang="en-US" dirty="0"/>
                  <a:t>. </a:t>
                </a:r>
                <a:r>
                  <a:rPr lang="cs-CZ" dirty="0"/>
                  <a:t>Jestliže se naopak rozptylový obrazec soustředí do II. a IV. kvadrantu, budou v nich i regresní přímky, </a:t>
                </a:r>
                <a14:m>
                  <m:oMath xmlns:m="http://schemas.openxmlformats.org/officeDocument/2006/math">
                    <m:d>
                      <m:dPr>
                        <m:begChr m:val="["/>
                        <m:endChr m:val="]"/>
                        <m:ctrlPr>
                          <a:rPr lang="cs-CZ" i="1"/>
                        </m:ctrlPr>
                      </m:dPr>
                      <m:e>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oMath>
                </a14:m>
                <a:r>
                  <a:rPr lang="cs-CZ" dirty="0"/>
                  <a:t> </a:t>
                </a:r>
                <a:r>
                  <a:rPr lang="cs-CZ" dirty="0" err="1"/>
                  <a:t>budenabývat</a:t>
                </a:r>
                <a:r>
                  <a:rPr lang="cs-CZ" dirty="0"/>
                  <a:t> záporné hodnoty, </a:t>
                </a:r>
                <a14:m>
                  <m:oMath xmlns:m="http://schemas.openxmlformats.org/officeDocument/2006/math">
                    <m:r>
                      <a:rPr lang="cs-CZ" i="1"/>
                      <m:t>0&gt;</m:t>
                    </m:r>
                    <m:r>
                      <a:rPr lang="cs-CZ" i="1"/>
                      <m:t>𝑟</m:t>
                    </m:r>
                    <m:r>
                      <a:rPr lang="cs-CZ" i="1"/>
                      <m:t>&gt;−1</m:t>
                    </m:r>
                  </m:oMath>
                </a14:m>
                <a:r>
                  <a:rPr lang="cs-CZ" dirty="0"/>
                  <a:t> a mluvíme o záporné korelaci</a:t>
                </a:r>
                <a:r>
                  <a:rPr lang="en-US" dirty="0"/>
                  <a:t>.</a:t>
                </a:r>
              </a:p>
              <a:p>
                <a:endParaRPr lang="en-US" dirty="0"/>
              </a:p>
              <a:p>
                <a:r>
                  <a:rPr lang="en-US" dirty="0" err="1"/>
                  <a:t>Lze</a:t>
                </a:r>
                <a:r>
                  <a:rPr lang="en-US" dirty="0"/>
                  <a:t> </a:t>
                </a:r>
                <a:r>
                  <a:rPr lang="en-US" dirty="0" err="1"/>
                  <a:t>odvodit</a:t>
                </a:r>
                <a:r>
                  <a:rPr lang="en-US" dirty="0"/>
                  <a:t>, </a:t>
                </a:r>
                <a:r>
                  <a:rPr lang="en-US" dirty="0" err="1"/>
                  <a:t>že</a:t>
                </a:r>
                <a:r>
                  <a:rPr lang="en-US" dirty="0"/>
                  <a:t> </a:t>
                </a:r>
                <a:r>
                  <a:rPr lang="en-US" dirty="0" err="1"/>
                  <a:t>platí</a:t>
                </a:r>
                <a:r>
                  <a:rPr lang="en-US" dirty="0"/>
                  <a:t> </a:t>
                </a:r>
              </a:p>
              <a:p>
                <a:endParaRPr lang="en-US" dirty="0"/>
              </a:p>
              <a:p>
                <a14:m>
                  <m:oMath xmlns:m="http://schemas.openxmlformats.org/officeDocument/2006/math">
                    <m:r>
                      <a:rPr lang="cs-CZ" i="1"/>
                      <m:t>𝑟</m:t>
                    </m:r>
                    <m:r>
                      <a:rPr lang="cs-CZ" i="1"/>
                      <m:t>=</m:t>
                    </m:r>
                    <m:rad>
                      <m:radPr>
                        <m:degHide m:val="on"/>
                        <m:ctrlPr>
                          <a:rPr lang="cs-CZ" i="1"/>
                        </m:ctrlPr>
                      </m:radPr>
                      <m:deg/>
                      <m:e>
                        <m:r>
                          <a:rPr lang="cs-CZ" i="1"/>
                          <m:t>1−</m:t>
                        </m:r>
                        <m:f>
                          <m:fPr>
                            <m:ctrlPr>
                              <a:rPr lang="cs-CZ" i="1"/>
                            </m:ctrlPr>
                          </m:fPr>
                          <m:num>
                            <m:sSub>
                              <m:sSubPr>
                                <m:ctrlPr>
                                  <a:rPr lang="cs-CZ" i="1"/>
                                </m:ctrlPr>
                              </m:sSubPr>
                              <m:e>
                                <m:d>
                                  <m:dPr>
                                    <m:begChr m:val="["/>
                                    <m:endChr m:val="]"/>
                                    <m:ctrlPr>
                                      <a:rPr lang="cs-CZ" i="1"/>
                                    </m:ctrlPr>
                                  </m:dPr>
                                  <m:e>
                                    <m:r>
                                      <a:rPr lang="cs-CZ" i="1"/>
                                      <m:t>𝑣𝑣</m:t>
                                    </m:r>
                                  </m:e>
                                </m:d>
                              </m:e>
                              <m:sub>
                                <m:r>
                                  <a:rPr lang="cs-CZ" i="1"/>
                                  <m:t>𝑦</m:t>
                                </m:r>
                              </m:sub>
                            </m:sSub>
                          </m:num>
                          <m:den>
                            <m:d>
                              <m:dPr>
                                <m:begChr m:val="["/>
                                <m:endChr m:val="]"/>
                                <m:ctrlPr>
                                  <a:rPr lang="cs-CZ" i="1"/>
                                </m:ctrlPr>
                              </m:dPr>
                              <m:e>
                                <m:sSup>
                                  <m:sSupPr>
                                    <m:ctrlPr>
                                      <a:rPr lang="cs-CZ" b="0" i="1" smtClean="0">
                                        <a:latin typeface="Cambria Math" panose="02040503050406030204" pitchFamily="18" charset="0"/>
                                      </a:rPr>
                                    </m:ctrlPr>
                                  </m:sSupPr>
                                  <m:e>
                                    <m:r>
                                      <a:rPr lang="en-US" b="0" i="1" smtClean="0">
                                        <a:latin typeface="Cambria Math" panose="02040503050406030204" pitchFamily="18" charset="0"/>
                                      </a:rPr>
                                      <m:t>𝑦</m:t>
                                    </m:r>
                                  </m:e>
                                  <m:sup>
                                    <m:r>
                                      <a:rPr lang="cs-CZ" b="0" i="1" smtClean="0">
                                        <a:latin typeface="Cambria Math" panose="02040503050406030204" pitchFamily="18" charset="0"/>
                                      </a:rPr>
                                      <m:t>′</m:t>
                                    </m:r>
                                  </m:sup>
                                </m:sSup>
                                <m:sSup>
                                  <m:sSupPr>
                                    <m:ctrlPr>
                                      <a:rPr lang="cs-CZ" b="0" i="1" smtClean="0">
                                        <a:latin typeface="Cambria Math" panose="02040503050406030204" pitchFamily="18" charset="0"/>
                                      </a:rPr>
                                    </m:ctrlPr>
                                  </m:sSupPr>
                                  <m:e>
                                    <m:r>
                                      <a:rPr lang="cs-CZ" b="0" i="1" smtClean="0">
                                        <a:latin typeface="Cambria Math" panose="02040503050406030204" pitchFamily="18" charset="0"/>
                                      </a:rPr>
                                      <m:t>𝑦</m:t>
                                    </m:r>
                                  </m:e>
                                  <m:sup>
                                    <m:r>
                                      <a:rPr lang="cs-CZ" b="0" i="1" smtClean="0">
                                        <a:latin typeface="Cambria Math" panose="02040503050406030204" pitchFamily="18" charset="0"/>
                                      </a:rPr>
                                      <m:t>′</m:t>
                                    </m:r>
                                  </m:sup>
                                </m:sSup>
                              </m:e>
                            </m:d>
                          </m:den>
                        </m:f>
                      </m:e>
                    </m:rad>
                    <m:r>
                      <a:rPr lang="cs-CZ" i="1"/>
                      <m:t>=</m:t>
                    </m:r>
                    <m:rad>
                      <m:radPr>
                        <m:degHide m:val="on"/>
                        <m:ctrlPr>
                          <a:rPr lang="cs-CZ" i="1"/>
                        </m:ctrlPr>
                      </m:radPr>
                      <m:deg/>
                      <m:e>
                        <m:r>
                          <a:rPr lang="cs-CZ" i="1"/>
                          <m:t>1−</m:t>
                        </m:r>
                        <m:f>
                          <m:fPr>
                            <m:ctrlPr>
                              <a:rPr lang="cs-CZ" i="1"/>
                            </m:ctrlPr>
                          </m:fPr>
                          <m:num>
                            <m:sSub>
                              <m:sSubPr>
                                <m:ctrlPr>
                                  <a:rPr lang="cs-CZ" i="1"/>
                                </m:ctrlPr>
                              </m:sSubPr>
                              <m:e>
                                <m:d>
                                  <m:dPr>
                                    <m:begChr m:val="["/>
                                    <m:endChr m:val="]"/>
                                    <m:ctrlPr>
                                      <a:rPr lang="cs-CZ" i="1"/>
                                    </m:ctrlPr>
                                  </m:dPr>
                                  <m:e>
                                    <m:r>
                                      <a:rPr lang="cs-CZ" i="1"/>
                                      <m:t>𝑣𝑣</m:t>
                                    </m:r>
                                  </m:e>
                                </m:d>
                              </m:e>
                              <m:sub>
                                <m:r>
                                  <a:rPr lang="cs-CZ" i="1"/>
                                  <m:t>𝑥</m:t>
                                </m:r>
                              </m:sub>
                            </m:sSub>
                          </m:num>
                          <m:den>
                            <m:d>
                              <m:dPr>
                                <m:begChr m:val="["/>
                                <m:endChr m:val="]"/>
                                <m:ctrlPr>
                                  <a:rPr lang="cs-CZ" i="1"/>
                                </m:ctrlPr>
                              </m:dPr>
                              <m:e>
                                <m:sSup>
                                  <m:sSupPr>
                                    <m:ctrlPr>
                                      <a:rPr lang="cs-CZ" b="0" i="1" smtClean="0">
                                        <a:latin typeface="Cambria Math" panose="02040503050406030204" pitchFamily="18" charset="0"/>
                                      </a:rPr>
                                    </m:ctrlPr>
                                  </m:sSupPr>
                                  <m:e>
                                    <m:r>
                                      <a:rPr lang="cs-CZ" b="0" i="1" smtClean="0">
                                        <a:latin typeface="Cambria Math" panose="02040503050406030204" pitchFamily="18" charset="0"/>
                                      </a:rPr>
                                      <m:t>𝑥</m:t>
                                    </m:r>
                                  </m:e>
                                  <m:sup>
                                    <m:r>
                                      <a:rPr lang="cs-CZ" b="0" i="1" smtClean="0">
                                        <a:latin typeface="Cambria Math" panose="02040503050406030204" pitchFamily="18" charset="0"/>
                                      </a:rPr>
                                      <m:t>′</m:t>
                                    </m:r>
                                  </m:sup>
                                </m:sSup>
                                <m:sSup>
                                  <m:sSupPr>
                                    <m:ctrlPr>
                                      <a:rPr lang="cs-CZ" i="1">
                                        <a:latin typeface="Cambria Math" panose="02040503050406030204" pitchFamily="18" charset="0"/>
                                      </a:rPr>
                                    </m:ctrlPr>
                                  </m:sSupPr>
                                  <m:e>
                                    <m:r>
                                      <a:rPr lang="cs-CZ" i="1">
                                        <a:latin typeface="Cambria Math" panose="02040503050406030204" pitchFamily="18" charset="0"/>
                                      </a:rPr>
                                      <m:t>𝑥</m:t>
                                    </m:r>
                                  </m:e>
                                  <m:sup>
                                    <m:r>
                                      <a:rPr lang="cs-CZ" i="1">
                                        <a:latin typeface="Cambria Math" panose="02040503050406030204" pitchFamily="18" charset="0"/>
                                      </a:rPr>
                                      <m:t>′</m:t>
                                    </m:r>
                                  </m:sup>
                                </m:sSup>
                              </m:e>
                            </m:d>
                          </m:den>
                        </m:f>
                      </m:e>
                    </m:rad>
                  </m:oMath>
                </a14:m>
                <a:r>
                  <a:rPr lang="cs-CZ" dirty="0"/>
                  <a:t> ,		</a:t>
                </a:r>
                <a14:m>
                  <m:oMath xmlns:m="http://schemas.openxmlformats.org/officeDocument/2006/math">
                    <m:d>
                      <m:dPr>
                        <m:ctrlPr>
                          <a:rPr lang="cs-CZ" b="0" i="1" smtClean="0">
                            <a:latin typeface="Cambria Math" panose="02040503050406030204" pitchFamily="18" charset="0"/>
                          </a:rPr>
                        </m:ctrlPr>
                      </m:dPr>
                      <m:e>
                        <m:sSub>
                          <m:sSubPr>
                            <m:ctrlPr>
                              <a:rPr lang="cs-CZ" i="1"/>
                            </m:ctrlPr>
                          </m:sSubPr>
                          <m:e>
                            <m:d>
                              <m:dPr>
                                <m:begChr m:val="["/>
                                <m:endChr m:val="]"/>
                                <m:ctrlPr>
                                  <a:rPr lang="cs-CZ" i="1"/>
                                </m:ctrlPr>
                              </m:dPr>
                              <m:e>
                                <m:r>
                                  <a:rPr lang="cs-CZ" i="1"/>
                                  <m:t>𝑣𝑣</m:t>
                                </m:r>
                              </m:e>
                            </m:d>
                          </m:e>
                          <m:sub>
                            <m:r>
                              <a:rPr lang="cs-CZ" i="1"/>
                              <m:t>𝑦</m:t>
                            </m:r>
                          </m:sub>
                        </m:sSub>
                        <m:r>
                          <a:rPr lang="cs-CZ" i="1"/>
                          <m:t>=</m:t>
                        </m:r>
                        <m:d>
                          <m:dPr>
                            <m:begChr m:val="["/>
                            <m:endChr m:val="]"/>
                            <m:ctrlPr>
                              <a:rPr lang="cs-CZ" i="1"/>
                            </m:ctrlPr>
                          </m:dPr>
                          <m:e>
                            <m:r>
                              <a:rPr lang="cs-CZ" i="1"/>
                              <m:t>𝑦</m:t>
                            </m:r>
                            <m:r>
                              <a:rPr lang="cs-CZ" i="1"/>
                              <m:t>′</m:t>
                            </m:r>
                            <m:r>
                              <a:rPr lang="cs-CZ" i="1"/>
                              <m:t>𝑦</m:t>
                            </m:r>
                            <m:r>
                              <a:rPr lang="cs-CZ" i="1"/>
                              <m:t>′</m:t>
                            </m:r>
                          </m:e>
                        </m:d>
                        <m:r>
                          <a:rPr lang="cs-CZ" i="1"/>
                          <m:t>−</m:t>
                        </m:r>
                        <m:f>
                          <m:fPr>
                            <m:ctrlPr>
                              <a:rPr lang="cs-CZ" i="1"/>
                            </m:ctrlPr>
                          </m:fPr>
                          <m:num>
                            <m:sSup>
                              <m:sSupPr>
                                <m:ctrlPr>
                                  <a:rPr lang="cs-CZ" i="1"/>
                                </m:ctrlPr>
                              </m:sSupPr>
                              <m:e>
                                <m:d>
                                  <m:dPr>
                                    <m:begChr m:val="["/>
                                    <m:endChr m:val="]"/>
                                    <m:ctrlPr>
                                      <a:rPr lang="cs-CZ" i="1"/>
                                    </m:ctrlPr>
                                  </m:dPr>
                                  <m:e>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e>
                              <m:sup>
                                <m:r>
                                  <a:rPr lang="cs-CZ" i="1"/>
                                  <m:t>2</m:t>
                                </m:r>
                              </m:sup>
                            </m:sSup>
                          </m:num>
                          <m:den>
                            <m:d>
                              <m:dPr>
                                <m:begChr m:val="["/>
                                <m:endChr m:val="]"/>
                                <m:ctrlPr>
                                  <a:rPr lang="cs-CZ" i="1"/>
                                </m:ctrlPr>
                              </m:dPr>
                              <m:e>
                                <m:r>
                                  <a:rPr lang="cs-CZ" i="1"/>
                                  <m:t>𝑥</m:t>
                                </m:r>
                                <m:r>
                                  <a:rPr lang="cs-CZ" i="1"/>
                                  <m:t>′</m:t>
                                </m:r>
                                <m:r>
                                  <a:rPr lang="cs-CZ" i="1"/>
                                  <m:t>𝑥</m:t>
                                </m:r>
                                <m:r>
                                  <a:rPr lang="cs-CZ" i="1"/>
                                  <m:t>′</m:t>
                                </m:r>
                              </m:e>
                            </m:d>
                          </m:den>
                        </m:f>
                      </m:e>
                    </m:d>
                  </m:oMath>
                </a14:m>
                <a:r>
                  <a:rPr lang="cs-CZ" dirty="0"/>
                  <a:t> </a:t>
                </a:r>
              </a:p>
              <a:p>
                <a:r>
                  <a:rPr lang="cs-CZ" dirty="0"/>
                  <a:t>	</a:t>
                </a:r>
                <a:r>
                  <a:rPr lang="cs-CZ" b="1" dirty="0"/>
                  <a:t> </a:t>
                </a:r>
              </a:p>
              <a:p>
                <a:endParaRPr lang="cs-CZ" b="1" dirty="0"/>
              </a:p>
              <a:p>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7223196"/>
              </a:xfrm>
              <a:prstGeom prst="rect">
                <a:avLst/>
              </a:prstGeom>
              <a:blipFill>
                <a:blip r:embed="rId3"/>
                <a:stretch>
                  <a:fillRect l="-1076" t="-675" r="-430"/>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304125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14</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7223196"/>
              </a:xfrm>
              <a:prstGeom prst="rect">
                <a:avLst/>
              </a:prstGeom>
              <a:noFill/>
            </p:spPr>
            <p:txBody>
              <a:bodyPr wrap="square" rtlCol="0">
                <a:spAutoFit/>
              </a:bodyPr>
              <a:lstStyle/>
              <a:p>
                <a:r>
                  <a:rPr lang="cs-CZ" sz="2400" b="1" dirty="0"/>
                  <a:t>3. Korelační koeficient.</a:t>
                </a:r>
              </a:p>
              <a:p>
                <a:endParaRPr lang="cs-CZ" b="1" dirty="0"/>
              </a:p>
              <a:p>
                <a:r>
                  <a:rPr lang="cs-CZ" b="1" dirty="0"/>
                  <a:t> Interpretace koeficientu korelace.</a:t>
                </a:r>
              </a:p>
              <a:p>
                <a:endParaRPr lang="cs-CZ" b="1" dirty="0"/>
              </a:p>
              <a:p>
                <a:pPr marL="266700" indent="-266700"/>
                <a:r>
                  <a:rPr lang="cs-CZ" dirty="0"/>
                  <a:t> a) </a:t>
                </a:r>
                <a14:m>
                  <m:oMath xmlns:m="http://schemas.openxmlformats.org/officeDocument/2006/math">
                    <m:r>
                      <a:rPr lang="cs-CZ" i="1"/>
                      <m:t>𝑟</m:t>
                    </m:r>
                    <m:r>
                      <a:rPr lang="cs-CZ" i="1"/>
                      <m:t>=0</m:t>
                    </m:r>
                  </m:oMath>
                </a14:m>
                <a:r>
                  <a:rPr lang="cs-CZ" dirty="0"/>
                  <a:t>: mezi oběma proměnnými není lineární vztah (korelace, </a:t>
                </a:r>
                <a14:m>
                  <m:oMath xmlns:m="http://schemas.openxmlformats.org/officeDocument/2006/math">
                    <m:r>
                      <a:rPr lang="cs-CZ" i="1"/>
                      <m:t>𝐸</m:t>
                    </m:r>
                    <m:r>
                      <a:rPr lang="cs-CZ" i="1"/>
                      <m:t>(</m:t>
                    </m:r>
                    <m:r>
                      <a:rPr lang="cs-CZ" i="1"/>
                      <m:t>𝑥</m:t>
                    </m:r>
                    <m:r>
                      <a:rPr lang="cs-CZ" i="1"/>
                      <m:t>′∙</m:t>
                    </m:r>
                    <m:r>
                      <a:rPr lang="cs-CZ" i="1"/>
                      <m:t>𝑦</m:t>
                    </m:r>
                    <m:r>
                      <a:rPr lang="cs-CZ" i="1"/>
                      <m:t>′)=0</m:t>
                    </m:r>
                  </m:oMath>
                </a14:m>
                <a:r>
                  <a:rPr lang="cs-CZ" dirty="0"/>
                  <a:t>). Součet </a:t>
                </a:r>
                <a14:m>
                  <m:oMath xmlns:m="http://schemas.openxmlformats.org/officeDocument/2006/math">
                    <m:d>
                      <m:dPr>
                        <m:begChr m:val="["/>
                        <m:endChr m:val="]"/>
                        <m:ctrlPr>
                          <a:rPr lang="cs-CZ" i="1">
                            <a:latin typeface="Cambria Math" panose="02040503050406030204" pitchFamily="18" charset="0"/>
                          </a:rPr>
                        </m:ctrlPr>
                      </m:dPr>
                      <m:e>
                        <m:sSup>
                          <m:sSupPr>
                            <m:ctrlPr>
                              <a:rPr lang="cs-CZ" i="1">
                                <a:latin typeface="Cambria Math" panose="02040503050406030204" pitchFamily="18" charset="0"/>
                              </a:rPr>
                            </m:ctrlPr>
                          </m:sSupPr>
                          <m:e>
                            <m:r>
                              <a:rPr lang="cs-CZ" i="1"/>
                              <m:t>𝑥</m:t>
                            </m:r>
                          </m:e>
                          <m:sup>
                            <m:r>
                              <a:rPr lang="cs-CZ" b="0" i="1" smtClean="0">
                                <a:latin typeface="Cambria Math" panose="02040503050406030204" pitchFamily="18" charset="0"/>
                              </a:rPr>
                              <m:t>′</m:t>
                            </m:r>
                          </m:sup>
                        </m:sSup>
                        <m:r>
                          <a:rPr lang="cs-CZ" i="1"/>
                          <m:t>∙</m:t>
                        </m:r>
                        <m:sSup>
                          <m:sSupPr>
                            <m:ctrlPr>
                              <a:rPr lang="cs-CZ" i="1">
                                <a:latin typeface="Cambria Math" panose="02040503050406030204" pitchFamily="18" charset="0"/>
                              </a:rPr>
                            </m:ctrlPr>
                          </m:sSupPr>
                          <m:e>
                            <m:r>
                              <a:rPr lang="cs-CZ" i="1"/>
                              <m:t>𝑦</m:t>
                            </m:r>
                          </m:e>
                          <m:sup>
                            <m:r>
                              <a:rPr lang="cs-CZ" b="0" i="1" smtClean="0">
                                <a:latin typeface="Cambria Math" panose="02040503050406030204" pitchFamily="18" charset="0"/>
                              </a:rPr>
                              <m:t>′</m:t>
                            </m:r>
                          </m:sup>
                        </m:sSup>
                      </m:e>
                    </m:d>
                    <m:r>
                      <a:rPr lang="cs-CZ" i="1"/>
                      <m:t>=0</m:t>
                    </m:r>
                    <m:r>
                      <a:rPr lang="cs-CZ" b="0" i="0" smtClean="0">
                        <a:latin typeface="Cambria Math" panose="02040503050406030204" pitchFamily="18" charset="0"/>
                      </a:rPr>
                      <m:t>.</m:t>
                    </m:r>
                  </m:oMath>
                </a14:m>
                <a:r>
                  <a:rPr lang="en-US" dirty="0"/>
                  <a:t> </a:t>
                </a:r>
                <a:r>
                  <a:rPr lang="cs-CZ" dirty="0"/>
                  <a:t>Obě regresní přímky jsou vzájemně kolmé a ztotožňují se s osami souřadnic </a:t>
                </a:r>
                <a14:m>
                  <m:oMath xmlns:m="http://schemas.openxmlformats.org/officeDocument/2006/math">
                    <m:r>
                      <a:rPr lang="cs-CZ" i="1"/>
                      <m:t>𝑥</m:t>
                    </m:r>
                    <m:r>
                      <a:rPr lang="cs-CZ" i="1"/>
                      <m:t>′</m:t>
                    </m:r>
                  </m:oMath>
                </a14:m>
                <a:r>
                  <a:rPr lang="cs-CZ" dirty="0"/>
                  <a:t>, </a:t>
                </a:r>
                <a14:m>
                  <m:oMath xmlns:m="http://schemas.openxmlformats.org/officeDocument/2006/math">
                    <m:r>
                      <a:rPr lang="cs-CZ" i="1"/>
                      <m:t>𝑦</m:t>
                    </m:r>
                    <m:r>
                      <a:rPr lang="cs-CZ" i="1"/>
                      <m:t>′</m:t>
                    </m:r>
                  </m:oMath>
                </a14:m>
                <a:r>
                  <a:rPr lang="cs-CZ" dirty="0"/>
                  <a:t> (jsou rovnoběžné s osami </a:t>
                </a:r>
                <a14:m>
                  <m:oMath xmlns:m="http://schemas.openxmlformats.org/officeDocument/2006/math">
                    <m:r>
                      <a:rPr lang="cs-CZ" i="1"/>
                      <m:t>𝑥</m:t>
                    </m:r>
                  </m:oMath>
                </a14:m>
                <a:r>
                  <a:rPr lang="cs-CZ" dirty="0"/>
                  <a:t>, </a:t>
                </a:r>
                <a14:m>
                  <m:oMath xmlns:m="http://schemas.openxmlformats.org/officeDocument/2006/math">
                    <m:r>
                      <a:rPr lang="cs-CZ" i="1"/>
                      <m:t>𝑦</m:t>
                    </m:r>
                  </m:oMath>
                </a14:m>
                <a:r>
                  <a:rPr lang="cs-CZ" dirty="0"/>
                  <a:t>).</a:t>
                </a:r>
                <a:endParaRPr lang="en-US" dirty="0"/>
              </a:p>
              <a:p>
                <a:pPr marL="266700" indent="-266700"/>
                <a:endParaRPr lang="en-US" dirty="0"/>
              </a:p>
              <a:p>
                <a:pPr marL="266700" indent="-266700"/>
                <a:r>
                  <a:rPr lang="en-US" dirty="0"/>
                  <a:t>b) </a:t>
                </a:r>
                <a14:m>
                  <m:oMath xmlns:m="http://schemas.openxmlformats.org/officeDocument/2006/math">
                    <m:r>
                      <a:rPr lang="cs-CZ" i="1"/>
                      <m:t>|</m:t>
                    </m:r>
                    <m:r>
                      <a:rPr lang="cs-CZ" i="1"/>
                      <m:t>𝑟</m:t>
                    </m:r>
                    <m:r>
                      <a:rPr lang="cs-CZ" i="1"/>
                      <m:t>|=1</m:t>
                    </m:r>
                  </m:oMath>
                </a14:m>
                <a:r>
                  <a:rPr lang="cs-CZ" dirty="0"/>
                  <a:t>: stochastický vztah mezi oběma proměnnými přechází v lineární funkční vztah (</a:t>
                </a:r>
                <a14:m>
                  <m:oMath xmlns:m="http://schemas.openxmlformats.org/officeDocument/2006/math">
                    <m:sSup>
                      <m:sSupPr>
                        <m:ctrlPr>
                          <a:rPr lang="cs-CZ" i="1"/>
                        </m:ctrlPr>
                      </m:sSupPr>
                      <m:e>
                        <m:d>
                          <m:dPr>
                            <m:begChr m:val="["/>
                            <m:endChr m:val="]"/>
                            <m:ctrlPr>
                              <a:rPr lang="cs-CZ" i="1"/>
                            </m:ctrlPr>
                          </m:dPr>
                          <m:e>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e>
                      <m:sup>
                        <m:r>
                          <a:rPr lang="en-US" b="0" i="1" smtClean="0">
                            <a:latin typeface="Cambria Math" panose="02040503050406030204" pitchFamily="18" charset="0"/>
                          </a:rPr>
                          <m:t>2</m:t>
                        </m:r>
                      </m:sup>
                    </m:sSup>
                    <m:r>
                      <a:rPr lang="cs-CZ" i="1"/>
                      <m:t>=[</m:t>
                    </m:r>
                    <m:r>
                      <a:rPr lang="cs-CZ" i="1"/>
                      <m:t>𝑥</m:t>
                    </m:r>
                    <m:r>
                      <a:rPr lang="cs-CZ" i="1"/>
                      <m:t>′</m:t>
                    </m:r>
                    <m:r>
                      <a:rPr lang="cs-CZ" i="1"/>
                      <m:t>𝑥</m:t>
                    </m:r>
                    <m:r>
                      <a:rPr lang="cs-CZ" i="1"/>
                      <m:t>′].[</m:t>
                    </m:r>
                    <m:r>
                      <a:rPr lang="cs-CZ" i="1"/>
                      <m:t>𝑦</m:t>
                    </m:r>
                    <m:r>
                      <a:rPr lang="cs-CZ" i="1"/>
                      <m:t>′</m:t>
                    </m:r>
                    <m:r>
                      <a:rPr lang="cs-CZ" i="1"/>
                      <m:t>𝑦</m:t>
                    </m:r>
                    <m:r>
                      <a:rPr lang="cs-CZ" i="1"/>
                      <m:t>′]</m:t>
                    </m:r>
                  </m:oMath>
                </a14:m>
                <a:r>
                  <a:rPr lang="cs-CZ" dirty="0"/>
                  <a:t>) a obě regresní přímky splynou v </a:t>
                </a:r>
                <a:r>
                  <a:rPr lang="en-US" dirty="0" err="1"/>
                  <a:t>jedinou</a:t>
                </a:r>
                <a:r>
                  <a:rPr lang="en-US" dirty="0"/>
                  <a:t>.</a:t>
                </a:r>
                <a:endParaRPr lang="cs-CZ" dirty="0"/>
              </a:p>
              <a:p>
                <a:endParaRPr lang="en-US" dirty="0"/>
              </a:p>
              <a:p>
                <a:r>
                  <a:rPr lang="en-US" dirty="0"/>
                  <a:t>c) </a:t>
                </a:r>
                <a14:m>
                  <m:oMath xmlns:m="http://schemas.openxmlformats.org/officeDocument/2006/math">
                    <m:r>
                      <a:rPr lang="cs-CZ" i="1"/>
                      <m:t>0&lt;|</m:t>
                    </m:r>
                    <m:r>
                      <a:rPr lang="cs-CZ" i="1"/>
                      <m:t>𝑟</m:t>
                    </m:r>
                    <m:r>
                      <a:rPr lang="cs-CZ" i="1"/>
                      <m:t>|&lt;1</m:t>
                    </m:r>
                  </m:oMath>
                </a14:m>
                <a:r>
                  <a:rPr lang="cs-CZ" dirty="0"/>
                  <a:t>: Jestliže se rozptylový obrazec soustřeďuje do I. a III. kvadrantu, procházejí regresní přímky těmito kvadranty, hodnota </a:t>
                </a:r>
                <a14:m>
                  <m:oMath xmlns:m="http://schemas.openxmlformats.org/officeDocument/2006/math">
                    <m:r>
                      <a:rPr lang="cs-CZ" i="1"/>
                      <m:t>[</m:t>
                    </m:r>
                    <m:r>
                      <a:rPr lang="cs-CZ" i="1"/>
                      <m:t>𝑥</m:t>
                    </m:r>
                    <m:r>
                      <a:rPr lang="cs-CZ" i="1"/>
                      <m:t>′</m:t>
                    </m:r>
                    <m:r>
                      <a:rPr lang="cs-CZ" i="1"/>
                      <m:t>𝑦</m:t>
                    </m:r>
                    <m:r>
                      <a:rPr lang="cs-CZ" i="1"/>
                      <m:t>′]</m:t>
                    </m:r>
                  </m:oMath>
                </a14:m>
                <a:r>
                  <a:rPr lang="cs-CZ" dirty="0"/>
                  <a:t> nabývá kladné hodnoty, </a:t>
                </a:r>
                <a14:m>
                  <m:oMath xmlns:m="http://schemas.openxmlformats.org/officeDocument/2006/math">
                    <m:r>
                      <a:rPr lang="cs-CZ" i="1"/>
                      <m:t>0&lt;</m:t>
                    </m:r>
                    <m:r>
                      <a:rPr lang="cs-CZ" i="1"/>
                      <m:t>𝑟</m:t>
                    </m:r>
                    <m:r>
                      <a:rPr lang="cs-CZ" i="1"/>
                      <m:t>&lt;+1</m:t>
                    </m:r>
                  </m:oMath>
                </a14:m>
                <a:r>
                  <a:rPr lang="cs-CZ" dirty="0"/>
                  <a:t> a mluvíme o kladné korelaci</a:t>
                </a:r>
                <a:r>
                  <a:rPr lang="en-US" dirty="0"/>
                  <a:t>. </a:t>
                </a:r>
                <a:r>
                  <a:rPr lang="cs-CZ" dirty="0"/>
                  <a:t>Jestliže se naopak rozptylový obrazec soustředí do II. a IV. kvadrantu, budou v nich i regresní přímky, </a:t>
                </a:r>
                <a14:m>
                  <m:oMath xmlns:m="http://schemas.openxmlformats.org/officeDocument/2006/math">
                    <m:d>
                      <m:dPr>
                        <m:begChr m:val="["/>
                        <m:endChr m:val="]"/>
                        <m:ctrlPr>
                          <a:rPr lang="cs-CZ" i="1"/>
                        </m:ctrlPr>
                      </m:dPr>
                      <m:e>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oMath>
                </a14:m>
                <a:r>
                  <a:rPr lang="cs-CZ" dirty="0"/>
                  <a:t> </a:t>
                </a:r>
                <a:r>
                  <a:rPr lang="cs-CZ" dirty="0" err="1"/>
                  <a:t>budenabývat</a:t>
                </a:r>
                <a:r>
                  <a:rPr lang="cs-CZ" dirty="0"/>
                  <a:t> záporné hodnoty, </a:t>
                </a:r>
                <a14:m>
                  <m:oMath xmlns:m="http://schemas.openxmlformats.org/officeDocument/2006/math">
                    <m:r>
                      <a:rPr lang="cs-CZ" i="1"/>
                      <m:t>0&gt;</m:t>
                    </m:r>
                    <m:r>
                      <a:rPr lang="cs-CZ" i="1"/>
                      <m:t>𝑟</m:t>
                    </m:r>
                    <m:r>
                      <a:rPr lang="cs-CZ" i="1"/>
                      <m:t>&gt;−1</m:t>
                    </m:r>
                  </m:oMath>
                </a14:m>
                <a:r>
                  <a:rPr lang="cs-CZ" dirty="0"/>
                  <a:t> a mluvíme o záporné korelaci</a:t>
                </a:r>
                <a:r>
                  <a:rPr lang="en-US" dirty="0"/>
                  <a:t>.</a:t>
                </a:r>
              </a:p>
              <a:p>
                <a:endParaRPr lang="en-US" dirty="0"/>
              </a:p>
              <a:p>
                <a:r>
                  <a:rPr lang="en-US" dirty="0" err="1"/>
                  <a:t>Lze</a:t>
                </a:r>
                <a:r>
                  <a:rPr lang="en-US" dirty="0"/>
                  <a:t> </a:t>
                </a:r>
                <a:r>
                  <a:rPr lang="en-US" dirty="0" err="1"/>
                  <a:t>odvodit</a:t>
                </a:r>
                <a:r>
                  <a:rPr lang="en-US" dirty="0"/>
                  <a:t>, </a:t>
                </a:r>
                <a:r>
                  <a:rPr lang="en-US" dirty="0" err="1"/>
                  <a:t>že</a:t>
                </a:r>
                <a:r>
                  <a:rPr lang="en-US" dirty="0"/>
                  <a:t> </a:t>
                </a:r>
                <a:r>
                  <a:rPr lang="en-US" dirty="0" err="1"/>
                  <a:t>platí</a:t>
                </a:r>
                <a:r>
                  <a:rPr lang="en-US" dirty="0"/>
                  <a:t> </a:t>
                </a:r>
              </a:p>
              <a:p>
                <a:endParaRPr lang="en-US" dirty="0"/>
              </a:p>
              <a:p>
                <a14:m>
                  <m:oMath xmlns:m="http://schemas.openxmlformats.org/officeDocument/2006/math">
                    <m:r>
                      <a:rPr lang="cs-CZ" i="1"/>
                      <m:t>𝑟</m:t>
                    </m:r>
                    <m:r>
                      <a:rPr lang="cs-CZ" i="1"/>
                      <m:t>=</m:t>
                    </m:r>
                    <m:rad>
                      <m:radPr>
                        <m:degHide m:val="on"/>
                        <m:ctrlPr>
                          <a:rPr lang="cs-CZ" i="1"/>
                        </m:ctrlPr>
                      </m:radPr>
                      <m:deg/>
                      <m:e>
                        <m:r>
                          <a:rPr lang="cs-CZ" i="1"/>
                          <m:t>1−</m:t>
                        </m:r>
                        <m:f>
                          <m:fPr>
                            <m:ctrlPr>
                              <a:rPr lang="cs-CZ" i="1"/>
                            </m:ctrlPr>
                          </m:fPr>
                          <m:num>
                            <m:sSub>
                              <m:sSubPr>
                                <m:ctrlPr>
                                  <a:rPr lang="cs-CZ" i="1"/>
                                </m:ctrlPr>
                              </m:sSubPr>
                              <m:e>
                                <m:d>
                                  <m:dPr>
                                    <m:begChr m:val="["/>
                                    <m:endChr m:val="]"/>
                                    <m:ctrlPr>
                                      <a:rPr lang="cs-CZ" i="1"/>
                                    </m:ctrlPr>
                                  </m:dPr>
                                  <m:e>
                                    <m:r>
                                      <a:rPr lang="cs-CZ" i="1"/>
                                      <m:t>𝑣𝑣</m:t>
                                    </m:r>
                                  </m:e>
                                </m:d>
                              </m:e>
                              <m:sub>
                                <m:r>
                                  <a:rPr lang="cs-CZ" i="1"/>
                                  <m:t>𝑦</m:t>
                                </m:r>
                              </m:sub>
                            </m:sSub>
                          </m:num>
                          <m:den>
                            <m:d>
                              <m:dPr>
                                <m:begChr m:val="["/>
                                <m:endChr m:val="]"/>
                                <m:ctrlPr>
                                  <a:rPr lang="cs-CZ" i="1"/>
                                </m:ctrlPr>
                              </m:dPr>
                              <m:e>
                                <m:sSup>
                                  <m:sSupPr>
                                    <m:ctrlPr>
                                      <a:rPr lang="cs-CZ" b="0" i="1" smtClean="0">
                                        <a:latin typeface="Cambria Math" panose="02040503050406030204" pitchFamily="18" charset="0"/>
                                      </a:rPr>
                                    </m:ctrlPr>
                                  </m:sSupPr>
                                  <m:e>
                                    <m:r>
                                      <a:rPr lang="en-US" b="0" i="1" smtClean="0">
                                        <a:latin typeface="Cambria Math" panose="02040503050406030204" pitchFamily="18" charset="0"/>
                                      </a:rPr>
                                      <m:t>𝑦</m:t>
                                    </m:r>
                                  </m:e>
                                  <m:sup>
                                    <m:r>
                                      <a:rPr lang="cs-CZ" b="0" i="1" smtClean="0">
                                        <a:latin typeface="Cambria Math" panose="02040503050406030204" pitchFamily="18" charset="0"/>
                                      </a:rPr>
                                      <m:t>′</m:t>
                                    </m:r>
                                  </m:sup>
                                </m:sSup>
                                <m:sSup>
                                  <m:sSupPr>
                                    <m:ctrlPr>
                                      <a:rPr lang="cs-CZ" b="0" i="1" smtClean="0">
                                        <a:latin typeface="Cambria Math" panose="02040503050406030204" pitchFamily="18" charset="0"/>
                                      </a:rPr>
                                    </m:ctrlPr>
                                  </m:sSupPr>
                                  <m:e>
                                    <m:r>
                                      <a:rPr lang="cs-CZ" b="0" i="1" smtClean="0">
                                        <a:latin typeface="Cambria Math" panose="02040503050406030204" pitchFamily="18" charset="0"/>
                                      </a:rPr>
                                      <m:t>𝑦</m:t>
                                    </m:r>
                                  </m:e>
                                  <m:sup>
                                    <m:r>
                                      <a:rPr lang="cs-CZ" b="0" i="1" smtClean="0">
                                        <a:latin typeface="Cambria Math" panose="02040503050406030204" pitchFamily="18" charset="0"/>
                                      </a:rPr>
                                      <m:t>′</m:t>
                                    </m:r>
                                  </m:sup>
                                </m:sSup>
                              </m:e>
                            </m:d>
                          </m:den>
                        </m:f>
                      </m:e>
                    </m:rad>
                    <m:r>
                      <a:rPr lang="cs-CZ" i="1"/>
                      <m:t>=</m:t>
                    </m:r>
                    <m:rad>
                      <m:radPr>
                        <m:degHide m:val="on"/>
                        <m:ctrlPr>
                          <a:rPr lang="cs-CZ" i="1"/>
                        </m:ctrlPr>
                      </m:radPr>
                      <m:deg/>
                      <m:e>
                        <m:r>
                          <a:rPr lang="cs-CZ" i="1"/>
                          <m:t>1−</m:t>
                        </m:r>
                        <m:f>
                          <m:fPr>
                            <m:ctrlPr>
                              <a:rPr lang="cs-CZ" i="1"/>
                            </m:ctrlPr>
                          </m:fPr>
                          <m:num>
                            <m:sSub>
                              <m:sSubPr>
                                <m:ctrlPr>
                                  <a:rPr lang="cs-CZ" i="1"/>
                                </m:ctrlPr>
                              </m:sSubPr>
                              <m:e>
                                <m:d>
                                  <m:dPr>
                                    <m:begChr m:val="["/>
                                    <m:endChr m:val="]"/>
                                    <m:ctrlPr>
                                      <a:rPr lang="cs-CZ" i="1"/>
                                    </m:ctrlPr>
                                  </m:dPr>
                                  <m:e>
                                    <m:r>
                                      <a:rPr lang="cs-CZ" i="1"/>
                                      <m:t>𝑣𝑣</m:t>
                                    </m:r>
                                  </m:e>
                                </m:d>
                              </m:e>
                              <m:sub>
                                <m:r>
                                  <a:rPr lang="cs-CZ" i="1"/>
                                  <m:t>𝑥</m:t>
                                </m:r>
                              </m:sub>
                            </m:sSub>
                          </m:num>
                          <m:den>
                            <m:d>
                              <m:dPr>
                                <m:begChr m:val="["/>
                                <m:endChr m:val="]"/>
                                <m:ctrlPr>
                                  <a:rPr lang="cs-CZ" i="1"/>
                                </m:ctrlPr>
                              </m:dPr>
                              <m:e>
                                <m:sSup>
                                  <m:sSupPr>
                                    <m:ctrlPr>
                                      <a:rPr lang="cs-CZ" b="0" i="1" smtClean="0">
                                        <a:latin typeface="Cambria Math" panose="02040503050406030204" pitchFamily="18" charset="0"/>
                                      </a:rPr>
                                    </m:ctrlPr>
                                  </m:sSupPr>
                                  <m:e>
                                    <m:r>
                                      <a:rPr lang="cs-CZ" b="0" i="1" smtClean="0">
                                        <a:latin typeface="Cambria Math" panose="02040503050406030204" pitchFamily="18" charset="0"/>
                                      </a:rPr>
                                      <m:t>𝑥</m:t>
                                    </m:r>
                                  </m:e>
                                  <m:sup>
                                    <m:r>
                                      <a:rPr lang="cs-CZ" b="0" i="1" smtClean="0">
                                        <a:latin typeface="Cambria Math" panose="02040503050406030204" pitchFamily="18" charset="0"/>
                                      </a:rPr>
                                      <m:t>′</m:t>
                                    </m:r>
                                  </m:sup>
                                </m:sSup>
                                <m:sSup>
                                  <m:sSupPr>
                                    <m:ctrlPr>
                                      <a:rPr lang="cs-CZ" i="1">
                                        <a:latin typeface="Cambria Math" panose="02040503050406030204" pitchFamily="18" charset="0"/>
                                      </a:rPr>
                                    </m:ctrlPr>
                                  </m:sSupPr>
                                  <m:e>
                                    <m:r>
                                      <a:rPr lang="cs-CZ" i="1">
                                        <a:latin typeface="Cambria Math" panose="02040503050406030204" pitchFamily="18" charset="0"/>
                                      </a:rPr>
                                      <m:t>𝑥</m:t>
                                    </m:r>
                                  </m:e>
                                  <m:sup>
                                    <m:r>
                                      <a:rPr lang="cs-CZ" i="1">
                                        <a:latin typeface="Cambria Math" panose="02040503050406030204" pitchFamily="18" charset="0"/>
                                      </a:rPr>
                                      <m:t>′</m:t>
                                    </m:r>
                                  </m:sup>
                                </m:sSup>
                              </m:e>
                            </m:d>
                          </m:den>
                        </m:f>
                      </m:e>
                    </m:rad>
                  </m:oMath>
                </a14:m>
                <a:r>
                  <a:rPr lang="cs-CZ" dirty="0"/>
                  <a:t> ,		</a:t>
                </a:r>
                <a14:m>
                  <m:oMath xmlns:m="http://schemas.openxmlformats.org/officeDocument/2006/math">
                    <m:d>
                      <m:dPr>
                        <m:ctrlPr>
                          <a:rPr lang="cs-CZ" b="0" i="1" smtClean="0">
                            <a:latin typeface="Cambria Math" panose="02040503050406030204" pitchFamily="18" charset="0"/>
                          </a:rPr>
                        </m:ctrlPr>
                      </m:dPr>
                      <m:e>
                        <m:sSub>
                          <m:sSubPr>
                            <m:ctrlPr>
                              <a:rPr lang="cs-CZ" i="1"/>
                            </m:ctrlPr>
                          </m:sSubPr>
                          <m:e>
                            <m:d>
                              <m:dPr>
                                <m:begChr m:val="["/>
                                <m:endChr m:val="]"/>
                                <m:ctrlPr>
                                  <a:rPr lang="cs-CZ" i="1"/>
                                </m:ctrlPr>
                              </m:dPr>
                              <m:e>
                                <m:r>
                                  <a:rPr lang="cs-CZ" i="1"/>
                                  <m:t>𝑣𝑣</m:t>
                                </m:r>
                              </m:e>
                            </m:d>
                          </m:e>
                          <m:sub>
                            <m:r>
                              <a:rPr lang="cs-CZ" i="1"/>
                              <m:t>𝑦</m:t>
                            </m:r>
                          </m:sub>
                        </m:sSub>
                        <m:r>
                          <a:rPr lang="cs-CZ" i="1"/>
                          <m:t>=</m:t>
                        </m:r>
                        <m:d>
                          <m:dPr>
                            <m:begChr m:val="["/>
                            <m:endChr m:val="]"/>
                            <m:ctrlPr>
                              <a:rPr lang="cs-CZ" i="1"/>
                            </m:ctrlPr>
                          </m:dPr>
                          <m:e>
                            <m:r>
                              <a:rPr lang="cs-CZ" i="1"/>
                              <m:t>𝑦</m:t>
                            </m:r>
                            <m:r>
                              <a:rPr lang="cs-CZ" i="1"/>
                              <m:t>′</m:t>
                            </m:r>
                            <m:r>
                              <a:rPr lang="cs-CZ" i="1"/>
                              <m:t>𝑦</m:t>
                            </m:r>
                            <m:r>
                              <a:rPr lang="cs-CZ" i="1"/>
                              <m:t>′</m:t>
                            </m:r>
                          </m:e>
                        </m:d>
                        <m:r>
                          <a:rPr lang="cs-CZ" i="1"/>
                          <m:t>−</m:t>
                        </m:r>
                        <m:f>
                          <m:fPr>
                            <m:ctrlPr>
                              <a:rPr lang="cs-CZ" i="1"/>
                            </m:ctrlPr>
                          </m:fPr>
                          <m:num>
                            <m:sSup>
                              <m:sSupPr>
                                <m:ctrlPr>
                                  <a:rPr lang="cs-CZ" i="1"/>
                                </m:ctrlPr>
                              </m:sSupPr>
                              <m:e>
                                <m:d>
                                  <m:dPr>
                                    <m:begChr m:val="["/>
                                    <m:endChr m:val="]"/>
                                    <m:ctrlPr>
                                      <a:rPr lang="cs-CZ" i="1"/>
                                    </m:ctrlPr>
                                  </m:dPr>
                                  <m:e>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e>
                              <m:sup>
                                <m:r>
                                  <a:rPr lang="cs-CZ" i="1"/>
                                  <m:t>2</m:t>
                                </m:r>
                              </m:sup>
                            </m:sSup>
                          </m:num>
                          <m:den>
                            <m:d>
                              <m:dPr>
                                <m:begChr m:val="["/>
                                <m:endChr m:val="]"/>
                                <m:ctrlPr>
                                  <a:rPr lang="cs-CZ" i="1"/>
                                </m:ctrlPr>
                              </m:dPr>
                              <m:e>
                                <m:r>
                                  <a:rPr lang="cs-CZ" i="1"/>
                                  <m:t>𝑥</m:t>
                                </m:r>
                                <m:r>
                                  <a:rPr lang="cs-CZ" i="1"/>
                                  <m:t>′</m:t>
                                </m:r>
                                <m:r>
                                  <a:rPr lang="cs-CZ" i="1"/>
                                  <m:t>𝑥</m:t>
                                </m:r>
                                <m:r>
                                  <a:rPr lang="cs-CZ" i="1"/>
                                  <m:t>′</m:t>
                                </m:r>
                              </m:e>
                            </m:d>
                          </m:den>
                        </m:f>
                      </m:e>
                    </m:d>
                  </m:oMath>
                </a14:m>
                <a:r>
                  <a:rPr lang="cs-CZ" dirty="0"/>
                  <a:t> </a:t>
                </a:r>
              </a:p>
              <a:p>
                <a:r>
                  <a:rPr lang="cs-CZ" dirty="0"/>
                  <a:t>	</a:t>
                </a:r>
                <a:r>
                  <a:rPr lang="cs-CZ" b="1" dirty="0"/>
                  <a:t> </a:t>
                </a:r>
              </a:p>
              <a:p>
                <a:endParaRPr lang="cs-CZ" b="1" dirty="0"/>
              </a:p>
              <a:p>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7223196"/>
              </a:xfrm>
              <a:prstGeom prst="rect">
                <a:avLst/>
              </a:prstGeom>
              <a:blipFill>
                <a:blip r:embed="rId3"/>
                <a:stretch>
                  <a:fillRect l="-1076" t="-675" r="-430"/>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490401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15</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162136"/>
              </a:xfrm>
              <a:prstGeom prst="rect">
                <a:avLst/>
              </a:prstGeom>
              <a:noFill/>
            </p:spPr>
            <p:txBody>
              <a:bodyPr wrap="square" rtlCol="0">
                <a:spAutoFit/>
              </a:bodyPr>
              <a:lstStyle/>
              <a:p>
                <a:r>
                  <a:rPr lang="cs-CZ" sz="2400" b="1" dirty="0"/>
                  <a:t>4. Jiné druhy korelace – pořadová korelace.</a:t>
                </a:r>
              </a:p>
              <a:p>
                <a:endParaRPr lang="cs-CZ" b="1" dirty="0"/>
              </a:p>
              <a:p>
                <a:r>
                  <a:rPr lang="cs-CZ" b="1" dirty="0"/>
                  <a:t> </a:t>
                </a:r>
                <a:r>
                  <a:rPr lang="cs-CZ" dirty="0"/>
                  <a:t>Sledujme na některém jevu dva kvalitativní znaky </a:t>
                </a:r>
                <a14:m>
                  <m:oMath xmlns:m="http://schemas.openxmlformats.org/officeDocument/2006/math">
                    <m:r>
                      <a:rPr lang="cs-CZ" i="1"/>
                      <m:t>𝐴</m:t>
                    </m:r>
                  </m:oMath>
                </a14:m>
                <a:r>
                  <a:rPr lang="cs-CZ" dirty="0"/>
                  <a:t>, </a:t>
                </a:r>
                <a14:m>
                  <m:oMath xmlns:m="http://schemas.openxmlformats.org/officeDocument/2006/math">
                    <m:r>
                      <a:rPr lang="cs-CZ" i="1"/>
                      <m:t>𝐵</m:t>
                    </m:r>
                  </m:oMath>
                </a14:m>
                <a:r>
                  <a:rPr lang="cs-CZ" dirty="0"/>
                  <a:t>. Jejich číselné hodnoty </a:t>
                </a:r>
                <a14:m>
                  <m:oMath xmlns:m="http://schemas.openxmlformats.org/officeDocument/2006/math">
                    <m:r>
                      <a:rPr lang="cs-CZ" i="1"/>
                      <m:t>𝑥</m:t>
                    </m:r>
                  </m:oMath>
                </a14:m>
                <a:r>
                  <a:rPr lang="cs-CZ" dirty="0"/>
                  <a:t>, </a:t>
                </a:r>
                <a14:m>
                  <m:oMath xmlns:m="http://schemas.openxmlformats.org/officeDocument/2006/math">
                    <m:r>
                      <a:rPr lang="cs-CZ" i="1"/>
                      <m:t>𝑦</m:t>
                    </m:r>
                  </m:oMath>
                </a14:m>
                <a:r>
                  <a:rPr lang="cs-CZ" dirty="0"/>
                  <a:t> nemůžeme registrovat, ale pouze seřadit podle určité zvolené stupnice (např. od nejlepšího k nejhoršímu). Tudíž máme každý jev s odpovídajícím číslem pořadí kvality podle znaku </a:t>
                </a:r>
                <a14:m>
                  <m:oMath xmlns:m="http://schemas.openxmlformats.org/officeDocument/2006/math">
                    <m:r>
                      <a:rPr lang="cs-CZ" i="1"/>
                      <m:t>𝐴</m:t>
                    </m:r>
                  </m:oMath>
                </a14:m>
                <a:r>
                  <a:rPr lang="cs-CZ" dirty="0"/>
                  <a:t>(</a:t>
                </a:r>
                <a14:m>
                  <m:oMath xmlns:m="http://schemas.openxmlformats.org/officeDocument/2006/math">
                    <m:r>
                      <a:rPr lang="cs-CZ" i="1"/>
                      <m:t>𝑥</m:t>
                    </m:r>
                  </m:oMath>
                </a14:m>
                <a:r>
                  <a:rPr lang="cs-CZ" dirty="0"/>
                  <a:t>) a </a:t>
                </a:r>
                <a14:m>
                  <m:oMath xmlns:m="http://schemas.openxmlformats.org/officeDocument/2006/math">
                    <m:r>
                      <a:rPr lang="cs-CZ" i="1"/>
                      <m:t>𝐵</m:t>
                    </m:r>
                    <m:d>
                      <m:dPr>
                        <m:ctrlPr>
                          <a:rPr lang="cs-CZ" i="1"/>
                        </m:ctrlPr>
                      </m:dPr>
                      <m:e>
                        <m:r>
                          <a:rPr lang="cs-CZ" i="1"/>
                          <m:t>𝑦</m:t>
                        </m:r>
                      </m:e>
                    </m:d>
                  </m:oMath>
                </a14:m>
                <a:r>
                  <a:rPr lang="cs-CZ" dirty="0"/>
                  <a:t>. Jevy seřadíme podle pořadí jevu </a:t>
                </a:r>
                <a14:m>
                  <m:oMath xmlns:m="http://schemas.openxmlformats.org/officeDocument/2006/math">
                    <m:r>
                      <a:rPr lang="cs-CZ" i="1"/>
                      <m:t>𝐴</m:t>
                    </m:r>
                  </m:oMath>
                </a14:m>
                <a:r>
                  <a:rPr lang="cs-CZ" dirty="0"/>
                  <a:t> tj. </a:t>
                </a:r>
                <a14:m>
                  <m:oMath xmlns:m="http://schemas.openxmlformats.org/officeDocument/2006/math">
                    <m:r>
                      <a:rPr lang="cs-CZ" i="1"/>
                      <m:t>𝑥</m:t>
                    </m:r>
                  </m:oMath>
                </a14:m>
                <a:r>
                  <a:rPr lang="cs-CZ" dirty="0"/>
                  <a:t> bude 1, 2, ..., </a:t>
                </a:r>
                <a14:m>
                  <m:oMath xmlns:m="http://schemas.openxmlformats.org/officeDocument/2006/math">
                    <m:r>
                      <a:rPr lang="cs-CZ" i="1"/>
                      <m:t>𝑛</m:t>
                    </m:r>
                  </m:oMath>
                </a14:m>
                <a:r>
                  <a:rPr lang="cs-CZ" dirty="0"/>
                  <a:t>. Hodnoty pořadí </a:t>
                </a:r>
                <a14:m>
                  <m:oMath xmlns:m="http://schemas.openxmlformats.org/officeDocument/2006/math">
                    <m:r>
                      <a:rPr lang="cs-CZ" i="1"/>
                      <m:t>𝑦</m:t>
                    </m:r>
                  </m:oMath>
                </a14:m>
                <a:r>
                  <a:rPr lang="cs-CZ" dirty="0"/>
                  <a:t> budou přeházeny různě. Charakteristiky vazby, které používají pro hodnocení takto seřazená pozorování, se nazývají pořadové (</a:t>
                </a:r>
                <a:r>
                  <a:rPr lang="cs-CZ" dirty="0" err="1"/>
                  <a:t>rangové</a:t>
                </a:r>
                <a:r>
                  <a:rPr lang="cs-CZ" dirty="0"/>
                  <a:t>) koeficienty korelace. Uvedeme dva nejužívanější:</a:t>
                </a:r>
              </a:p>
              <a:p>
                <a:endParaRPr lang="cs-CZ" b="1" dirty="0"/>
              </a:p>
              <a:p>
                <a:pPr lvl="0"/>
                <a:r>
                  <a:rPr lang="cs-CZ" dirty="0"/>
                  <a:t>a) </a:t>
                </a:r>
                <a:r>
                  <a:rPr lang="cs-CZ" dirty="0" err="1"/>
                  <a:t>Spearmanův</a:t>
                </a:r>
                <a:r>
                  <a:rPr lang="cs-CZ" dirty="0"/>
                  <a:t> koeficient korelace </a:t>
                </a:r>
                <a14:m>
                  <m:oMath xmlns:m="http://schemas.openxmlformats.org/officeDocument/2006/math">
                    <m:sSub>
                      <m:sSubPr>
                        <m:ctrlPr>
                          <a:rPr lang="cs-CZ" i="1"/>
                        </m:ctrlPr>
                      </m:sSubPr>
                      <m:e>
                        <m:r>
                          <a:rPr lang="cs-CZ" i="1"/>
                          <m:t>𝜏</m:t>
                        </m:r>
                      </m:e>
                      <m:sub>
                        <m:r>
                          <a:rPr lang="cs-CZ" i="1" baseline="-25000"/>
                          <m:t>𝑐</m:t>
                        </m:r>
                      </m:sub>
                    </m:sSub>
                  </m:oMath>
                </a14:m>
                <a:r>
                  <a:rPr lang="cs-CZ" dirty="0"/>
                  <a:t> se počítá ze vzorce</a:t>
                </a:r>
              </a:p>
              <a:p>
                <a:r>
                  <a:rPr lang="cs-CZ" dirty="0"/>
                  <a:t> 	</a:t>
                </a:r>
                <a14:m>
                  <m:oMath xmlns:m="http://schemas.openxmlformats.org/officeDocument/2006/math">
                    <m:sSub>
                      <m:sSubPr>
                        <m:ctrlPr>
                          <a:rPr lang="cs-CZ" i="1"/>
                        </m:ctrlPr>
                      </m:sSubPr>
                      <m:e>
                        <m:r>
                          <a:rPr lang="cs-CZ" i="1"/>
                          <m:t>𝜏</m:t>
                        </m:r>
                      </m:e>
                      <m:sub>
                        <m:r>
                          <a:rPr lang="cs-CZ" i="1"/>
                          <m:t>𝑐</m:t>
                        </m:r>
                      </m:sub>
                    </m:sSub>
                    <m:r>
                      <a:rPr lang="cs-CZ" i="1"/>
                      <m:t>=1−</m:t>
                    </m:r>
                    <m:f>
                      <m:fPr>
                        <m:ctrlPr>
                          <a:rPr lang="cs-CZ" i="1"/>
                        </m:ctrlPr>
                      </m:fPr>
                      <m:num>
                        <m:r>
                          <a:rPr lang="cs-CZ" i="1"/>
                          <m:t>6∙</m:t>
                        </m:r>
                        <m:nary>
                          <m:naryPr>
                            <m:chr m:val="∑"/>
                            <m:limLoc m:val="undOvr"/>
                            <m:ctrlPr>
                              <a:rPr lang="cs-CZ" i="1"/>
                            </m:ctrlPr>
                          </m:naryPr>
                          <m:sub>
                            <m:r>
                              <a:rPr lang="cs-CZ" i="1"/>
                              <m:t>𝑖</m:t>
                            </m:r>
                            <m:r>
                              <a:rPr lang="cs-CZ" i="1"/>
                              <m:t>=1</m:t>
                            </m:r>
                          </m:sub>
                          <m:sup>
                            <m:r>
                              <a:rPr lang="cs-CZ" i="1"/>
                              <m:t>𝑛</m:t>
                            </m:r>
                          </m:sup>
                          <m:e>
                            <m:sSubSup>
                              <m:sSubSupPr>
                                <m:ctrlPr>
                                  <a:rPr lang="cs-CZ" i="1"/>
                                </m:ctrlPr>
                              </m:sSubSupPr>
                              <m:e>
                                <m:r>
                                  <a:rPr lang="cs-CZ" i="1"/>
                                  <m:t>𝑑</m:t>
                                </m:r>
                              </m:e>
                              <m:sub>
                                <m:r>
                                  <a:rPr lang="cs-CZ" i="1"/>
                                  <m:t>𝑖</m:t>
                                </m:r>
                              </m:sub>
                              <m:sup>
                                <m:r>
                                  <a:rPr lang="cs-CZ" i="1"/>
                                  <m:t>2</m:t>
                                </m:r>
                              </m:sup>
                            </m:sSubSup>
                          </m:e>
                        </m:nary>
                      </m:num>
                      <m:den>
                        <m:sSup>
                          <m:sSupPr>
                            <m:ctrlPr>
                              <a:rPr lang="cs-CZ" i="1"/>
                            </m:ctrlPr>
                          </m:sSupPr>
                          <m:e>
                            <m:r>
                              <a:rPr lang="cs-CZ" i="1"/>
                              <m:t>𝑛</m:t>
                            </m:r>
                          </m:e>
                          <m:sup>
                            <m:r>
                              <a:rPr lang="cs-CZ" i="1"/>
                              <m:t>3</m:t>
                            </m:r>
                          </m:sup>
                        </m:sSup>
                        <m:r>
                          <a:rPr lang="cs-CZ" i="1"/>
                          <m:t>−</m:t>
                        </m:r>
                        <m:r>
                          <a:rPr lang="cs-CZ" i="1"/>
                          <m:t>𝑛</m:t>
                        </m:r>
                      </m:den>
                    </m:f>
                  </m:oMath>
                </a14:m>
                <a:r>
                  <a:rPr lang="cs-CZ" dirty="0"/>
                  <a:t> , 							 </a:t>
                </a:r>
              </a:p>
              <a:p>
                <a:r>
                  <a:rPr lang="cs-CZ" dirty="0"/>
                  <a:t>kde </a:t>
                </a:r>
                <a14:m>
                  <m:oMath xmlns:m="http://schemas.openxmlformats.org/officeDocument/2006/math">
                    <m:r>
                      <a:rPr lang="cs-CZ" i="1"/>
                      <m:t>𝑛</m:t>
                    </m:r>
                  </m:oMath>
                </a14:m>
                <a:r>
                  <a:rPr lang="cs-CZ" dirty="0"/>
                  <a:t> je rozsah výběru, </a:t>
                </a:r>
                <a14:m>
                  <m:oMath xmlns:m="http://schemas.openxmlformats.org/officeDocument/2006/math">
                    <m:sSub>
                      <m:sSubPr>
                        <m:ctrlPr>
                          <a:rPr lang="cs-CZ" i="1"/>
                        </m:ctrlPr>
                      </m:sSubPr>
                      <m:e>
                        <m:r>
                          <a:rPr lang="cs-CZ" i="1"/>
                          <m:t>𝑑</m:t>
                        </m:r>
                      </m:e>
                      <m:sub>
                        <m:r>
                          <a:rPr lang="cs-CZ" i="1" baseline="-25000"/>
                          <m:t>𝑖</m:t>
                        </m:r>
                      </m:sub>
                    </m:sSub>
                  </m:oMath>
                </a14:m>
                <a:r>
                  <a:rPr lang="cs-CZ" dirty="0"/>
                  <a:t>rozdíl pořadí patřící k jevu </a:t>
                </a:r>
                <a14:m>
                  <m:oMath xmlns:m="http://schemas.openxmlformats.org/officeDocument/2006/math">
                    <m:r>
                      <a:rPr lang="cs-CZ" i="1"/>
                      <m:t>𝑖</m:t>
                    </m:r>
                  </m:oMath>
                </a14:m>
                <a:r>
                  <a:rPr lang="cs-CZ" dirty="0"/>
                  <a:t>.</a:t>
                </a:r>
              </a:p>
              <a:p>
                <a:r>
                  <a:rPr lang="cs-CZ" dirty="0"/>
                  <a:t> </a:t>
                </a:r>
              </a:p>
              <a:p>
                <a:pPr lvl="0"/>
                <a:r>
                  <a:rPr lang="cs-CZ" dirty="0"/>
                  <a:t>b) </a:t>
                </a:r>
                <a:r>
                  <a:rPr lang="cs-CZ" dirty="0" err="1"/>
                  <a:t>Kendallův</a:t>
                </a:r>
                <a:r>
                  <a:rPr lang="cs-CZ" dirty="0"/>
                  <a:t> koeficient korelace </a:t>
                </a:r>
                <a14:m>
                  <m:oMath xmlns:m="http://schemas.openxmlformats.org/officeDocument/2006/math">
                    <m:sSub>
                      <m:sSubPr>
                        <m:ctrlPr>
                          <a:rPr lang="cs-CZ" i="1"/>
                        </m:ctrlPr>
                      </m:sSubPr>
                      <m:e>
                        <m:r>
                          <a:rPr lang="cs-CZ" i="1"/>
                          <m:t>𝜏</m:t>
                        </m:r>
                      </m:e>
                      <m:sub>
                        <m:r>
                          <a:rPr lang="cs-CZ" i="1" baseline="-25000"/>
                          <m:t>𝑘</m:t>
                        </m:r>
                      </m:sub>
                    </m:sSub>
                  </m:oMath>
                </a14:m>
                <a:r>
                  <a:rPr lang="cs-CZ" dirty="0"/>
                  <a:t> se počítá ze vzorce</a:t>
                </a:r>
              </a:p>
              <a:p>
                <a:r>
                  <a:rPr lang="cs-CZ" dirty="0"/>
                  <a:t> 	</a:t>
                </a:r>
                <a14:m>
                  <m:oMath xmlns:m="http://schemas.openxmlformats.org/officeDocument/2006/math">
                    <m:sSub>
                      <m:sSubPr>
                        <m:ctrlPr>
                          <a:rPr lang="cs-CZ" i="1"/>
                        </m:ctrlPr>
                      </m:sSubPr>
                      <m:e>
                        <m:r>
                          <a:rPr lang="cs-CZ" i="1"/>
                          <m:t>𝜏</m:t>
                        </m:r>
                      </m:e>
                      <m:sub>
                        <m:r>
                          <a:rPr lang="cs-CZ" i="1"/>
                          <m:t>𝑘</m:t>
                        </m:r>
                      </m:sub>
                    </m:sSub>
                    <m:r>
                      <a:rPr lang="cs-CZ" i="1"/>
                      <m:t>=</m:t>
                    </m:r>
                    <m:f>
                      <m:fPr>
                        <m:ctrlPr>
                          <a:rPr lang="cs-CZ" i="1"/>
                        </m:ctrlPr>
                      </m:fPr>
                      <m:num>
                        <m:r>
                          <a:rPr lang="cs-CZ" i="1"/>
                          <m:t>𝑆</m:t>
                        </m:r>
                      </m:num>
                      <m:den>
                        <m:r>
                          <a:rPr lang="cs-CZ" i="1"/>
                          <m:t>𝑛</m:t>
                        </m:r>
                        <m:r>
                          <a:rPr lang="cs-CZ" i="1"/>
                          <m:t>∙</m:t>
                        </m:r>
                        <m:f>
                          <m:fPr>
                            <m:ctrlPr>
                              <a:rPr lang="cs-CZ" i="1"/>
                            </m:ctrlPr>
                          </m:fPr>
                          <m:num>
                            <m:d>
                              <m:dPr>
                                <m:ctrlPr>
                                  <a:rPr lang="cs-CZ" i="1"/>
                                </m:ctrlPr>
                              </m:dPr>
                              <m:e>
                                <m:r>
                                  <a:rPr lang="cs-CZ" i="1"/>
                                  <m:t>𝑛</m:t>
                                </m:r>
                                <m:r>
                                  <a:rPr lang="cs-CZ" i="1"/>
                                  <m:t>−1</m:t>
                                </m:r>
                              </m:e>
                            </m:d>
                          </m:num>
                          <m:den>
                            <m:r>
                              <a:rPr lang="cs-CZ" i="1"/>
                              <m:t>2</m:t>
                            </m:r>
                          </m:den>
                        </m:f>
                      </m:den>
                    </m:f>
                  </m:oMath>
                </a14:m>
                <a:r>
                  <a:rPr lang="cs-CZ" dirty="0"/>
                  <a:t>,	</a:t>
                </a:r>
                <a14:m>
                  <m:oMath xmlns:m="http://schemas.openxmlformats.org/officeDocument/2006/math">
                    <m:r>
                      <a:rPr lang="cs-CZ" i="1"/>
                      <m:t>𝑆</m:t>
                    </m:r>
                    <m:r>
                      <a:rPr lang="cs-CZ" i="1"/>
                      <m:t>=</m:t>
                    </m:r>
                    <m:nary>
                      <m:naryPr>
                        <m:chr m:val="∑"/>
                        <m:limLoc m:val="undOvr"/>
                        <m:ctrlPr>
                          <a:rPr lang="cs-CZ" i="1"/>
                        </m:ctrlPr>
                      </m:naryPr>
                      <m:sub>
                        <m:r>
                          <a:rPr lang="cs-CZ" i="1"/>
                          <m:t>𝑖</m:t>
                        </m:r>
                        <m:r>
                          <a:rPr lang="cs-CZ" i="1"/>
                          <m:t>=1</m:t>
                        </m:r>
                      </m:sub>
                      <m:sup>
                        <m:r>
                          <a:rPr lang="cs-CZ" i="1"/>
                          <m:t>𝑛</m:t>
                        </m:r>
                        <m:r>
                          <a:rPr lang="cs-CZ" i="1"/>
                          <m:t>−1</m:t>
                        </m:r>
                      </m:sup>
                      <m:e>
                        <m:nary>
                          <m:naryPr>
                            <m:chr m:val="∑"/>
                            <m:limLoc m:val="undOvr"/>
                            <m:ctrlPr>
                              <a:rPr lang="cs-CZ" i="1"/>
                            </m:ctrlPr>
                          </m:naryPr>
                          <m:sub>
                            <m:r>
                              <a:rPr lang="cs-CZ" i="1"/>
                              <m:t>𝑗</m:t>
                            </m:r>
                            <m:r>
                              <a:rPr lang="cs-CZ" i="1"/>
                              <m:t>=</m:t>
                            </m:r>
                            <m:r>
                              <a:rPr lang="cs-CZ" i="1"/>
                              <m:t>𝑖</m:t>
                            </m:r>
                            <m:r>
                              <a:rPr lang="cs-CZ" i="1"/>
                              <m:t>+1</m:t>
                            </m:r>
                          </m:sub>
                          <m:sup>
                            <m:r>
                              <a:rPr lang="cs-CZ" i="1"/>
                              <m:t>𝑛</m:t>
                            </m:r>
                          </m:sup>
                          <m:e>
                            <m:sSub>
                              <m:sSubPr>
                                <m:ctrlPr>
                                  <a:rPr lang="cs-CZ" i="1"/>
                                </m:ctrlPr>
                              </m:sSubPr>
                              <m:e>
                                <m:r>
                                  <a:rPr lang="cs-CZ" i="1"/>
                                  <m:t>𝑣</m:t>
                                </m:r>
                              </m:e>
                              <m:sub>
                                <m:r>
                                  <a:rPr lang="cs-CZ" i="1"/>
                                  <m:t>𝑖𝑗</m:t>
                                </m:r>
                              </m:sub>
                            </m:sSub>
                          </m:e>
                        </m:nary>
                      </m:e>
                    </m:nary>
                  </m:oMath>
                </a14:m>
                <a:r>
                  <a:rPr lang="cs-CZ" dirty="0"/>
                  <a:t> ,				</a:t>
                </a:r>
              </a:p>
              <a:p>
                <a:r>
                  <a:rPr lang="cs-CZ" dirty="0"/>
                  <a:t> </a:t>
                </a:r>
              </a:p>
              <a:p>
                <a:r>
                  <a:rPr lang="cs-CZ" dirty="0"/>
                  <a:t>kde </a:t>
                </a:r>
                <a14:m>
                  <m:oMath xmlns:m="http://schemas.openxmlformats.org/officeDocument/2006/math">
                    <m:sSub>
                      <m:sSubPr>
                        <m:ctrlPr>
                          <a:rPr lang="cs-CZ" i="1"/>
                        </m:ctrlPr>
                      </m:sSubPr>
                      <m:e>
                        <m:r>
                          <a:rPr lang="cs-CZ" i="1"/>
                          <m:t>𝜈</m:t>
                        </m:r>
                      </m:e>
                      <m:sub>
                        <m:r>
                          <a:rPr lang="cs-CZ" i="1" baseline="-25000"/>
                          <m:t>𝑖𝑗</m:t>
                        </m:r>
                      </m:sub>
                    </m:sSub>
                    <m:r>
                      <a:rPr lang="cs-CZ" i="1"/>
                      <m:t>=−1</m:t>
                    </m:r>
                  </m:oMath>
                </a14:m>
                <a:r>
                  <a:rPr lang="cs-CZ" dirty="0"/>
                  <a:t>, jestliže </a:t>
                </a:r>
                <a14:m>
                  <m:oMath xmlns:m="http://schemas.openxmlformats.org/officeDocument/2006/math">
                    <m:sSub>
                      <m:sSubPr>
                        <m:ctrlPr>
                          <a:rPr lang="cs-CZ" i="1"/>
                        </m:ctrlPr>
                      </m:sSubPr>
                      <m:e>
                        <m:r>
                          <a:rPr lang="cs-CZ" i="1"/>
                          <m:t>𝑦</m:t>
                        </m:r>
                      </m:e>
                      <m:sub>
                        <m:r>
                          <a:rPr lang="cs-CZ" i="1" baseline="-25000"/>
                          <m:t>𝑗</m:t>
                        </m:r>
                      </m:sub>
                    </m:sSub>
                    <m:r>
                      <a:rPr lang="cs-CZ" i="1"/>
                      <m:t>&lt;</m:t>
                    </m:r>
                    <m:sSub>
                      <m:sSubPr>
                        <m:ctrlPr>
                          <a:rPr lang="cs-CZ" i="1"/>
                        </m:ctrlPr>
                      </m:sSubPr>
                      <m:e>
                        <m:r>
                          <a:rPr lang="cs-CZ" i="1"/>
                          <m:t>𝑦</m:t>
                        </m:r>
                      </m:e>
                      <m:sub>
                        <m:r>
                          <a:rPr lang="cs-CZ" i="1" baseline="-25000"/>
                          <m:t>𝑖</m:t>
                        </m:r>
                      </m:sub>
                    </m:sSub>
                  </m:oMath>
                </a14:m>
                <a:r>
                  <a:rPr lang="cs-CZ" dirty="0"/>
                  <a:t> a </a:t>
                </a:r>
                <a14:m>
                  <m:oMath xmlns:m="http://schemas.openxmlformats.org/officeDocument/2006/math">
                    <m:sSub>
                      <m:sSubPr>
                        <m:ctrlPr>
                          <a:rPr lang="cs-CZ" i="1"/>
                        </m:ctrlPr>
                      </m:sSubPr>
                      <m:e>
                        <m:r>
                          <a:rPr lang="cs-CZ" i="1"/>
                          <m:t>𝜈</m:t>
                        </m:r>
                      </m:e>
                      <m:sub>
                        <m:r>
                          <a:rPr lang="cs-CZ" i="1" baseline="-25000"/>
                          <m:t>𝑖𝑗</m:t>
                        </m:r>
                      </m:sub>
                    </m:sSub>
                    <m:r>
                      <a:rPr lang="cs-CZ" i="1"/>
                      <m:t>=+1</m:t>
                    </m:r>
                  </m:oMath>
                </a14:m>
                <a:r>
                  <a:rPr lang="cs-CZ" dirty="0"/>
                  <a:t>, jestliže </a:t>
                </a:r>
                <a14:m>
                  <m:oMath xmlns:m="http://schemas.openxmlformats.org/officeDocument/2006/math">
                    <m:sSub>
                      <m:sSubPr>
                        <m:ctrlPr>
                          <a:rPr lang="cs-CZ" i="1"/>
                        </m:ctrlPr>
                      </m:sSubPr>
                      <m:e>
                        <m:r>
                          <a:rPr lang="cs-CZ" i="1"/>
                          <m:t>𝑦</m:t>
                        </m:r>
                      </m:e>
                      <m:sub>
                        <m:r>
                          <a:rPr lang="cs-CZ" i="1" baseline="-25000"/>
                          <m:t>𝑗</m:t>
                        </m:r>
                      </m:sub>
                    </m:sSub>
                    <m:r>
                      <a:rPr lang="cs-CZ" i="1"/>
                      <m:t>&gt;</m:t>
                    </m:r>
                    <m:sSub>
                      <m:sSubPr>
                        <m:ctrlPr>
                          <a:rPr lang="cs-CZ" i="1"/>
                        </m:ctrlPr>
                      </m:sSubPr>
                      <m:e>
                        <m:r>
                          <a:rPr lang="cs-CZ" i="1"/>
                          <m:t>𝑦</m:t>
                        </m:r>
                      </m:e>
                      <m:sub>
                        <m:r>
                          <a:rPr lang="cs-CZ" i="1" baseline="-25000"/>
                          <m:t>𝑖</m:t>
                        </m:r>
                      </m:sub>
                    </m:sSub>
                  </m:oMath>
                </a14:m>
                <a:r>
                  <a:rPr lang="cs-CZ" dirty="0"/>
                  <a:t>.</a:t>
                </a:r>
              </a:p>
              <a:p>
                <a:endParaRPr lang="cs-CZ" b="1" dirty="0"/>
              </a:p>
              <a:p>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162136"/>
              </a:xfrm>
              <a:prstGeom prst="rect">
                <a:avLst/>
              </a:prstGeom>
              <a:blipFill>
                <a:blip r:embed="rId3"/>
                <a:stretch>
                  <a:fillRect l="-1076" t="-791"/>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839931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16</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1846659"/>
              </a:xfrm>
              <a:prstGeom prst="rect">
                <a:avLst/>
              </a:prstGeom>
              <a:noFill/>
            </p:spPr>
            <p:txBody>
              <a:bodyPr wrap="square" rtlCol="0">
                <a:spAutoFit/>
              </a:bodyPr>
              <a:lstStyle/>
              <a:p>
                <a:r>
                  <a:rPr lang="cs-CZ" sz="2400" b="1" dirty="0"/>
                  <a:t>4. Jiné druhy korelace – pořadová korelace.</a:t>
                </a:r>
              </a:p>
              <a:p>
                <a:endParaRPr lang="cs-CZ" b="1" dirty="0"/>
              </a:p>
              <a:p>
                <a:r>
                  <a:rPr lang="cs-CZ" b="1"/>
                  <a:t>Příklad</a:t>
                </a:r>
                <a:r>
                  <a:rPr lang="cs-CZ" b="1" dirty="0"/>
                  <a:t>:</a:t>
                </a:r>
              </a:p>
              <a:p>
                <a:r>
                  <a:rPr lang="cs-CZ" dirty="0"/>
                  <a:t>Provedli jsme 10 pozorování znaků </a:t>
                </a:r>
                <a14:m>
                  <m:oMath xmlns:m="http://schemas.openxmlformats.org/officeDocument/2006/math">
                    <m:r>
                      <a:rPr lang="cs-CZ" i="1"/>
                      <m:t>𝐴</m:t>
                    </m:r>
                  </m:oMath>
                </a14:m>
                <a:r>
                  <a:rPr lang="cs-CZ" dirty="0"/>
                  <a:t>, </a:t>
                </a:r>
                <a14:m>
                  <m:oMath xmlns:m="http://schemas.openxmlformats.org/officeDocument/2006/math">
                    <m:r>
                      <a:rPr lang="cs-CZ" i="1"/>
                      <m:t>𝐵</m:t>
                    </m:r>
                  </m:oMath>
                </a14:m>
                <a:r>
                  <a:rPr lang="cs-CZ" dirty="0"/>
                  <a:t> na některém jevu. Výsledky jsme porovnali, určili pořadí a zapsali do tabulky:</a:t>
                </a:r>
              </a:p>
              <a:p>
                <a:endParaRPr lang="cs-CZ"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1846659"/>
              </a:xfrm>
              <a:prstGeom prst="rect">
                <a:avLst/>
              </a:prstGeom>
              <a:blipFill>
                <a:blip r:embed="rId3"/>
                <a:stretch>
                  <a:fillRect l="-1076" t="-2640" r="-430"/>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mc:AlternateContent xmlns:mc="http://schemas.openxmlformats.org/markup-compatibility/2006">
        <mc:Choice xmlns:a14="http://schemas.microsoft.com/office/drawing/2010/main" Requires="a14">
          <p:graphicFrame>
            <p:nvGraphicFramePr>
              <p:cNvPr id="2" name="Tabulka 1">
                <a:extLst>
                  <a:ext uri="{FF2B5EF4-FFF2-40B4-BE49-F238E27FC236}">
                    <a16:creationId xmlns:a16="http://schemas.microsoft.com/office/drawing/2014/main" id="{801600C0-2617-46A3-B7AF-D97B19819174}"/>
                  </a:ext>
                </a:extLst>
              </p:cNvPr>
              <p:cNvGraphicFramePr>
                <a:graphicFrameLocks noGrp="1"/>
              </p:cNvGraphicFramePr>
              <p:nvPr>
                <p:extLst>
                  <p:ext uri="{D42A27DB-BD31-4B8C-83A1-F6EECF244321}">
                    <p14:modId xmlns:p14="http://schemas.microsoft.com/office/powerpoint/2010/main" val="894640899"/>
                  </p:ext>
                </p:extLst>
              </p:nvPr>
            </p:nvGraphicFramePr>
            <p:xfrm>
              <a:off x="467544" y="2348880"/>
              <a:ext cx="3816426" cy="2931605"/>
            </p:xfrm>
            <a:graphic>
              <a:graphicData uri="http://schemas.openxmlformats.org/drawingml/2006/table">
                <a:tbl>
                  <a:tblPr firstRow="1" firstCol="1" lastRow="1" lastCol="1" bandRow="1" bandCol="1">
                    <a:tableStyleId>{5940675A-B579-460E-94D1-54222C63F5DA}</a:tableStyleId>
                  </a:tblPr>
                  <a:tblGrid>
                    <a:gridCol w="636071">
                      <a:extLst>
                        <a:ext uri="{9D8B030D-6E8A-4147-A177-3AD203B41FA5}">
                          <a16:colId xmlns:a16="http://schemas.microsoft.com/office/drawing/2014/main" val="2468595970"/>
                        </a:ext>
                      </a:extLst>
                    </a:gridCol>
                    <a:gridCol w="636071">
                      <a:extLst>
                        <a:ext uri="{9D8B030D-6E8A-4147-A177-3AD203B41FA5}">
                          <a16:colId xmlns:a16="http://schemas.microsoft.com/office/drawing/2014/main" val="2581439733"/>
                        </a:ext>
                      </a:extLst>
                    </a:gridCol>
                    <a:gridCol w="636071">
                      <a:extLst>
                        <a:ext uri="{9D8B030D-6E8A-4147-A177-3AD203B41FA5}">
                          <a16:colId xmlns:a16="http://schemas.microsoft.com/office/drawing/2014/main" val="1935205669"/>
                        </a:ext>
                      </a:extLst>
                    </a:gridCol>
                    <a:gridCol w="636071">
                      <a:extLst>
                        <a:ext uri="{9D8B030D-6E8A-4147-A177-3AD203B41FA5}">
                          <a16:colId xmlns:a16="http://schemas.microsoft.com/office/drawing/2014/main" val="601662139"/>
                        </a:ext>
                      </a:extLst>
                    </a:gridCol>
                    <a:gridCol w="636071">
                      <a:extLst>
                        <a:ext uri="{9D8B030D-6E8A-4147-A177-3AD203B41FA5}">
                          <a16:colId xmlns:a16="http://schemas.microsoft.com/office/drawing/2014/main" val="1835007076"/>
                        </a:ext>
                      </a:extLst>
                    </a:gridCol>
                    <a:gridCol w="636071">
                      <a:extLst>
                        <a:ext uri="{9D8B030D-6E8A-4147-A177-3AD203B41FA5}">
                          <a16:colId xmlns:a16="http://schemas.microsoft.com/office/drawing/2014/main" val="4257135519"/>
                        </a:ext>
                      </a:extLst>
                    </a:gridCol>
                  </a:tblGrid>
                  <a:tr h="216024">
                    <a:tc>
                      <a:txBody>
                        <a:bodyPr/>
                        <a:lstStyle/>
                        <a:p>
                          <a:pPr indent="0" algn="ctr">
                            <a:spcAft>
                              <a:spcPts val="0"/>
                            </a:spcAft>
                          </a:pPr>
                          <a14:m>
                            <m:oMathPara xmlns:m="http://schemas.openxmlformats.org/officeDocument/2006/math">
                              <m:oMathParaPr>
                                <m:jc m:val="centerGroup"/>
                              </m:oMathParaPr>
                              <m:oMath xmlns:m="http://schemas.openxmlformats.org/officeDocument/2006/math">
                                <m:r>
                                  <a:rPr lang="cs-CZ" sz="1600" b="1" i="1">
                                    <a:effectLst/>
                                  </a:rPr>
                                  <m:t>𝐢</m:t>
                                </m:r>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14:m>
                            <m:oMathPara xmlns:m="http://schemas.openxmlformats.org/officeDocument/2006/math">
                              <m:oMathParaPr>
                                <m:jc m:val="centerGroup"/>
                              </m:oMathParaPr>
                              <m:oMath xmlns:m="http://schemas.openxmlformats.org/officeDocument/2006/math">
                                <m:sSub>
                                  <m:sSubPr>
                                    <m:ctrlPr>
                                      <a:rPr lang="cs-CZ" sz="1600" b="1" smtClean="0">
                                        <a:effectLst/>
                                      </a:rPr>
                                    </m:ctrlPr>
                                  </m:sSubPr>
                                  <m:e>
                                    <m:r>
                                      <a:rPr lang="cs-CZ" sz="1600" b="1" i="1">
                                        <a:effectLst/>
                                      </a:rPr>
                                      <m:t>𝐱</m:t>
                                    </m:r>
                                  </m:e>
                                  <m:sub>
                                    <m:r>
                                      <a:rPr lang="cs-CZ" sz="1600" b="1" i="0" smtClean="0">
                                        <a:effectLst/>
                                        <a:latin typeface="Cambria Math" panose="02040503050406030204" pitchFamily="18" charset="0"/>
                                      </a:rPr>
                                      <m:t>𝐢</m:t>
                                    </m:r>
                                  </m:sub>
                                </m:sSub>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14:m>
                            <m:oMathPara xmlns:m="http://schemas.openxmlformats.org/officeDocument/2006/math">
                              <m:oMathParaPr>
                                <m:jc m:val="centerGroup"/>
                              </m:oMathParaPr>
                              <m:oMath xmlns:m="http://schemas.openxmlformats.org/officeDocument/2006/math">
                                <m:sSub>
                                  <m:sSubPr>
                                    <m:ctrlPr>
                                      <a:rPr lang="cs-CZ" sz="1600" b="1" smtClean="0">
                                        <a:effectLst/>
                                      </a:rPr>
                                    </m:ctrlPr>
                                  </m:sSubPr>
                                  <m:e>
                                    <m:r>
                                      <a:rPr lang="cs-CZ" sz="1600" b="1" i="1">
                                        <a:effectLst/>
                                      </a:rPr>
                                      <m:t>𝐲</m:t>
                                    </m:r>
                                  </m:e>
                                  <m:sub>
                                    <m:r>
                                      <a:rPr lang="cs-CZ" sz="1600" b="1" i="0" smtClean="0">
                                        <a:effectLst/>
                                        <a:latin typeface="Cambria Math" panose="02040503050406030204" pitchFamily="18" charset="0"/>
                                      </a:rPr>
                                      <m:t>𝐢</m:t>
                                    </m:r>
                                  </m:sub>
                                </m:sSub>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14:m>
                            <m:oMathPara xmlns:m="http://schemas.openxmlformats.org/officeDocument/2006/math">
                              <m:oMathParaPr>
                                <m:jc m:val="centerGroup"/>
                              </m:oMathParaPr>
                              <m:oMath xmlns:m="http://schemas.openxmlformats.org/officeDocument/2006/math">
                                <m:sSub>
                                  <m:sSubPr>
                                    <m:ctrlPr>
                                      <a:rPr lang="cs-CZ" sz="1600" b="1" smtClean="0">
                                        <a:effectLst/>
                                      </a:rPr>
                                    </m:ctrlPr>
                                  </m:sSubPr>
                                  <m:e>
                                    <m:r>
                                      <a:rPr lang="cs-CZ" sz="1600" b="1" i="1">
                                        <a:effectLst/>
                                      </a:rPr>
                                      <m:t>𝐝</m:t>
                                    </m:r>
                                  </m:e>
                                  <m:sub>
                                    <m:r>
                                      <a:rPr lang="cs-CZ" sz="1600" b="1" i="0" smtClean="0">
                                        <a:effectLst/>
                                        <a:latin typeface="Cambria Math" panose="02040503050406030204" pitchFamily="18" charset="0"/>
                                      </a:rPr>
                                      <m:t>𝐢</m:t>
                                    </m:r>
                                  </m:sub>
                                </m:sSub>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14:m>
                            <m:oMathPara xmlns:m="http://schemas.openxmlformats.org/officeDocument/2006/math">
                              <m:oMathParaPr>
                                <m:jc m:val="centerGroup"/>
                              </m:oMathParaPr>
                              <m:oMath xmlns:m="http://schemas.openxmlformats.org/officeDocument/2006/math">
                                <m:sSup>
                                  <m:sSupPr>
                                    <m:ctrlPr>
                                      <a:rPr lang="cs-CZ" sz="1600" b="1" smtClean="0">
                                        <a:effectLst/>
                                      </a:rPr>
                                    </m:ctrlPr>
                                  </m:sSupPr>
                                  <m:e>
                                    <m:r>
                                      <a:rPr lang="cs-CZ" sz="1600" b="1" i="1">
                                        <a:effectLst/>
                                      </a:rPr>
                                      <m:t>𝐝</m:t>
                                    </m:r>
                                  </m:e>
                                  <m:sup>
                                    <m:r>
                                      <a:rPr lang="cs-CZ" sz="1600" b="1" i="0" smtClean="0">
                                        <a:effectLst/>
                                        <a:latin typeface="Cambria Math" panose="02040503050406030204" pitchFamily="18" charset="0"/>
                                      </a:rPr>
                                      <m:t>𝟐</m:t>
                                    </m:r>
                                  </m:sup>
                                </m:sSup>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14:m>
                            <m:oMathPara xmlns:m="http://schemas.openxmlformats.org/officeDocument/2006/math">
                              <m:oMathParaPr>
                                <m:jc m:val="centerGroup"/>
                              </m:oMathParaPr>
                              <m:oMath xmlns:m="http://schemas.openxmlformats.org/officeDocument/2006/math">
                                <m:sSub>
                                  <m:sSubPr>
                                    <m:ctrlPr>
                                      <a:rPr lang="cs-CZ" sz="1600" b="1" smtClean="0">
                                        <a:effectLst/>
                                      </a:rPr>
                                    </m:ctrlPr>
                                  </m:sSubPr>
                                  <m:e>
                                    <m:r>
                                      <a:rPr lang="cs-CZ" sz="1600" b="1" i="1">
                                        <a:effectLst/>
                                      </a:rPr>
                                      <m:t>𝛎</m:t>
                                    </m:r>
                                  </m:e>
                                  <m:sub>
                                    <m:r>
                                      <a:rPr lang="cs-CZ" sz="1600" b="1" i="0" smtClean="0">
                                        <a:effectLst/>
                                        <a:latin typeface="Cambria Math" panose="02040503050406030204" pitchFamily="18" charset="0"/>
                                      </a:rPr>
                                      <m:t>𝐢</m:t>
                                    </m:r>
                                  </m:sub>
                                </m:sSub>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62000538"/>
                      </a:ext>
                    </a:extLst>
                  </a:tr>
                  <a:tr h="216024">
                    <a:tc>
                      <a:txBody>
                        <a:bodyPr/>
                        <a:lstStyle/>
                        <a:p>
                          <a:pPr indent="0" algn="ctr">
                            <a:spcAft>
                              <a:spcPts val="0"/>
                            </a:spcAft>
                          </a:pPr>
                          <a:r>
                            <a:rPr lang="cs-CZ" sz="1600" b="1" dirty="0">
                              <a:effectLst/>
                            </a:rPr>
                            <a:t>1</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1</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2</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7</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7490683"/>
                      </a:ext>
                    </a:extLst>
                  </a:tr>
                  <a:tr h="216024">
                    <a:tc>
                      <a:txBody>
                        <a:bodyPr/>
                        <a:lstStyle/>
                        <a:p>
                          <a:pPr indent="0" algn="ctr">
                            <a:spcAft>
                              <a:spcPts val="0"/>
                            </a:spcAft>
                          </a:pPr>
                          <a:r>
                            <a:rPr lang="cs-CZ" sz="1600" b="1" dirty="0">
                              <a:effectLst/>
                            </a:rPr>
                            <a:t>2</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2</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3</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6</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0771895"/>
                      </a:ext>
                    </a:extLst>
                  </a:tr>
                  <a:tr h="216024">
                    <a:tc>
                      <a:txBody>
                        <a:bodyPr/>
                        <a:lstStyle/>
                        <a:p>
                          <a:pPr indent="0" algn="ctr">
                            <a:spcAft>
                              <a:spcPts val="0"/>
                            </a:spcAft>
                          </a:pPr>
                          <a:r>
                            <a:rPr lang="cs-CZ" sz="1600" b="1" dirty="0">
                              <a:effectLst/>
                            </a:rPr>
                            <a:t>3</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3</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1</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2</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4</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7</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2155576"/>
                      </a:ext>
                    </a:extLst>
                  </a:tr>
                  <a:tr h="216024">
                    <a:tc>
                      <a:txBody>
                        <a:bodyPr/>
                        <a:lstStyle/>
                        <a:p>
                          <a:pPr indent="0" algn="ctr">
                            <a:spcAft>
                              <a:spcPts val="0"/>
                            </a:spcAft>
                          </a:pPr>
                          <a:r>
                            <a:rPr lang="cs-CZ" sz="1600" b="1" dirty="0">
                              <a:effectLst/>
                            </a:rPr>
                            <a:t>4</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4</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4</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0</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0</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6</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42551795"/>
                      </a:ext>
                    </a:extLst>
                  </a:tr>
                  <a:tr h="216024">
                    <a:tc>
                      <a:txBody>
                        <a:bodyPr/>
                        <a:lstStyle/>
                        <a:p>
                          <a:pPr indent="0" algn="ctr">
                            <a:spcAft>
                              <a:spcPts val="0"/>
                            </a:spcAft>
                          </a:pPr>
                          <a:r>
                            <a:rPr lang="cs-CZ" sz="1600" b="1" dirty="0">
                              <a:effectLst/>
                            </a:rPr>
                            <a:t>5</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5</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6</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3</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2244063"/>
                      </a:ext>
                    </a:extLst>
                  </a:tr>
                  <a:tr h="216024">
                    <a:tc>
                      <a:txBody>
                        <a:bodyPr/>
                        <a:lstStyle/>
                        <a:p>
                          <a:pPr indent="0" algn="ctr">
                            <a:spcAft>
                              <a:spcPts val="0"/>
                            </a:spcAft>
                          </a:pPr>
                          <a:r>
                            <a:rPr lang="cs-CZ" sz="1600" b="1" dirty="0">
                              <a:effectLst/>
                            </a:rPr>
                            <a:t> 6</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6</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5</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4</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1097606"/>
                      </a:ext>
                    </a:extLst>
                  </a:tr>
                  <a:tr h="216024">
                    <a:tc>
                      <a:txBody>
                        <a:bodyPr/>
                        <a:lstStyle/>
                        <a:p>
                          <a:pPr indent="0" algn="ctr">
                            <a:spcAft>
                              <a:spcPts val="0"/>
                            </a:spcAft>
                          </a:pPr>
                          <a:r>
                            <a:rPr lang="cs-CZ" sz="1600" b="1" dirty="0">
                              <a:effectLst/>
                            </a:rPr>
                            <a:t>7</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7</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9</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-2</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4</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3077710"/>
                      </a:ext>
                    </a:extLst>
                  </a:tr>
                  <a:tr h="216024">
                    <a:tc>
                      <a:txBody>
                        <a:bodyPr/>
                        <a:lstStyle/>
                        <a:p>
                          <a:pPr indent="0" algn="ctr">
                            <a:spcAft>
                              <a:spcPts val="0"/>
                            </a:spcAft>
                          </a:pPr>
                          <a:r>
                            <a:rPr lang="cs-CZ" sz="1600" b="1" dirty="0">
                              <a:effectLst/>
                            </a:rPr>
                            <a:t>8</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8</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7</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2</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9372492"/>
                      </a:ext>
                    </a:extLst>
                  </a:tr>
                  <a:tr h="216024">
                    <a:tc>
                      <a:txBody>
                        <a:bodyPr/>
                        <a:lstStyle/>
                        <a:p>
                          <a:pPr indent="0" algn="ctr">
                            <a:spcAft>
                              <a:spcPts val="0"/>
                            </a:spcAft>
                          </a:pPr>
                          <a:r>
                            <a:rPr lang="cs-CZ" sz="1600" b="1" dirty="0">
                              <a:effectLst/>
                            </a:rPr>
                            <a:t>9</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9</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8</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2955396"/>
                      </a:ext>
                    </a:extLst>
                  </a:tr>
                  <a:tr h="216024">
                    <a:tc>
                      <a:txBody>
                        <a:bodyPr/>
                        <a:lstStyle/>
                        <a:p>
                          <a:pPr indent="0" algn="ctr">
                            <a:spcAft>
                              <a:spcPts val="0"/>
                            </a:spcAft>
                          </a:pPr>
                          <a:r>
                            <a:rPr lang="cs-CZ" sz="1600" b="1" dirty="0">
                              <a:effectLst/>
                            </a:rPr>
                            <a:t>10</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10</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10</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0</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0</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4450460"/>
                      </a:ext>
                    </a:extLst>
                  </a:tr>
                  <a:tr h="216024">
                    <a:tc>
                      <a:txBody>
                        <a:bodyPr/>
                        <a:lstStyle/>
                        <a:p>
                          <a:pPr indent="0" algn="ctr">
                            <a:spcAft>
                              <a:spcPts val="0"/>
                            </a:spcAft>
                          </a:pPr>
                          <a14:m>
                            <m:oMathPara xmlns:m="http://schemas.openxmlformats.org/officeDocument/2006/math">
                              <m:oMathParaPr>
                                <m:jc m:val="centerGroup"/>
                              </m:oMathParaPr>
                              <m:oMath xmlns:m="http://schemas.openxmlformats.org/officeDocument/2006/math">
                                <m:r>
                                  <a:rPr lang="cs-CZ" sz="1600" b="1" i="1">
                                    <a:effectLst/>
                                  </a:rPr>
                                  <m:t>𝚺</m:t>
                                </m:r>
                              </m:oMath>
                            </m:oMathPara>
                          </a14:m>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 </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 </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 </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effectLst/>
                            </a:rPr>
                            <a:t>14</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effectLst/>
                            </a:rPr>
                            <a:t>35</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7751903"/>
                      </a:ext>
                    </a:extLst>
                  </a:tr>
                </a:tbl>
              </a:graphicData>
            </a:graphic>
          </p:graphicFrame>
        </mc:Choice>
        <mc:Fallback>
          <p:graphicFrame>
            <p:nvGraphicFramePr>
              <p:cNvPr id="2" name="Tabulka 1">
                <a:extLst>
                  <a:ext uri="{FF2B5EF4-FFF2-40B4-BE49-F238E27FC236}">
                    <a16:creationId xmlns:a16="http://schemas.microsoft.com/office/drawing/2014/main" id="{801600C0-2617-46A3-B7AF-D97B19819174}"/>
                  </a:ext>
                </a:extLst>
              </p:cNvPr>
              <p:cNvGraphicFramePr>
                <a:graphicFrameLocks noGrp="1"/>
              </p:cNvGraphicFramePr>
              <p:nvPr>
                <p:extLst>
                  <p:ext uri="{D42A27DB-BD31-4B8C-83A1-F6EECF244321}">
                    <p14:modId xmlns:p14="http://schemas.microsoft.com/office/powerpoint/2010/main" val="894640899"/>
                  </p:ext>
                </p:extLst>
              </p:nvPr>
            </p:nvGraphicFramePr>
            <p:xfrm>
              <a:off x="467544" y="2348880"/>
              <a:ext cx="3816426" cy="2931605"/>
            </p:xfrm>
            <a:graphic>
              <a:graphicData uri="http://schemas.openxmlformats.org/drawingml/2006/table">
                <a:tbl>
                  <a:tblPr firstRow="1" firstCol="1" lastRow="1" lastCol="1" bandRow="1" bandCol="1">
                    <a:tableStyleId>{5940675A-B579-460E-94D1-54222C63F5DA}</a:tableStyleId>
                  </a:tblPr>
                  <a:tblGrid>
                    <a:gridCol w="636071">
                      <a:extLst>
                        <a:ext uri="{9D8B030D-6E8A-4147-A177-3AD203B41FA5}">
                          <a16:colId xmlns:a16="http://schemas.microsoft.com/office/drawing/2014/main" val="2468595970"/>
                        </a:ext>
                      </a:extLst>
                    </a:gridCol>
                    <a:gridCol w="636071">
                      <a:extLst>
                        <a:ext uri="{9D8B030D-6E8A-4147-A177-3AD203B41FA5}">
                          <a16:colId xmlns:a16="http://schemas.microsoft.com/office/drawing/2014/main" val="2581439733"/>
                        </a:ext>
                      </a:extLst>
                    </a:gridCol>
                    <a:gridCol w="636071">
                      <a:extLst>
                        <a:ext uri="{9D8B030D-6E8A-4147-A177-3AD203B41FA5}">
                          <a16:colId xmlns:a16="http://schemas.microsoft.com/office/drawing/2014/main" val="1935205669"/>
                        </a:ext>
                      </a:extLst>
                    </a:gridCol>
                    <a:gridCol w="636071">
                      <a:extLst>
                        <a:ext uri="{9D8B030D-6E8A-4147-A177-3AD203B41FA5}">
                          <a16:colId xmlns:a16="http://schemas.microsoft.com/office/drawing/2014/main" val="601662139"/>
                        </a:ext>
                      </a:extLst>
                    </a:gridCol>
                    <a:gridCol w="636071">
                      <a:extLst>
                        <a:ext uri="{9D8B030D-6E8A-4147-A177-3AD203B41FA5}">
                          <a16:colId xmlns:a16="http://schemas.microsoft.com/office/drawing/2014/main" val="1835007076"/>
                        </a:ext>
                      </a:extLst>
                    </a:gridCol>
                    <a:gridCol w="636071">
                      <a:extLst>
                        <a:ext uri="{9D8B030D-6E8A-4147-A177-3AD203B41FA5}">
                          <a16:colId xmlns:a16="http://schemas.microsoft.com/office/drawing/2014/main" val="4257135519"/>
                        </a:ext>
                      </a:extLst>
                    </a:gridCol>
                  </a:tblGrid>
                  <a:tr h="249365">
                    <a:tc>
                      <a:txBody>
                        <a:bodyPr/>
                        <a:lstStyle/>
                        <a:p>
                          <a:endParaRPr lang="cs-CZ"/>
                        </a:p>
                      </a:txBody>
                      <a:tcPr marL="68580" marR="68580" marT="0" marB="0">
                        <a:blipFill>
                          <a:blip r:embed="rId4"/>
                          <a:stretch>
                            <a:fillRect l="-952" t="-2439" r="-499048" b="-1124390"/>
                          </a:stretch>
                        </a:blipFill>
                      </a:tcPr>
                    </a:tc>
                    <a:tc>
                      <a:txBody>
                        <a:bodyPr/>
                        <a:lstStyle/>
                        <a:p>
                          <a:endParaRPr lang="cs-CZ"/>
                        </a:p>
                      </a:txBody>
                      <a:tcPr marL="68580" marR="68580" marT="0" marB="0">
                        <a:blipFill>
                          <a:blip r:embed="rId4"/>
                          <a:stretch>
                            <a:fillRect l="-101923" t="-2439" r="-403846" b="-1124390"/>
                          </a:stretch>
                        </a:blipFill>
                      </a:tcPr>
                    </a:tc>
                    <a:tc>
                      <a:txBody>
                        <a:bodyPr/>
                        <a:lstStyle/>
                        <a:p>
                          <a:endParaRPr lang="cs-CZ"/>
                        </a:p>
                      </a:txBody>
                      <a:tcPr marL="68580" marR="68580" marT="0" marB="0">
                        <a:blipFill>
                          <a:blip r:embed="rId4"/>
                          <a:stretch>
                            <a:fillRect l="-200000" t="-2439" r="-300000" b="-1124390"/>
                          </a:stretch>
                        </a:blipFill>
                      </a:tcPr>
                    </a:tc>
                    <a:tc>
                      <a:txBody>
                        <a:bodyPr/>
                        <a:lstStyle/>
                        <a:p>
                          <a:endParaRPr lang="cs-CZ"/>
                        </a:p>
                      </a:txBody>
                      <a:tcPr marL="68580" marR="68580" marT="0" marB="0">
                        <a:blipFill>
                          <a:blip r:embed="rId4"/>
                          <a:stretch>
                            <a:fillRect l="-302885" t="-2439" r="-202885" b="-1124390"/>
                          </a:stretch>
                        </a:blipFill>
                      </a:tcPr>
                    </a:tc>
                    <a:tc>
                      <a:txBody>
                        <a:bodyPr/>
                        <a:lstStyle/>
                        <a:p>
                          <a:endParaRPr lang="cs-CZ"/>
                        </a:p>
                      </a:txBody>
                      <a:tcPr marL="68580" marR="68580" marT="0" marB="0">
                        <a:blipFill>
                          <a:blip r:embed="rId4"/>
                          <a:stretch>
                            <a:fillRect l="-399048" t="-2439" r="-100952" b="-1124390"/>
                          </a:stretch>
                        </a:blipFill>
                      </a:tcPr>
                    </a:tc>
                    <a:tc>
                      <a:txBody>
                        <a:bodyPr/>
                        <a:lstStyle/>
                        <a:p>
                          <a:endParaRPr lang="cs-CZ"/>
                        </a:p>
                      </a:txBody>
                      <a:tcPr marL="68580" marR="68580" marT="0" marB="0">
                        <a:blipFill>
                          <a:blip r:embed="rId4"/>
                          <a:stretch>
                            <a:fillRect l="-503846" t="-2439" r="-1923" b="-1124390"/>
                          </a:stretch>
                        </a:blipFill>
                      </a:tcPr>
                    </a:tc>
                    <a:extLst>
                      <a:ext uri="{0D108BD9-81ED-4DB2-BD59-A6C34878D82A}">
                        <a16:rowId xmlns:a16="http://schemas.microsoft.com/office/drawing/2014/main" val="862000538"/>
                      </a:ext>
                    </a:extLst>
                  </a:tr>
                  <a:tr h="243840">
                    <a:tc>
                      <a:txBody>
                        <a:bodyPr/>
                        <a:lstStyle/>
                        <a:p>
                          <a:pPr indent="0" algn="ctr">
                            <a:spcAft>
                              <a:spcPts val="0"/>
                            </a:spcAft>
                          </a:pPr>
                          <a:r>
                            <a:rPr lang="cs-CZ" sz="1600" b="1" dirty="0">
                              <a:effectLst/>
                            </a:rPr>
                            <a:t>1</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1</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2</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7</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7490683"/>
                      </a:ext>
                    </a:extLst>
                  </a:tr>
                  <a:tr h="243840">
                    <a:tc>
                      <a:txBody>
                        <a:bodyPr/>
                        <a:lstStyle/>
                        <a:p>
                          <a:pPr indent="0" algn="ctr">
                            <a:spcAft>
                              <a:spcPts val="0"/>
                            </a:spcAft>
                          </a:pPr>
                          <a:r>
                            <a:rPr lang="cs-CZ" sz="1600" b="1" dirty="0">
                              <a:effectLst/>
                            </a:rPr>
                            <a:t>2</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2</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3</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6</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0771895"/>
                      </a:ext>
                    </a:extLst>
                  </a:tr>
                  <a:tr h="243840">
                    <a:tc>
                      <a:txBody>
                        <a:bodyPr/>
                        <a:lstStyle/>
                        <a:p>
                          <a:pPr indent="0" algn="ctr">
                            <a:spcAft>
                              <a:spcPts val="0"/>
                            </a:spcAft>
                          </a:pPr>
                          <a:r>
                            <a:rPr lang="cs-CZ" sz="1600" b="1" dirty="0">
                              <a:effectLst/>
                            </a:rPr>
                            <a:t>3</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3</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1</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2</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4</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7</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2155576"/>
                      </a:ext>
                    </a:extLst>
                  </a:tr>
                  <a:tr h="243840">
                    <a:tc>
                      <a:txBody>
                        <a:bodyPr/>
                        <a:lstStyle/>
                        <a:p>
                          <a:pPr indent="0" algn="ctr">
                            <a:spcAft>
                              <a:spcPts val="0"/>
                            </a:spcAft>
                          </a:pPr>
                          <a:r>
                            <a:rPr lang="cs-CZ" sz="1600" b="1" dirty="0">
                              <a:effectLst/>
                            </a:rPr>
                            <a:t>4</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4</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4</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0</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0</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6</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42551795"/>
                      </a:ext>
                    </a:extLst>
                  </a:tr>
                  <a:tr h="243840">
                    <a:tc>
                      <a:txBody>
                        <a:bodyPr/>
                        <a:lstStyle/>
                        <a:p>
                          <a:pPr indent="0" algn="ctr">
                            <a:spcAft>
                              <a:spcPts val="0"/>
                            </a:spcAft>
                          </a:pPr>
                          <a:r>
                            <a:rPr lang="cs-CZ" sz="1600" b="1" dirty="0">
                              <a:effectLst/>
                            </a:rPr>
                            <a:t>5</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5</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6</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3</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2244063"/>
                      </a:ext>
                    </a:extLst>
                  </a:tr>
                  <a:tr h="243840">
                    <a:tc>
                      <a:txBody>
                        <a:bodyPr/>
                        <a:lstStyle/>
                        <a:p>
                          <a:pPr indent="0" algn="ctr">
                            <a:spcAft>
                              <a:spcPts val="0"/>
                            </a:spcAft>
                          </a:pPr>
                          <a:r>
                            <a:rPr lang="cs-CZ" sz="1600" b="1" dirty="0">
                              <a:effectLst/>
                            </a:rPr>
                            <a:t> 6</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6</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5</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4</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1097606"/>
                      </a:ext>
                    </a:extLst>
                  </a:tr>
                  <a:tr h="243840">
                    <a:tc>
                      <a:txBody>
                        <a:bodyPr/>
                        <a:lstStyle/>
                        <a:p>
                          <a:pPr indent="0" algn="ctr">
                            <a:spcAft>
                              <a:spcPts val="0"/>
                            </a:spcAft>
                          </a:pPr>
                          <a:r>
                            <a:rPr lang="cs-CZ" sz="1600" b="1" dirty="0">
                              <a:effectLst/>
                            </a:rPr>
                            <a:t>7</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7</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9</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-2</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4</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3077710"/>
                      </a:ext>
                    </a:extLst>
                  </a:tr>
                  <a:tr h="243840">
                    <a:tc>
                      <a:txBody>
                        <a:bodyPr/>
                        <a:lstStyle/>
                        <a:p>
                          <a:pPr indent="0" algn="ctr">
                            <a:spcAft>
                              <a:spcPts val="0"/>
                            </a:spcAft>
                          </a:pPr>
                          <a:r>
                            <a:rPr lang="cs-CZ" sz="1600" b="1" dirty="0">
                              <a:effectLst/>
                            </a:rPr>
                            <a:t>8</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8</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7</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2</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9372492"/>
                      </a:ext>
                    </a:extLst>
                  </a:tr>
                  <a:tr h="243840">
                    <a:tc>
                      <a:txBody>
                        <a:bodyPr/>
                        <a:lstStyle/>
                        <a:p>
                          <a:pPr indent="0" algn="ctr">
                            <a:spcAft>
                              <a:spcPts val="0"/>
                            </a:spcAft>
                          </a:pPr>
                          <a:r>
                            <a:rPr lang="cs-CZ" sz="1600" b="1" dirty="0">
                              <a:effectLst/>
                            </a:rPr>
                            <a:t>9</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9</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8</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1</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1</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2955396"/>
                      </a:ext>
                    </a:extLst>
                  </a:tr>
                  <a:tr h="243840">
                    <a:tc>
                      <a:txBody>
                        <a:bodyPr/>
                        <a:lstStyle/>
                        <a:p>
                          <a:pPr indent="0" algn="ctr">
                            <a:spcAft>
                              <a:spcPts val="0"/>
                            </a:spcAft>
                          </a:pPr>
                          <a:r>
                            <a:rPr lang="cs-CZ" sz="1600" b="1" dirty="0">
                              <a:effectLst/>
                            </a:rPr>
                            <a:t>10</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0070C0"/>
                              </a:solidFill>
                              <a:effectLst/>
                            </a:rPr>
                            <a:t>10</a:t>
                          </a:r>
                          <a:endParaRPr lang="cs-CZ" sz="16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solidFill>
                                <a:srgbClr val="FF0000"/>
                              </a:solidFill>
                              <a:effectLst/>
                            </a:rPr>
                            <a:t>10</a:t>
                          </a:r>
                          <a:endParaRPr lang="cs-CZ"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0</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0</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dirty="0">
                              <a:effectLst/>
                            </a:rPr>
                            <a:t>-</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4450460"/>
                      </a:ext>
                    </a:extLst>
                  </a:tr>
                  <a:tr h="243840">
                    <a:tc>
                      <a:txBody>
                        <a:bodyPr/>
                        <a:lstStyle/>
                        <a:p>
                          <a:endParaRPr lang="cs-CZ"/>
                        </a:p>
                      </a:txBody>
                      <a:tcPr marL="68580" marR="68580" marT="0" marB="0">
                        <a:blipFill>
                          <a:blip r:embed="rId4"/>
                          <a:stretch>
                            <a:fillRect l="-952" t="-1107500" r="-499048" b="-50000"/>
                          </a:stretch>
                        </a:blipFill>
                      </a:tcPr>
                    </a:tc>
                    <a:tc>
                      <a:txBody>
                        <a:bodyPr/>
                        <a:lstStyle/>
                        <a:p>
                          <a:pPr indent="0" algn="ctr">
                            <a:spcAft>
                              <a:spcPts val="0"/>
                            </a:spcAft>
                          </a:pPr>
                          <a:r>
                            <a:rPr lang="cs-CZ" sz="1600">
                              <a:effectLst/>
                            </a:rPr>
                            <a:t> </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 </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a:effectLst/>
                            </a:rPr>
                            <a:t> </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effectLst/>
                            </a:rPr>
                            <a:t>14</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ctr">
                            <a:spcAft>
                              <a:spcPts val="0"/>
                            </a:spcAft>
                          </a:pPr>
                          <a:r>
                            <a:rPr lang="cs-CZ" sz="1600" b="1" dirty="0">
                              <a:effectLst/>
                            </a:rPr>
                            <a:t>35</a:t>
                          </a:r>
                          <a:endParaRPr lang="cs-CZ"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7751903"/>
                      </a:ext>
                    </a:extLst>
                  </a:tr>
                </a:tbl>
              </a:graphicData>
            </a:graphic>
          </p:graphicFrame>
        </mc:Fallback>
      </mc:AlternateContent>
      <mc:AlternateContent xmlns:mc="http://schemas.openxmlformats.org/markup-compatibility/2006">
        <mc:Choice xmlns:a14="http://schemas.microsoft.com/office/drawing/2010/main" Requires="a14">
          <p:sp>
            <p:nvSpPr>
              <p:cNvPr id="3" name="TextovéPole 2">
                <a:extLst>
                  <a:ext uri="{FF2B5EF4-FFF2-40B4-BE49-F238E27FC236}">
                    <a16:creationId xmlns:a16="http://schemas.microsoft.com/office/drawing/2014/main" id="{362A2C4C-0171-4089-BE89-1A660242EA32}"/>
                  </a:ext>
                </a:extLst>
              </p:cNvPr>
              <p:cNvSpPr txBox="1"/>
              <p:nvPr/>
            </p:nvSpPr>
            <p:spPr>
              <a:xfrm>
                <a:off x="4716016" y="2348880"/>
                <a:ext cx="4320480" cy="3444404"/>
              </a:xfrm>
              <a:prstGeom prst="rect">
                <a:avLst/>
              </a:prstGeom>
              <a:noFill/>
            </p:spPr>
            <p:txBody>
              <a:bodyPr wrap="square" rtlCol="0">
                <a:spAutoFit/>
              </a:bodyPr>
              <a:lstStyle/>
              <a:p>
                <a:r>
                  <a:rPr lang="cs-CZ" dirty="0"/>
                  <a:t>Koeficient </a:t>
                </a:r>
                <a14:m>
                  <m:oMath xmlns:m="http://schemas.openxmlformats.org/officeDocument/2006/math">
                    <m:sSub>
                      <m:sSubPr>
                        <m:ctrlPr>
                          <a:rPr lang="cs-CZ" i="1"/>
                        </m:ctrlPr>
                      </m:sSubPr>
                      <m:e>
                        <m:r>
                          <a:rPr lang="cs-CZ" i="1"/>
                          <m:t>𝜏</m:t>
                        </m:r>
                      </m:e>
                      <m:sub>
                        <m:r>
                          <a:rPr lang="cs-CZ" b="0" i="1" smtClean="0">
                            <a:latin typeface="Cambria Math" panose="02040503050406030204" pitchFamily="18" charset="0"/>
                          </a:rPr>
                          <m:t>𝑐</m:t>
                        </m:r>
                      </m:sub>
                    </m:sSub>
                  </m:oMath>
                </a14:m>
                <a:r>
                  <a:rPr lang="cs-CZ" dirty="0"/>
                  <a:t> vyšel +0,915, což svědčí o významné kladné pořadové vazbě mezi sledovanými znaky, tj. zvýšení kvality jednoho znaku je zpravidla provázeno zvýšením kvality i druhého znaku.</a:t>
                </a:r>
              </a:p>
              <a:p>
                <a:endParaRPr lang="cs-CZ" dirty="0"/>
              </a:p>
              <a:p>
                <a:r>
                  <a:rPr lang="cs-CZ" dirty="0"/>
                  <a:t>Pro </a:t>
                </a:r>
                <a:r>
                  <a:rPr lang="cs-CZ" dirty="0" err="1"/>
                  <a:t>Kendallův</a:t>
                </a:r>
                <a:r>
                  <a:rPr lang="cs-CZ" dirty="0"/>
                  <a:t> koeficient nejdříve spočítáme pro pevné </a:t>
                </a:r>
                <a14:m>
                  <m:oMath xmlns:m="http://schemas.openxmlformats.org/officeDocument/2006/math">
                    <m:sSub>
                      <m:sSubPr>
                        <m:ctrlPr>
                          <a:rPr lang="cs-CZ" i="1"/>
                        </m:ctrlPr>
                      </m:sSubPr>
                      <m:e>
                        <m:r>
                          <a:rPr lang="cs-CZ" i="1"/>
                          <m:t>𝑦</m:t>
                        </m:r>
                      </m:e>
                      <m:sub>
                        <m:r>
                          <a:rPr lang="cs-CZ" i="1" baseline="-25000"/>
                          <m:t>𝑖</m:t>
                        </m:r>
                      </m:sub>
                    </m:sSub>
                  </m:oMath>
                </a14:m>
                <a:r>
                  <a:rPr lang="cs-CZ" dirty="0"/>
                  <a:t> (např. pro </a:t>
                </a:r>
                <a14:m>
                  <m:oMath xmlns:m="http://schemas.openxmlformats.org/officeDocument/2006/math">
                    <m:r>
                      <a:rPr lang="cs-CZ" i="1"/>
                      <m:t>𝑖</m:t>
                    </m:r>
                    <m:r>
                      <a:rPr lang="cs-CZ" i="1"/>
                      <m:t>=1</m:t>
                    </m:r>
                  </m:oMath>
                </a14:m>
                <a:r>
                  <a:rPr lang="cs-CZ" dirty="0"/>
                  <a:t>), kolik je hodnot větších (tj. 8 hodnot </a:t>
                </a:r>
                <a14:m>
                  <m:oMath xmlns:m="http://schemas.openxmlformats.org/officeDocument/2006/math">
                    <m:sSub>
                      <m:sSubPr>
                        <m:ctrlPr>
                          <a:rPr lang="cs-CZ" i="1"/>
                        </m:ctrlPr>
                      </m:sSubPr>
                      <m:e>
                        <m:r>
                          <a:rPr lang="cs-CZ" i="1"/>
                          <m:t>𝑦</m:t>
                        </m:r>
                      </m:e>
                      <m:sub>
                        <m:r>
                          <a:rPr lang="cs-CZ" i="1" baseline="-25000"/>
                          <m:t>𝑗</m:t>
                        </m:r>
                      </m:sub>
                    </m:sSub>
                    <m:r>
                      <a:rPr lang="cs-CZ" i="1"/>
                      <m:t>&gt;</m:t>
                    </m:r>
                    <m:sSub>
                      <m:sSubPr>
                        <m:ctrlPr>
                          <a:rPr lang="cs-CZ" i="1"/>
                        </m:ctrlPr>
                      </m:sSubPr>
                      <m:e>
                        <m:r>
                          <a:rPr lang="cs-CZ" i="1"/>
                          <m:t>𝑦</m:t>
                        </m:r>
                      </m:e>
                      <m:sub>
                        <m:r>
                          <a:rPr lang="cs-CZ" i="1" baseline="-25000"/>
                          <m:t>𝑖</m:t>
                        </m:r>
                      </m:sub>
                    </m:sSub>
                  </m:oMath>
                </a14:m>
                <a:r>
                  <a:rPr lang="cs-CZ" dirty="0"/>
                  <a:t>, tedy pro </a:t>
                </a:r>
                <a14:m>
                  <m:oMath xmlns:m="http://schemas.openxmlformats.org/officeDocument/2006/math">
                    <m:r>
                      <a:rPr lang="cs-CZ" i="1"/>
                      <m:t>𝑗</m:t>
                    </m:r>
                    <m:r>
                      <a:rPr lang="cs-CZ" i="1"/>
                      <m:t>=2, 4, 5, 6, 7, 8, 9,10</m:t>
                    </m:r>
                  </m:oMath>
                </a14:m>
                <a:r>
                  <a:rPr lang="cs-CZ" dirty="0"/>
                  <a:t>) a kolik je menších (tj. pouze 1 hodnota </a:t>
                </a:r>
                <a14:m>
                  <m:oMath xmlns:m="http://schemas.openxmlformats.org/officeDocument/2006/math">
                    <m:sSub>
                      <m:sSubPr>
                        <m:ctrlPr>
                          <a:rPr lang="cs-CZ" i="1"/>
                        </m:ctrlPr>
                      </m:sSubPr>
                      <m:e>
                        <m:r>
                          <a:rPr lang="cs-CZ" i="1"/>
                          <m:t>𝑦</m:t>
                        </m:r>
                      </m:e>
                      <m:sub>
                        <m:r>
                          <a:rPr lang="cs-CZ" i="1" baseline="-25000"/>
                          <m:t>𝑗</m:t>
                        </m:r>
                      </m:sub>
                    </m:sSub>
                    <m:r>
                      <a:rPr lang="cs-CZ" i="1"/>
                      <m:t>&lt;</m:t>
                    </m:r>
                    <m:sSub>
                      <m:sSubPr>
                        <m:ctrlPr>
                          <a:rPr lang="cs-CZ" i="1"/>
                        </m:ctrlPr>
                      </m:sSubPr>
                      <m:e>
                        <m:r>
                          <a:rPr lang="cs-CZ" i="1"/>
                          <m:t>𝑦</m:t>
                        </m:r>
                      </m:e>
                      <m:sub>
                        <m:r>
                          <a:rPr lang="cs-CZ" i="1" baseline="-25000"/>
                          <m:t>𝑖</m:t>
                        </m:r>
                      </m:sub>
                    </m:sSub>
                  </m:oMath>
                </a14:m>
                <a:r>
                  <a:rPr lang="cs-CZ" dirty="0"/>
                  <a:t>, pro </a:t>
                </a:r>
                <a14:m>
                  <m:oMath xmlns:m="http://schemas.openxmlformats.org/officeDocument/2006/math">
                    <m:r>
                      <a:rPr lang="cs-CZ" i="1"/>
                      <m:t>𝑗</m:t>
                    </m:r>
                    <m:r>
                      <a:rPr lang="cs-CZ" i="1"/>
                      <m:t>=3</m:t>
                    </m:r>
                  </m:oMath>
                </a14:m>
                <a:r>
                  <a:rPr lang="cs-CZ" dirty="0"/>
                  <a:t>).</a:t>
                </a:r>
              </a:p>
            </p:txBody>
          </p:sp>
        </mc:Choice>
        <mc:Fallback>
          <p:sp>
            <p:nvSpPr>
              <p:cNvPr id="3" name="TextovéPole 2">
                <a:extLst>
                  <a:ext uri="{FF2B5EF4-FFF2-40B4-BE49-F238E27FC236}">
                    <a16:creationId xmlns:a16="http://schemas.microsoft.com/office/drawing/2014/main" id="{362A2C4C-0171-4089-BE89-1A660242EA32}"/>
                  </a:ext>
                </a:extLst>
              </p:cNvPr>
              <p:cNvSpPr txBox="1">
                <a:spLocks noRot="1" noChangeAspect="1" noMove="1" noResize="1" noEditPoints="1" noAdjustHandles="1" noChangeArrowheads="1" noChangeShapeType="1" noTextEdit="1"/>
              </p:cNvSpPr>
              <p:nvPr/>
            </p:nvSpPr>
            <p:spPr>
              <a:xfrm>
                <a:off x="4716016" y="2348880"/>
                <a:ext cx="4320480" cy="3444404"/>
              </a:xfrm>
              <a:prstGeom prst="rect">
                <a:avLst/>
              </a:prstGeom>
              <a:blipFill>
                <a:blip r:embed="rId5"/>
                <a:stretch>
                  <a:fillRect l="-1271" t="-885" r="-565" b="-1947"/>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4" name="Obdélník 3">
                <a:extLst>
                  <a:ext uri="{FF2B5EF4-FFF2-40B4-BE49-F238E27FC236}">
                    <a16:creationId xmlns:a16="http://schemas.microsoft.com/office/drawing/2014/main" id="{FA3FC595-03C5-4525-BCAC-D3D09F2CD89F}"/>
                  </a:ext>
                </a:extLst>
              </p:cNvPr>
              <p:cNvSpPr/>
              <p:nvPr/>
            </p:nvSpPr>
            <p:spPr>
              <a:xfrm>
                <a:off x="589431" y="5877272"/>
                <a:ext cx="8231041" cy="787652"/>
              </a:xfrm>
              <a:prstGeom prst="rect">
                <a:avLst/>
              </a:prstGeom>
            </p:spPr>
            <p:txBody>
              <a:bodyPr wrap="square">
                <a:spAutoFit/>
              </a:bodyPr>
              <a:lstStyle/>
              <a:p>
                <a14:m>
                  <m:oMath xmlns:m="http://schemas.openxmlformats.org/officeDocument/2006/math">
                    <m:r>
                      <a:rPr lang="cs-CZ" i="1" smtClean="0">
                        <a:latin typeface="Cambria Math" panose="02040503050406030204" pitchFamily="18" charset="0"/>
                      </a:rPr>
                      <m:t>𝑆</m:t>
                    </m:r>
                    <m:r>
                      <a:rPr lang="cs-CZ" i="1" smtClean="0">
                        <a:latin typeface="Cambria Math" panose="02040503050406030204" pitchFamily="18" charset="0"/>
                      </a:rPr>
                      <m:t>=</m:t>
                    </m:r>
                    <m:nary>
                      <m:naryPr>
                        <m:chr m:val="∑"/>
                        <m:limLoc m:val="undOvr"/>
                        <m:ctrlPr>
                          <a:rPr lang="cs-CZ" i="1">
                            <a:latin typeface="Cambria Math" panose="02040503050406030204" pitchFamily="18" charset="0"/>
                          </a:rPr>
                        </m:ctrlPr>
                      </m:naryPr>
                      <m:sub>
                        <m:r>
                          <a:rPr lang="cs-CZ" i="1">
                            <a:latin typeface="Cambria Math" panose="02040503050406030204" pitchFamily="18" charset="0"/>
                          </a:rPr>
                          <m:t>𝑖</m:t>
                        </m:r>
                        <m:r>
                          <a:rPr lang="cs-CZ" i="1">
                            <a:latin typeface="Cambria Math" panose="02040503050406030204" pitchFamily="18" charset="0"/>
                          </a:rPr>
                          <m:t>=1</m:t>
                        </m:r>
                      </m:sub>
                      <m:sup>
                        <m:r>
                          <a:rPr lang="cs-CZ" i="1">
                            <a:latin typeface="Cambria Math" panose="02040503050406030204" pitchFamily="18" charset="0"/>
                          </a:rPr>
                          <m:t>9</m:t>
                        </m:r>
                      </m:sup>
                      <m:e>
                        <m:nary>
                          <m:naryPr>
                            <m:chr m:val="∑"/>
                            <m:limLoc m:val="undOvr"/>
                            <m:ctrlPr>
                              <a:rPr lang="cs-CZ" i="1">
                                <a:latin typeface="Cambria Math" panose="02040503050406030204" pitchFamily="18" charset="0"/>
                              </a:rPr>
                            </m:ctrlPr>
                          </m:naryPr>
                          <m:sub>
                            <m:r>
                              <a:rPr lang="cs-CZ" i="1">
                                <a:latin typeface="Cambria Math" panose="02040503050406030204" pitchFamily="18" charset="0"/>
                              </a:rPr>
                              <m:t>𝑗</m:t>
                            </m:r>
                            <m:r>
                              <a:rPr lang="cs-CZ" i="1">
                                <a:latin typeface="Cambria Math" panose="02040503050406030204" pitchFamily="18" charset="0"/>
                              </a:rPr>
                              <m:t>=2</m:t>
                            </m:r>
                          </m:sub>
                          <m:sup>
                            <m:r>
                              <a:rPr lang="cs-CZ" i="1">
                                <a:latin typeface="Cambria Math" panose="02040503050406030204" pitchFamily="18" charset="0"/>
                              </a:rPr>
                              <m:t>10</m:t>
                            </m:r>
                          </m:sup>
                          <m:e>
                            <m:sSub>
                              <m:sSubPr>
                                <m:ctrlPr>
                                  <a:rPr lang="cs-CZ" i="1">
                                    <a:latin typeface="Cambria Math" panose="02040503050406030204" pitchFamily="18" charset="0"/>
                                  </a:rPr>
                                </m:ctrlPr>
                              </m:sSubPr>
                              <m:e>
                                <m:r>
                                  <a:rPr lang="cs-CZ" i="1">
                                    <a:latin typeface="Cambria Math" panose="02040503050406030204" pitchFamily="18" charset="0"/>
                                  </a:rPr>
                                  <m:t>𝑣</m:t>
                                </m:r>
                              </m:e>
                              <m:sub>
                                <m:r>
                                  <a:rPr lang="cs-CZ" i="1">
                                    <a:latin typeface="Cambria Math" panose="02040503050406030204" pitchFamily="18" charset="0"/>
                                  </a:rPr>
                                  <m:t>𝑖𝑗</m:t>
                                </m:r>
                              </m:sub>
                            </m:sSub>
                          </m:e>
                        </m:nary>
                        <m:r>
                          <a:rPr lang="cs-CZ" i="1">
                            <a:latin typeface="Cambria Math" panose="02040503050406030204" pitchFamily="18" charset="0"/>
                          </a:rPr>
                          <m:t>=</m:t>
                        </m:r>
                        <m:nary>
                          <m:naryPr>
                            <m:chr m:val="∑"/>
                            <m:limLoc m:val="undOvr"/>
                            <m:ctrlPr>
                              <a:rPr lang="cs-CZ" i="1">
                                <a:latin typeface="Cambria Math" panose="02040503050406030204" pitchFamily="18" charset="0"/>
                              </a:rPr>
                            </m:ctrlPr>
                          </m:naryPr>
                          <m:sub>
                            <m:r>
                              <a:rPr lang="cs-CZ" i="1">
                                <a:latin typeface="Cambria Math" panose="02040503050406030204" pitchFamily="18" charset="0"/>
                              </a:rPr>
                              <m:t>𝑖</m:t>
                            </m:r>
                            <m:r>
                              <a:rPr lang="cs-CZ" i="1">
                                <a:latin typeface="Cambria Math" panose="02040503050406030204" pitchFamily="18" charset="0"/>
                              </a:rPr>
                              <m:t>=1</m:t>
                            </m:r>
                          </m:sub>
                          <m:sup>
                            <m:r>
                              <a:rPr lang="cs-CZ" i="1">
                                <a:latin typeface="Cambria Math" panose="02040503050406030204" pitchFamily="18" charset="0"/>
                              </a:rPr>
                              <m:t>9</m:t>
                            </m:r>
                          </m:sup>
                          <m:e>
                            <m:sSub>
                              <m:sSubPr>
                                <m:ctrlPr>
                                  <a:rPr lang="cs-CZ" i="1">
                                    <a:latin typeface="Cambria Math" panose="02040503050406030204" pitchFamily="18" charset="0"/>
                                  </a:rPr>
                                </m:ctrlPr>
                              </m:sSubPr>
                              <m:e>
                                <m:r>
                                  <a:rPr lang="cs-CZ" i="1">
                                    <a:latin typeface="Cambria Math" panose="02040503050406030204" pitchFamily="18" charset="0"/>
                                  </a:rPr>
                                  <m:t>𝑣</m:t>
                                </m:r>
                              </m:e>
                              <m:sub>
                                <m:r>
                                  <a:rPr lang="cs-CZ" i="1">
                                    <a:latin typeface="Cambria Math" panose="02040503050406030204" pitchFamily="18" charset="0"/>
                                  </a:rPr>
                                  <m:t>𝑖</m:t>
                                </m:r>
                              </m:sub>
                            </m:sSub>
                          </m:e>
                        </m:nary>
                        <m:r>
                          <a:rPr lang="cs-CZ" i="1">
                            <a:latin typeface="Cambria Math" panose="02040503050406030204" pitchFamily="18" charset="0"/>
                          </a:rPr>
                          <m:t>=35</m:t>
                        </m:r>
                      </m:e>
                    </m:nary>
                  </m:oMath>
                </a14:m>
                <a:r>
                  <a:rPr lang="cs-CZ" dirty="0"/>
                  <a:t>  </a:t>
                </a:r>
                <a14:m>
                  <m:oMath xmlns:m="http://schemas.openxmlformats.org/officeDocument/2006/math">
                    <m:sSub>
                      <m:sSubPr>
                        <m:ctrlPr>
                          <a:rPr lang="cs-CZ">
                            <a:latin typeface="Cambria Math" panose="02040503050406030204" pitchFamily="18" charset="0"/>
                          </a:rPr>
                        </m:ctrlPr>
                      </m:sSubPr>
                      <m:e>
                        <m:r>
                          <a:rPr lang="cs-CZ" i="1">
                            <a:latin typeface="Cambria Math" panose="02040503050406030204" pitchFamily="18" charset="0"/>
                          </a:rPr>
                          <m:t>𝜏</m:t>
                        </m:r>
                      </m:e>
                      <m:sub>
                        <m:r>
                          <a:rPr lang="cs-CZ" i="1">
                            <a:latin typeface="Cambria Math" panose="02040503050406030204" pitchFamily="18" charset="0"/>
                          </a:rPr>
                          <m:t>𝑘</m:t>
                        </m:r>
                      </m:sub>
                    </m:sSub>
                    <m:r>
                      <a:rPr lang="cs-CZ" i="0">
                        <a:latin typeface="Cambria Math" panose="02040503050406030204" pitchFamily="18" charset="0"/>
                      </a:rPr>
                      <m:t>=</m:t>
                    </m:r>
                    <m:f>
                      <m:fPr>
                        <m:ctrlPr>
                          <a:rPr lang="cs-CZ" i="1">
                            <a:latin typeface="Cambria Math" panose="02040503050406030204" pitchFamily="18" charset="0"/>
                          </a:rPr>
                        </m:ctrlPr>
                      </m:fPr>
                      <m:num>
                        <m:r>
                          <a:rPr lang="cs-CZ" i="0">
                            <a:latin typeface="Cambria Math" panose="02040503050406030204" pitchFamily="18" charset="0"/>
                          </a:rPr>
                          <m:t>35</m:t>
                        </m:r>
                      </m:num>
                      <m:den>
                        <m:r>
                          <a:rPr lang="cs-CZ" i="0">
                            <a:latin typeface="Cambria Math" panose="02040503050406030204" pitchFamily="18" charset="0"/>
                          </a:rPr>
                          <m:t>0,5∙10∙9</m:t>
                        </m:r>
                      </m:den>
                    </m:f>
                    <m:r>
                      <a:rPr lang="cs-CZ" i="0">
                        <a:latin typeface="Cambria Math" panose="02040503050406030204" pitchFamily="18" charset="0"/>
                      </a:rPr>
                      <m:t>=</m:t>
                    </m:r>
                    <m:f>
                      <m:fPr>
                        <m:ctrlPr>
                          <a:rPr lang="cs-CZ" i="1">
                            <a:latin typeface="Cambria Math" panose="02040503050406030204" pitchFamily="18" charset="0"/>
                          </a:rPr>
                        </m:ctrlPr>
                      </m:fPr>
                      <m:num>
                        <m:r>
                          <a:rPr lang="cs-CZ" i="0">
                            <a:latin typeface="Cambria Math" panose="02040503050406030204" pitchFamily="18" charset="0"/>
                          </a:rPr>
                          <m:t>35</m:t>
                        </m:r>
                      </m:num>
                      <m:den>
                        <m:r>
                          <a:rPr lang="cs-CZ" i="0">
                            <a:latin typeface="Cambria Math" panose="02040503050406030204" pitchFamily="18" charset="0"/>
                          </a:rPr>
                          <m:t>45</m:t>
                        </m:r>
                      </m:den>
                    </m:f>
                    <m:r>
                      <a:rPr lang="cs-CZ" i="0">
                        <a:latin typeface="Cambria Math" panose="02040503050406030204" pitchFamily="18" charset="0"/>
                      </a:rPr>
                      <m:t>=0,778</m:t>
                    </m:r>
                    <m:r>
                      <a:rPr lang="cs-CZ" b="0" i="0" smtClean="0">
                        <a:latin typeface="Cambria Math" panose="02040503050406030204" pitchFamily="18" charset="0"/>
                      </a:rPr>
                      <m:t> ,</m:t>
                    </m:r>
                    <m:r>
                      <m:rPr>
                        <m:nor/>
                      </m:rPr>
                      <a:rPr lang="cs-CZ"/>
                      <m:t>co</m:t>
                    </m:r>
                    <m:r>
                      <m:rPr>
                        <m:nor/>
                      </m:rPr>
                      <a:rPr lang="cs-CZ"/>
                      <m:t>ž </m:t>
                    </m:r>
                    <m:r>
                      <m:rPr>
                        <m:nor/>
                      </m:rPr>
                      <a:rPr lang="cs-CZ"/>
                      <m:t>potvrzuje</m:t>
                    </m:r>
                    <m:r>
                      <m:rPr>
                        <m:nor/>
                      </m:rPr>
                      <a:rPr lang="cs-CZ"/>
                      <m:t> </m:t>
                    </m:r>
                    <m:r>
                      <m:rPr>
                        <m:nor/>
                      </m:rPr>
                      <a:rPr lang="cs-CZ"/>
                      <m:t>v</m:t>
                    </m:r>
                    <m:r>
                      <m:rPr>
                        <m:nor/>
                      </m:rPr>
                      <a:rPr lang="cs-CZ"/>
                      <m:t>ý</m:t>
                    </m:r>
                    <m:r>
                      <m:rPr>
                        <m:nor/>
                      </m:rPr>
                      <a:rPr lang="cs-CZ"/>
                      <m:t>znamnost</m:t>
                    </m:r>
                    <m:r>
                      <m:rPr>
                        <m:nor/>
                      </m:rPr>
                      <a:rPr lang="cs-CZ"/>
                      <m:t> </m:t>
                    </m:r>
                    <m:r>
                      <m:rPr>
                        <m:nor/>
                      </m:rPr>
                      <a:rPr lang="cs-CZ"/>
                      <m:t>po</m:t>
                    </m:r>
                    <m:r>
                      <m:rPr>
                        <m:nor/>
                      </m:rPr>
                      <a:rPr lang="cs-CZ"/>
                      <m:t>ř</m:t>
                    </m:r>
                    <m:r>
                      <m:rPr>
                        <m:nor/>
                      </m:rPr>
                      <a:rPr lang="cs-CZ"/>
                      <m:t>adov</m:t>
                    </m:r>
                    <m:r>
                      <m:rPr>
                        <m:nor/>
                      </m:rPr>
                      <a:rPr lang="cs-CZ"/>
                      <m:t>é </m:t>
                    </m:r>
                    <m:r>
                      <m:rPr>
                        <m:nor/>
                      </m:rPr>
                      <a:rPr lang="cs-CZ"/>
                      <m:t>korelace</m:t>
                    </m:r>
                    <m:r>
                      <m:rPr>
                        <m:nor/>
                      </m:rPr>
                      <a:rPr lang="cs-CZ"/>
                      <m:t> </m:t>
                    </m:r>
                    <m:r>
                      <m:rPr>
                        <m:nor/>
                      </m:rPr>
                      <a:rPr lang="cs-CZ"/>
                      <m:t>mezi</m:t>
                    </m:r>
                    <m:r>
                      <m:rPr>
                        <m:nor/>
                      </m:rPr>
                      <a:rPr lang="cs-CZ"/>
                      <m:t> </m:t>
                    </m:r>
                    <m:r>
                      <m:rPr>
                        <m:nor/>
                      </m:rPr>
                      <a:rPr lang="cs-CZ"/>
                      <m:t>ob</m:t>
                    </m:r>
                    <m:r>
                      <m:rPr>
                        <m:nor/>
                      </m:rPr>
                      <a:rPr lang="cs-CZ"/>
                      <m:t>ě</m:t>
                    </m:r>
                    <m:r>
                      <m:rPr>
                        <m:nor/>
                      </m:rPr>
                      <a:rPr lang="cs-CZ"/>
                      <m:t>ma</m:t>
                    </m:r>
                    <m:r>
                      <m:rPr>
                        <m:nor/>
                      </m:rPr>
                      <a:rPr lang="cs-CZ"/>
                      <m:t> </m:t>
                    </m:r>
                    <m:r>
                      <m:rPr>
                        <m:nor/>
                      </m:rPr>
                      <a:rPr lang="cs-CZ"/>
                      <m:t>znaky</m:t>
                    </m:r>
                  </m:oMath>
                </a14:m>
                <a:r>
                  <a:rPr lang="cs-CZ" dirty="0"/>
                  <a:t>. </a:t>
                </a:r>
              </a:p>
            </p:txBody>
          </p:sp>
        </mc:Choice>
        <mc:Fallback>
          <p:sp>
            <p:nvSpPr>
              <p:cNvPr id="4" name="Obdélník 3">
                <a:extLst>
                  <a:ext uri="{FF2B5EF4-FFF2-40B4-BE49-F238E27FC236}">
                    <a16:creationId xmlns:a16="http://schemas.microsoft.com/office/drawing/2014/main" id="{FA3FC595-03C5-4525-BCAC-D3D09F2CD89F}"/>
                  </a:ext>
                </a:extLst>
              </p:cNvPr>
              <p:cNvSpPr>
                <a:spLocks noRot="1" noChangeAspect="1" noMove="1" noResize="1" noEditPoints="1" noAdjustHandles="1" noChangeArrowheads="1" noChangeShapeType="1" noTextEdit="1"/>
              </p:cNvSpPr>
              <p:nvPr/>
            </p:nvSpPr>
            <p:spPr>
              <a:xfrm>
                <a:off x="589431" y="5877272"/>
                <a:ext cx="8231041" cy="787652"/>
              </a:xfrm>
              <a:prstGeom prst="rect">
                <a:avLst/>
              </a:prstGeom>
              <a:blipFill>
                <a:blip r:embed="rId6"/>
                <a:stretch>
                  <a:fillRect l="-148" t="-48837" b="-41860"/>
                </a:stretch>
              </a:blipFill>
            </p:spPr>
            <p:txBody>
              <a:bodyPr/>
              <a:lstStyle/>
              <a:p>
                <a:r>
                  <a:rPr lang="cs-CZ">
                    <a:noFill/>
                  </a:rPr>
                  <a:t> </a:t>
                </a:r>
              </a:p>
            </p:txBody>
          </p:sp>
        </mc:Fallback>
      </mc:AlternateContent>
    </p:spTree>
    <p:extLst>
      <p:ext uri="{BB962C8B-B14F-4D97-AF65-F5344CB8AC3E}">
        <p14:creationId xmlns:p14="http://schemas.microsoft.com/office/powerpoint/2010/main" val="2991357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71810"/>
            <a:ext cx="9144000" cy="523220"/>
          </a:xfrm>
          <a:prstGeom prst="rect">
            <a:avLst/>
          </a:prstGeom>
          <a:noFill/>
        </p:spPr>
        <p:txBody>
          <a:bodyPr wrap="square" rtlCol="0">
            <a:spAutoFit/>
          </a:bodyPr>
          <a:lstStyle/>
          <a:p>
            <a:pPr marL="342900" indent="-342900" algn="ctr"/>
            <a:r>
              <a:rPr lang="cs-CZ" sz="2800" b="1" dirty="0">
                <a:sym typeface="Wingdings" panose="05000000000000000000" pitchFamily="2" charset="2"/>
              </a:rPr>
              <a:t></a:t>
            </a:r>
            <a:r>
              <a:rPr lang="cs-CZ" sz="2800" b="1" dirty="0"/>
              <a:t> Konec </a:t>
            </a:r>
            <a:r>
              <a:rPr lang="cs-CZ" sz="2800" b="1" dirty="0">
                <a:sym typeface="Wingdings" panose="05000000000000000000" pitchFamily="2" charset="2"/>
              </a:rPr>
              <a:t></a:t>
            </a:r>
            <a:endParaRPr lang="cs-CZ" sz="2800" b="1" dirty="0"/>
          </a:p>
        </p:txBody>
      </p:sp>
      <p:sp>
        <p:nvSpPr>
          <p:cNvPr id="7" name="Slide Number Placeholder 6"/>
          <p:cNvSpPr>
            <a:spLocks noGrp="1"/>
          </p:cNvSpPr>
          <p:nvPr>
            <p:ph type="sldNum" sz="quarter" idx="12"/>
          </p:nvPr>
        </p:nvSpPr>
        <p:spPr/>
        <p:txBody>
          <a:bodyPr/>
          <a:lstStyle/>
          <a:p>
            <a:fld id="{5587C5EE-3FDF-4CBE-8A81-40FCD7650D36}" type="slidenum">
              <a:rPr lang="cs-CZ" smtClean="0"/>
              <a:pPr/>
              <a:t>17</a:t>
            </a:fld>
            <a:endParaRPr lang="cs-CZ"/>
          </a:p>
        </p:txBody>
      </p:sp>
      <p:sp>
        <p:nvSpPr>
          <p:cNvPr id="266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38916"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0964"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58"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60" name="Rectangle 4"/>
          <p:cNvSpPr>
            <a:spLocks noChangeArrowheads="1"/>
          </p:cNvSpPr>
          <p:nvPr/>
        </p:nvSpPr>
        <p:spPr bwMode="auto">
          <a:xfrm>
            <a:off x="4018003" y="97795"/>
            <a:ext cx="110799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	</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5" name="Rectangle 9"/>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7" name="Rectangle 11"/>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9" name="Rectangle 13"/>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8"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30" name="Rectangle 6"/>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16" name="TextBox 3">
            <a:extLst>
              <a:ext uri="{FF2B5EF4-FFF2-40B4-BE49-F238E27FC236}">
                <a16:creationId xmlns:a16="http://schemas.microsoft.com/office/drawing/2014/main" id="{3D4E4B03-DC1A-4467-96C5-B50E9BA41DC7}"/>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2</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370975"/>
              </a:xfrm>
              <a:prstGeom prst="rect">
                <a:avLst/>
              </a:prstGeom>
              <a:noFill/>
            </p:spPr>
            <p:txBody>
              <a:bodyPr wrap="square" rtlCol="0">
                <a:spAutoFit/>
              </a:bodyPr>
              <a:lstStyle/>
              <a:p>
                <a:r>
                  <a:rPr lang="cs-CZ" sz="2400" b="1" dirty="0"/>
                  <a:t>1. Regresní a korelační analýza.</a:t>
                </a:r>
              </a:p>
              <a:p>
                <a:endParaRPr lang="cs-CZ" sz="1600" b="1" dirty="0"/>
              </a:p>
              <a:p>
                <a:pPr algn="just"/>
                <a:r>
                  <a:rPr lang="cs-CZ" dirty="0"/>
                  <a:t>V přírodě často probíhají jevy jako funkce jedné nebo více proměnných </a:t>
                </a:r>
                <a14:m>
                  <m:oMath xmlns:m="http://schemas.openxmlformats.org/officeDocument/2006/math">
                    <m:r>
                      <a:rPr lang="cs-CZ" i="1"/>
                      <m:t>𝑦</m:t>
                    </m:r>
                    <m:r>
                      <a:rPr lang="cs-CZ" i="1"/>
                      <m:t>=</m:t>
                    </m:r>
                    <m:r>
                      <a:rPr lang="cs-CZ" i="1"/>
                      <m:t>𝑓</m:t>
                    </m:r>
                    <m:r>
                      <a:rPr lang="cs-CZ" i="1"/>
                      <m:t>(</m:t>
                    </m:r>
                    <m:r>
                      <a:rPr lang="cs-CZ" i="1"/>
                      <m:t>𝑥</m:t>
                    </m:r>
                    <m:r>
                      <a:rPr lang="cs-CZ" i="1"/>
                      <m:t>)</m:t>
                    </m:r>
                  </m:oMath>
                </a14:m>
                <a:r>
                  <a:rPr lang="cs-CZ" dirty="0"/>
                  <a:t>,   </a:t>
                </a:r>
                <a14:m>
                  <m:oMath xmlns:m="http://schemas.openxmlformats.org/officeDocument/2006/math">
                    <m:r>
                      <a:rPr lang="cs-CZ" i="1"/>
                      <m:t>𝑧</m:t>
                    </m:r>
                    <m:r>
                      <a:rPr lang="cs-CZ" i="1"/>
                      <m:t> = </m:t>
                    </m:r>
                    <m:r>
                      <a:rPr lang="cs-CZ" i="1"/>
                      <m:t>𝑓</m:t>
                    </m:r>
                    <m:r>
                      <a:rPr lang="cs-CZ" i="1"/>
                      <m:t>(</m:t>
                    </m:r>
                    <m:r>
                      <a:rPr lang="cs-CZ" i="1"/>
                      <m:t>𝑥</m:t>
                    </m:r>
                    <m:r>
                      <a:rPr lang="cs-CZ" i="1"/>
                      <m:t>, </m:t>
                    </m:r>
                    <m:r>
                      <a:rPr lang="cs-CZ" i="1"/>
                      <m:t>𝑦</m:t>
                    </m:r>
                    <m:r>
                      <a:rPr lang="cs-CZ" i="1"/>
                      <m:t>)</m:t>
                    </m:r>
                  </m:oMath>
                </a14:m>
                <a:r>
                  <a:rPr lang="cs-CZ" dirty="0"/>
                  <a:t>, atd., u nichž předem neznáme přesně typ a konstanty (parametry) funkce a teprve je zjišťujeme empiricky.</a:t>
                </a:r>
              </a:p>
              <a:p>
                <a:pPr algn="just"/>
                <a:endParaRPr lang="cs-CZ" dirty="0"/>
              </a:p>
              <a:p>
                <a:pPr algn="just"/>
                <a:r>
                  <a:rPr lang="cs-CZ" dirty="0"/>
                  <a:t>K empirickému určení analytického typu funkce a číselných hodnot konstant sledujeme průběh jevu měřením hodnot závisle proměnné </a:t>
                </a:r>
                <a14:m>
                  <m:oMath xmlns:m="http://schemas.openxmlformats.org/officeDocument/2006/math">
                    <m:r>
                      <a:rPr lang="cs-CZ" i="1"/>
                      <m:t>𝑦</m:t>
                    </m:r>
                  </m:oMath>
                </a14:m>
                <a:r>
                  <a:rPr lang="cs-CZ" dirty="0"/>
                  <a:t> při měnících se hodnotách argumentu </a:t>
                </a:r>
                <a14:m>
                  <m:oMath xmlns:m="http://schemas.openxmlformats.org/officeDocument/2006/math">
                    <m:r>
                      <a:rPr lang="cs-CZ" i="1"/>
                      <m:t>𝑥</m:t>
                    </m:r>
                  </m:oMath>
                </a14:m>
                <a:r>
                  <a:rPr lang="cs-CZ" dirty="0"/>
                  <a:t>. Grafické znázornění průběhu jevu dá vlivem měřických chyb nebo jiných rušivých vlivů nepravidelnou řadu bodů (empirický polygon). Úkolem je najít takovou funkční závislost mezi proměnnými </a:t>
                </a:r>
                <a14:m>
                  <m:oMath xmlns:m="http://schemas.openxmlformats.org/officeDocument/2006/math">
                    <m:r>
                      <a:rPr lang="cs-CZ" i="1"/>
                      <m:t>𝑥</m:t>
                    </m:r>
                  </m:oMath>
                </a14:m>
                <a:r>
                  <a:rPr lang="cs-CZ" dirty="0"/>
                  <a:t> a </a:t>
                </a:r>
                <a14:m>
                  <m:oMath xmlns:m="http://schemas.openxmlformats.org/officeDocument/2006/math">
                    <m:r>
                      <a:rPr lang="cs-CZ" i="1"/>
                      <m:t>𝑦</m:t>
                    </m:r>
                  </m:oMath>
                </a14:m>
                <a:r>
                  <a:rPr lang="cs-CZ" dirty="0"/>
                  <a:t>, aby průběh funkce co nejlépe vyjadřoval měřený průběh jevu, tj. aby se vyrovnávací křivka při jednoduchém tvaru funkce dostatečně přimkla empirickému polygonu. Zpravidla k tomu použijeme metodu nejmenších čtverců.</a:t>
                </a:r>
              </a:p>
              <a:p>
                <a:pPr algn="just"/>
                <a:endParaRPr lang="cs-CZ" dirty="0"/>
              </a:p>
              <a:p>
                <a:pPr algn="just"/>
                <a:r>
                  <a:rPr lang="cs-CZ" dirty="0"/>
                  <a:t>Měřické chyby nebo rušivé vlivy a neznalost přesného analytického typu funkce způsobují, že typ funkce a její konstanty neurčíme s absolutní přesností. Mluvíme proto o aproximaci empirických funkcí a výsledkem bude tzv. regresní křivka.</a:t>
                </a:r>
              </a:p>
              <a:p>
                <a:pPr algn="just"/>
                <a:endParaRPr lang="cs-CZ" dirty="0"/>
              </a:p>
              <a:p>
                <a:pPr algn="just"/>
                <a:r>
                  <a:rPr lang="cs-CZ" dirty="0"/>
                  <a:t>Druhou, neméně důležitou otázkou, kterou řešíme při hledání aproximačních funkcí, je síla (věrohodnost) jejich platnosti.  Regresní analýza sice určí tvar funkce, ale korelační analýza určí věrohodnost platnosti tohoto vztahu v rozmezí absolutní nezávislosti až po funkční vztah dvou veličin.</a:t>
                </a:r>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370975"/>
              </a:xfrm>
              <a:prstGeom prst="rect">
                <a:avLst/>
              </a:prstGeom>
              <a:blipFill>
                <a:blip r:embed="rId3"/>
                <a:stretch>
                  <a:fillRect l="-1076" t="-766" r="-646"/>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213670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09DBD45-F889-4C7E-8F8C-1C65A45A71D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5170"/>
          <a:stretch/>
        </p:blipFill>
        <p:spPr bwMode="auto">
          <a:xfrm>
            <a:off x="2339751" y="3713640"/>
            <a:ext cx="4719319" cy="3144360"/>
          </a:xfrm>
          <a:prstGeom prst="rect">
            <a:avLst/>
          </a:prstGeom>
          <a:noFill/>
          <a:ln>
            <a:noFill/>
          </a:ln>
        </p:spPr>
      </p:pic>
      <p:sp>
        <p:nvSpPr>
          <p:cNvPr id="7" name="Slide Number Placeholder 6"/>
          <p:cNvSpPr>
            <a:spLocks noGrp="1"/>
          </p:cNvSpPr>
          <p:nvPr>
            <p:ph type="sldNum" sz="quarter" idx="12"/>
          </p:nvPr>
        </p:nvSpPr>
        <p:spPr/>
        <p:txBody>
          <a:bodyPr/>
          <a:lstStyle/>
          <a:p>
            <a:fld id="{5587C5EE-3FDF-4CBE-8A81-40FCD7650D36}" type="slidenum">
              <a:rPr lang="cs-CZ" smtClean="0"/>
              <a:pPr/>
              <a:t>3</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3447098"/>
              </a:xfrm>
              <a:prstGeom prst="rect">
                <a:avLst/>
              </a:prstGeom>
              <a:noFill/>
            </p:spPr>
            <p:txBody>
              <a:bodyPr wrap="square" rtlCol="0">
                <a:spAutoFit/>
              </a:bodyPr>
              <a:lstStyle/>
              <a:p>
                <a:r>
                  <a:rPr lang="cs-CZ" sz="2400" b="1" dirty="0"/>
                  <a:t>1. Regresní a korelační analýza.</a:t>
                </a:r>
              </a:p>
              <a:p>
                <a:endParaRPr lang="cs-CZ" sz="1600" b="1" dirty="0"/>
              </a:p>
              <a:p>
                <a:r>
                  <a:rPr lang="cs-CZ" dirty="0"/>
                  <a:t>Měřením </a:t>
                </a:r>
                <a14:m>
                  <m:oMath xmlns:m="http://schemas.openxmlformats.org/officeDocument/2006/math">
                    <m:r>
                      <a:rPr lang="cs-CZ" i="1"/>
                      <m:t>𝑛</m:t>
                    </m:r>
                  </m:oMath>
                </a14:m>
                <a:r>
                  <a:rPr lang="cs-CZ" dirty="0"/>
                  <a:t> sdružených dvojic </a:t>
                </a:r>
                <a14:m>
                  <m:oMath xmlns:m="http://schemas.openxmlformats.org/officeDocument/2006/math">
                    <m:sSub>
                      <m:sSubPr>
                        <m:ctrlPr>
                          <a:rPr lang="cs-CZ" i="1"/>
                        </m:ctrlPr>
                      </m:sSubPr>
                      <m:e>
                        <m:r>
                          <a:rPr lang="cs-CZ" i="1"/>
                          <m:t>𝑥</m:t>
                        </m:r>
                      </m:e>
                      <m:sub>
                        <m:r>
                          <a:rPr lang="cs-CZ" i="1" baseline="-25000"/>
                          <m:t>𝑖</m:t>
                        </m:r>
                      </m:sub>
                    </m:sSub>
                  </m:oMath>
                </a14:m>
                <a:r>
                  <a:rPr lang="cs-CZ" dirty="0"/>
                  <a:t>,</a:t>
                </a:r>
                <a14:m>
                  <m:oMath xmlns:m="http://schemas.openxmlformats.org/officeDocument/2006/math">
                    <m:sSub>
                      <m:sSubPr>
                        <m:ctrlPr>
                          <a:rPr lang="cs-CZ" i="1"/>
                        </m:ctrlPr>
                      </m:sSubPr>
                      <m:e>
                        <m:r>
                          <a:rPr lang="cs-CZ" i="1"/>
                          <m:t>𝑦</m:t>
                        </m:r>
                      </m:e>
                      <m:sub>
                        <m:r>
                          <a:rPr lang="cs-CZ" i="1" baseline="-25000"/>
                          <m:t>𝑖</m:t>
                        </m:r>
                      </m:sub>
                    </m:sSub>
                  </m:oMath>
                </a14:m>
                <a:r>
                  <a:rPr lang="cs-CZ" dirty="0"/>
                  <a:t> dostaneme k naměřeným argumentům </a:t>
                </a:r>
                <a14:m>
                  <m:oMath xmlns:m="http://schemas.openxmlformats.org/officeDocument/2006/math">
                    <m:sSub>
                      <m:sSubPr>
                        <m:ctrlPr>
                          <a:rPr lang="cs-CZ" i="1"/>
                        </m:ctrlPr>
                      </m:sSubPr>
                      <m:e>
                        <m:r>
                          <a:rPr lang="cs-CZ" i="1"/>
                          <m:t>𝑥</m:t>
                        </m:r>
                      </m:e>
                      <m:sub>
                        <m:r>
                          <a:rPr lang="cs-CZ" i="1" baseline="-25000"/>
                          <m:t>1</m:t>
                        </m:r>
                      </m:sub>
                    </m:sSub>
                  </m:oMath>
                </a14:m>
                <a:r>
                  <a:rPr lang="cs-CZ" dirty="0"/>
                  <a:t>,...,</a:t>
                </a:r>
                <a14:m>
                  <m:oMath xmlns:m="http://schemas.openxmlformats.org/officeDocument/2006/math">
                    <m:sSub>
                      <m:sSubPr>
                        <m:ctrlPr>
                          <a:rPr lang="cs-CZ" i="1"/>
                        </m:ctrlPr>
                      </m:sSubPr>
                      <m:e>
                        <m:r>
                          <a:rPr lang="cs-CZ" i="1"/>
                          <m:t>𝑥</m:t>
                        </m:r>
                      </m:e>
                      <m:sub>
                        <m:r>
                          <a:rPr lang="cs-CZ" i="1" baseline="-25000"/>
                          <m:t>𝑛</m:t>
                        </m:r>
                      </m:sub>
                    </m:sSub>
                  </m:oMath>
                </a14:m>
                <a:r>
                  <a:rPr lang="cs-CZ" dirty="0"/>
                  <a:t>, naměřené hodnoty jejich funkce </a:t>
                </a:r>
                <a14:m>
                  <m:oMath xmlns:m="http://schemas.openxmlformats.org/officeDocument/2006/math">
                    <m:sSub>
                      <m:sSubPr>
                        <m:ctrlPr>
                          <a:rPr lang="cs-CZ" i="1"/>
                        </m:ctrlPr>
                      </m:sSubPr>
                      <m:e>
                        <m:r>
                          <a:rPr lang="cs-CZ" i="1"/>
                          <m:t>𝑦</m:t>
                        </m:r>
                      </m:e>
                      <m:sub>
                        <m:r>
                          <a:rPr lang="cs-CZ" i="1" baseline="-25000"/>
                          <m:t>1</m:t>
                        </m:r>
                      </m:sub>
                    </m:sSub>
                  </m:oMath>
                </a14:m>
                <a:r>
                  <a:rPr lang="cs-CZ" dirty="0"/>
                  <a:t>,..., </a:t>
                </a:r>
                <a14:m>
                  <m:oMath xmlns:m="http://schemas.openxmlformats.org/officeDocument/2006/math">
                    <m:sSub>
                      <m:sSubPr>
                        <m:ctrlPr>
                          <a:rPr lang="cs-CZ" i="1"/>
                        </m:ctrlPr>
                      </m:sSubPr>
                      <m:e>
                        <m:r>
                          <a:rPr lang="cs-CZ" i="1"/>
                          <m:t>𝑦</m:t>
                        </m:r>
                      </m:e>
                      <m:sub>
                        <m:r>
                          <a:rPr lang="cs-CZ" i="1" baseline="-25000"/>
                          <m:t>𝑛</m:t>
                        </m:r>
                      </m:sub>
                    </m:sSub>
                  </m:oMath>
                </a14:m>
                <a:r>
                  <a:rPr lang="cs-CZ" dirty="0"/>
                  <a:t>. V grafu vlivem měřických chyb nebo jiných rušivých vlivů dostaneme nepravidelnou řadu měřených hodnot </a:t>
                </a:r>
                <a14:m>
                  <m:oMath xmlns:m="http://schemas.openxmlformats.org/officeDocument/2006/math">
                    <m:r>
                      <a:rPr lang="cs-CZ" i="1"/>
                      <m:t>𝑦</m:t>
                    </m:r>
                  </m:oMath>
                </a14:m>
                <a:r>
                  <a:rPr lang="cs-CZ" dirty="0"/>
                  <a:t> (empirický polygon), kde však pozorujeme určitou celkovou tendenci nebo periodicitu. Ke každému bodu přísluší dvojice proměnných (</a:t>
                </a:r>
                <a14:m>
                  <m:oMath xmlns:m="http://schemas.openxmlformats.org/officeDocument/2006/math">
                    <m:sSub>
                      <m:sSubPr>
                        <m:ctrlPr>
                          <a:rPr lang="cs-CZ" i="1"/>
                        </m:ctrlPr>
                      </m:sSubPr>
                      <m:e>
                        <m:r>
                          <a:rPr lang="cs-CZ" i="1"/>
                          <m:t>𝑥</m:t>
                        </m:r>
                      </m:e>
                      <m:sub>
                        <m:r>
                          <a:rPr lang="cs-CZ" i="1" baseline="-25000"/>
                          <m:t>𝑖</m:t>
                        </m:r>
                      </m:sub>
                    </m:sSub>
                  </m:oMath>
                </a14:m>
                <a:r>
                  <a:rPr lang="cs-CZ" dirty="0"/>
                  <a:t>, </a:t>
                </a:r>
                <a14:m>
                  <m:oMath xmlns:m="http://schemas.openxmlformats.org/officeDocument/2006/math">
                    <m:sSub>
                      <m:sSubPr>
                        <m:ctrlPr>
                          <a:rPr lang="cs-CZ" i="1"/>
                        </m:ctrlPr>
                      </m:sSubPr>
                      <m:e>
                        <m:r>
                          <a:rPr lang="cs-CZ" i="1"/>
                          <m:t>𝑦</m:t>
                        </m:r>
                      </m:e>
                      <m:sub>
                        <m:r>
                          <a:rPr lang="cs-CZ" i="1" baseline="-25000"/>
                          <m:t>𝑖</m:t>
                        </m:r>
                      </m:sub>
                    </m:sSub>
                  </m:oMath>
                </a14:m>
                <a:r>
                  <a:rPr lang="cs-CZ" dirty="0"/>
                  <a:t>).</a:t>
                </a:r>
              </a:p>
              <a:p>
                <a:endParaRPr lang="cs-CZ" sz="1600" b="1" dirty="0"/>
              </a:p>
              <a:p>
                <a:r>
                  <a:rPr lang="cs-CZ" dirty="0"/>
                  <a:t>Vyrovnávací křivka </a:t>
                </a:r>
                <a14:m>
                  <m:oMath xmlns:m="http://schemas.openxmlformats.org/officeDocument/2006/math">
                    <m:r>
                      <a:rPr lang="cs-CZ" i="1"/>
                      <m:t>𝑦</m:t>
                    </m:r>
                    <m:r>
                      <a:rPr lang="cs-CZ" i="1"/>
                      <m:t>=</m:t>
                    </m:r>
                    <m:r>
                      <a:rPr lang="cs-CZ" i="1"/>
                      <m:t>𝐹</m:t>
                    </m:r>
                    <m:r>
                      <a:rPr lang="cs-CZ" i="1"/>
                      <m:t>(</m:t>
                    </m:r>
                    <m:r>
                      <a:rPr lang="cs-CZ" i="1"/>
                      <m:t>𝑥</m:t>
                    </m:r>
                    <m:r>
                      <a:rPr lang="cs-CZ" i="1"/>
                      <m:t>)</m:t>
                    </m:r>
                  </m:oMath>
                </a14:m>
                <a:r>
                  <a:rPr lang="cs-CZ" dirty="0"/>
                  <a:t> je spojitá a zpravidla prochází mezi body polygonu. Zbylé odstupy bodů od křivky jsou opravy. jsou produktem především měřických chyb a rušivých vlivů a v druhé řadě i použitého nepřesného typu funkce </a:t>
                </a:r>
                <a14:m>
                  <m:oMath xmlns:m="http://schemas.openxmlformats.org/officeDocument/2006/math">
                    <m:r>
                      <a:rPr lang="cs-CZ" i="1"/>
                      <m:t>𝐹</m:t>
                    </m:r>
                  </m:oMath>
                </a14:m>
                <a:r>
                  <a:rPr lang="cs-CZ" dirty="0"/>
                  <a:t> (teoreticky přesný typ funkce nebývá zpravidla znám).</a:t>
                </a:r>
                <a:endParaRPr lang="cs-CZ" sz="1600"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3447098"/>
              </a:xfrm>
              <a:prstGeom prst="rect">
                <a:avLst/>
              </a:prstGeom>
              <a:blipFill>
                <a:blip r:embed="rId4"/>
                <a:stretch>
                  <a:fillRect l="-1076" t="-1416" b="-1947"/>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12188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4</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145337"/>
              </a:xfrm>
              <a:prstGeom prst="rect">
                <a:avLst/>
              </a:prstGeom>
              <a:noFill/>
            </p:spPr>
            <p:txBody>
              <a:bodyPr wrap="square" rtlCol="0">
                <a:spAutoFit/>
              </a:bodyPr>
              <a:lstStyle/>
              <a:p>
                <a:r>
                  <a:rPr lang="cs-CZ" sz="2400" b="1" dirty="0"/>
                  <a:t>1. Regresní a korelační analýza.</a:t>
                </a:r>
              </a:p>
              <a:p>
                <a:endParaRPr lang="cs-CZ" sz="1600" b="1" dirty="0"/>
              </a:p>
              <a:p>
                <a:r>
                  <a:rPr lang="cs-CZ" dirty="0"/>
                  <a:t>K určení parametrů hledané funkce měříme zpravidla nadbytečný počet hodnot a zpracování provádíme obvykle podle MNČ vyrovnání měření zprostředkujících. Měřené hodnoty zprostředkujících veličin zde budeme označovat </a:t>
                </a:r>
                <a14:m>
                  <m:oMath xmlns:m="http://schemas.openxmlformats.org/officeDocument/2006/math">
                    <m:r>
                      <a:rPr lang="cs-CZ" i="1"/>
                      <m:t>𝑥</m:t>
                    </m:r>
                  </m:oMath>
                </a14:m>
                <a:r>
                  <a:rPr lang="cs-CZ" dirty="0"/>
                  <a:t>, </a:t>
                </a:r>
                <a14:m>
                  <m:oMath xmlns:m="http://schemas.openxmlformats.org/officeDocument/2006/math">
                    <m:r>
                      <a:rPr lang="cs-CZ" i="1"/>
                      <m:t>𝑦</m:t>
                    </m:r>
                  </m:oMath>
                </a14:m>
                <a:r>
                  <a:rPr lang="cs-CZ" dirty="0"/>
                  <a:t>. Při aproximaci funkce podle MNČ hledáme vyrovnané hodnoty (nejspolehlivější odhady) </a:t>
                </a:r>
                <a14:m>
                  <m:oMath xmlns:m="http://schemas.openxmlformats.org/officeDocument/2006/math">
                    <m:r>
                      <a:rPr lang="cs-CZ" i="1"/>
                      <m:t>𝐴</m:t>
                    </m:r>
                  </m:oMath>
                </a14:m>
                <a:r>
                  <a:rPr lang="cs-CZ" dirty="0"/>
                  <a:t>, </a:t>
                </a:r>
                <a14:m>
                  <m:oMath xmlns:m="http://schemas.openxmlformats.org/officeDocument/2006/math">
                    <m:r>
                      <a:rPr lang="cs-CZ" i="1"/>
                      <m:t>𝐵</m:t>
                    </m:r>
                  </m:oMath>
                </a14:m>
                <a:r>
                  <a:rPr lang="cs-CZ" dirty="0"/>
                  <a:t>, ... neznámých konstant funkce </a:t>
                </a:r>
                <a14:m>
                  <m:oMath xmlns:m="http://schemas.openxmlformats.org/officeDocument/2006/math">
                    <m:acc>
                      <m:accPr>
                        <m:chr m:val="̅"/>
                        <m:ctrlPr>
                          <a:rPr lang="cs-CZ" i="1"/>
                        </m:ctrlPr>
                      </m:accPr>
                      <m:e>
                        <m:r>
                          <a:rPr lang="cs-CZ" i="1"/>
                          <m:t>𝐴</m:t>
                        </m:r>
                      </m:e>
                    </m:acc>
                  </m:oMath>
                </a14:m>
                <a:r>
                  <a:rPr lang="cs-CZ" dirty="0"/>
                  <a:t>, </a:t>
                </a:r>
                <a14:m>
                  <m:oMath xmlns:m="http://schemas.openxmlformats.org/officeDocument/2006/math">
                    <m:acc>
                      <m:accPr>
                        <m:chr m:val="̅"/>
                        <m:ctrlPr>
                          <a:rPr lang="cs-CZ" i="1"/>
                        </m:ctrlPr>
                      </m:accPr>
                      <m:e>
                        <m:r>
                          <a:rPr lang="cs-CZ" i="1"/>
                          <m:t>𝐵</m:t>
                        </m:r>
                      </m:e>
                    </m:acc>
                  </m:oMath>
                </a14:m>
                <a:r>
                  <a:rPr lang="cs-CZ" dirty="0"/>
                  <a:t>, … . Jsou tři základní varianty řešení.</a:t>
                </a:r>
              </a:p>
              <a:p>
                <a:endParaRPr lang="cs-CZ" sz="1600" b="1" dirty="0"/>
              </a:p>
              <a:p>
                <a:pPr lvl="0"/>
                <a:r>
                  <a:rPr lang="cs-CZ" dirty="0"/>
                  <a:t>a) Uvažujeme jen opravy </a:t>
                </a:r>
                <a14:m>
                  <m:oMath xmlns:m="http://schemas.openxmlformats.org/officeDocument/2006/math">
                    <m:sSub>
                      <m:sSubPr>
                        <m:ctrlPr>
                          <a:rPr lang="cs-CZ" i="1"/>
                        </m:ctrlPr>
                      </m:sSubPr>
                      <m:e>
                        <m:r>
                          <a:rPr lang="cs-CZ" i="1"/>
                          <m:t>𝑣</m:t>
                        </m:r>
                      </m:e>
                      <m:sub>
                        <m:r>
                          <a:rPr lang="cs-CZ" i="1" baseline="-25000"/>
                          <m:t>𝑦</m:t>
                        </m:r>
                      </m:sub>
                    </m:sSub>
                  </m:oMath>
                </a14:m>
                <a:r>
                  <a:rPr lang="cs-CZ" dirty="0"/>
                  <a:t> k hodnotě funkce </a:t>
                </a:r>
                <a14:m>
                  <m:oMath xmlns:m="http://schemas.openxmlformats.org/officeDocument/2006/math">
                    <m:r>
                      <a:rPr lang="cs-CZ" i="1"/>
                      <m:t>𝑦</m:t>
                    </m:r>
                  </m:oMath>
                </a14:m>
                <a:r>
                  <a:rPr lang="cs-CZ" dirty="0"/>
                  <a:t> a vyrovnání provedeme za podmínky </a:t>
                </a:r>
                <a14:m>
                  <m:oMath xmlns:m="http://schemas.openxmlformats.org/officeDocument/2006/math">
                    <m:sSub>
                      <m:sSubPr>
                        <m:ctrlPr>
                          <a:rPr lang="cs-CZ" i="1"/>
                        </m:ctrlPr>
                      </m:sSubPr>
                      <m:e>
                        <m:d>
                          <m:dPr>
                            <m:begChr m:val="["/>
                            <m:endChr m:val="]"/>
                            <m:ctrlPr>
                              <a:rPr lang="cs-CZ" i="1"/>
                            </m:ctrlPr>
                          </m:dPr>
                          <m:e>
                            <m:r>
                              <a:rPr lang="cs-CZ" i="1"/>
                              <m:t>𝑝𝑣𝑣</m:t>
                            </m:r>
                          </m:e>
                        </m:d>
                      </m:e>
                      <m:sub>
                        <m:r>
                          <a:rPr lang="cs-CZ" i="1" baseline="-25000"/>
                          <m:t>𝑦</m:t>
                        </m:r>
                      </m:sub>
                    </m:sSub>
                    <m:r>
                      <a:rPr lang="cs-CZ" i="1"/>
                      <m:t>=</m:t>
                    </m:r>
                    <m:r>
                      <a:rPr lang="cs-CZ" i="1"/>
                      <m:t>𝑚𝑖𝑛</m:t>
                    </m:r>
                    <m:r>
                      <a:rPr lang="cs-CZ" i="1"/>
                      <m:t>.</m:t>
                    </m:r>
                  </m:oMath>
                </a14:m>
                <a:r>
                  <a:rPr lang="cs-CZ" dirty="0"/>
                  <a:t> (jako by měřickými chybami byly zatíženy jen měřené hodnoty </a:t>
                </a:r>
                <a14:m>
                  <m:oMath xmlns:m="http://schemas.openxmlformats.org/officeDocument/2006/math">
                    <m:r>
                      <a:rPr lang="cs-CZ" i="1"/>
                      <m:t>𝑦</m:t>
                    </m:r>
                  </m:oMath>
                </a14:m>
                <a:r>
                  <a:rPr lang="cs-CZ" dirty="0"/>
                  <a:t> a hodnoty </a:t>
                </a:r>
                <a14:m>
                  <m:oMath xmlns:m="http://schemas.openxmlformats.org/officeDocument/2006/math">
                    <m:r>
                      <a:rPr lang="cs-CZ" i="1"/>
                      <m:t>𝑥</m:t>
                    </m:r>
                  </m:oMath>
                </a14:m>
                <a:r>
                  <a:rPr lang="cs-CZ" dirty="0"/>
                  <a:t> byly bezchybné). Vyrovnávací křivka a příslušné opravy budou mít rovnice a podmínku:  </a:t>
                </a:r>
              </a:p>
              <a:p>
                <a14:m>
                  <m:oMath xmlns:m="http://schemas.openxmlformats.org/officeDocument/2006/math">
                    <m:sSub>
                      <m:sSubPr>
                        <m:ctrlPr>
                          <a:rPr lang="cs-CZ" i="1"/>
                        </m:ctrlPr>
                      </m:sSubPr>
                      <m:e>
                        <m:r>
                          <a:rPr lang="cs-CZ" i="1"/>
                          <m:t>𝑦</m:t>
                        </m:r>
                      </m:e>
                      <m:sub>
                        <m:r>
                          <a:rPr lang="cs-CZ" i="1"/>
                          <m:t>𝑖</m:t>
                        </m:r>
                      </m:sub>
                    </m:sSub>
                    <m:r>
                      <a:rPr lang="cs-CZ" i="1"/>
                      <m:t>+</m:t>
                    </m:r>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𝐹</m:t>
                        </m:r>
                      </m:e>
                      <m:sub>
                        <m:r>
                          <a:rPr lang="cs-CZ" i="1"/>
                          <m:t>1</m:t>
                        </m:r>
                      </m:sub>
                    </m:sSub>
                    <m:r>
                      <a:rPr lang="cs-CZ" i="1"/>
                      <m:t>(</m:t>
                    </m:r>
                    <m:sSub>
                      <m:sSubPr>
                        <m:ctrlPr>
                          <a:rPr lang="cs-CZ" i="1"/>
                        </m:ctrlPr>
                      </m:sSubPr>
                      <m:e>
                        <m:r>
                          <a:rPr lang="cs-CZ" i="1"/>
                          <m:t>𝑥</m:t>
                        </m:r>
                      </m:e>
                      <m:sub>
                        <m:r>
                          <a:rPr lang="cs-CZ" i="1"/>
                          <m:t>𝑖</m:t>
                        </m:r>
                      </m:sub>
                    </m:sSub>
                    <m:r>
                      <a:rPr lang="cs-CZ" i="1"/>
                      <m:t>)</m:t>
                    </m:r>
                  </m:oMath>
                </a14:m>
                <a:r>
                  <a:rPr lang="cs-CZ" dirty="0"/>
                  <a:t> ,  	</a:t>
                </a:r>
                <a14:m>
                  <m:oMath xmlns:m="http://schemas.openxmlformats.org/officeDocument/2006/math">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𝐹</m:t>
                        </m:r>
                      </m:e>
                      <m:sub>
                        <m:r>
                          <a:rPr lang="cs-CZ" i="1"/>
                          <m:t>1</m:t>
                        </m:r>
                      </m:sub>
                    </m:sSub>
                    <m:d>
                      <m:dPr>
                        <m:ctrlPr>
                          <a:rPr lang="cs-CZ" i="1"/>
                        </m:ctrlPr>
                      </m:dPr>
                      <m:e>
                        <m:sSub>
                          <m:sSubPr>
                            <m:ctrlPr>
                              <a:rPr lang="cs-CZ" i="1"/>
                            </m:ctrlPr>
                          </m:sSubPr>
                          <m:e>
                            <m:r>
                              <a:rPr lang="cs-CZ" i="1"/>
                              <m:t>𝑥</m:t>
                            </m:r>
                          </m:e>
                          <m:sub>
                            <m:r>
                              <a:rPr lang="cs-CZ" i="1"/>
                              <m:t>𝑖</m:t>
                            </m:r>
                          </m:sub>
                        </m:sSub>
                      </m:e>
                    </m:d>
                    <m:r>
                      <a:rPr lang="cs-CZ" i="1"/>
                      <m:t>−</m:t>
                    </m:r>
                    <m:sSub>
                      <m:sSubPr>
                        <m:ctrlPr>
                          <a:rPr lang="cs-CZ" i="1"/>
                        </m:ctrlPr>
                      </m:sSubPr>
                      <m:e>
                        <m:r>
                          <a:rPr lang="cs-CZ" i="1"/>
                          <m:t>𝑦</m:t>
                        </m:r>
                      </m:e>
                      <m:sub>
                        <m:r>
                          <a:rPr lang="cs-CZ" i="1"/>
                          <m:t>𝑖</m:t>
                        </m:r>
                      </m:sub>
                    </m:sSub>
                  </m:oMath>
                </a14:m>
                <a:r>
                  <a:rPr lang="cs-CZ" dirty="0"/>
                  <a:t> , 		</a:t>
                </a:r>
                <a14:m>
                  <m:oMath xmlns:m="http://schemas.openxmlformats.org/officeDocument/2006/math">
                    <m:sSub>
                      <m:sSubPr>
                        <m:ctrlPr>
                          <a:rPr lang="cs-CZ" i="1"/>
                        </m:ctrlPr>
                      </m:sSubPr>
                      <m:e>
                        <m:r>
                          <a:rPr lang="cs-CZ" i="1"/>
                          <m:t>𝑣</m:t>
                        </m:r>
                      </m:e>
                      <m:sub>
                        <m:sSub>
                          <m:sSubPr>
                            <m:ctrlPr>
                              <a:rPr lang="cs-CZ" i="1"/>
                            </m:ctrlPr>
                          </m:sSubPr>
                          <m:e>
                            <m:r>
                              <a:rPr lang="cs-CZ" i="1"/>
                              <m:t>𝑥</m:t>
                            </m:r>
                          </m:e>
                          <m:sub>
                            <m:r>
                              <a:rPr lang="cs-CZ" i="1"/>
                              <m:t>𝑖</m:t>
                            </m:r>
                          </m:sub>
                        </m:sSub>
                      </m:sub>
                    </m:sSub>
                    <m:r>
                      <a:rPr lang="cs-CZ" i="1"/>
                      <m:t>=0</m:t>
                    </m:r>
                  </m:oMath>
                </a14:m>
                <a:r>
                  <a:rPr lang="cs-CZ" dirty="0"/>
                  <a:t> , </a:t>
                </a:r>
                <a14:m>
                  <m:oMath xmlns:m="http://schemas.openxmlformats.org/officeDocument/2006/math">
                    <m:d>
                      <m:dPr>
                        <m:begChr m:val="["/>
                        <m:endChr m:val="]"/>
                        <m:ctrlPr>
                          <a:rPr lang="cs-CZ" i="1"/>
                        </m:ctrlPr>
                      </m:dPr>
                      <m:e>
                        <m:r>
                          <a:rPr lang="cs-CZ" i="1"/>
                          <m:t>𝑝𝑣𝑣</m:t>
                        </m:r>
                      </m:e>
                    </m:d>
                    <m:r>
                      <a:rPr lang="cs-CZ" i="1"/>
                      <m:t>=</m:t>
                    </m:r>
                    <m:r>
                      <a:rPr lang="cs-CZ" i="1"/>
                      <m:t>𝑚𝑖𝑛</m:t>
                    </m:r>
                    <m:r>
                      <a:rPr lang="cs-CZ" i="1"/>
                      <m:t>.</m:t>
                    </m:r>
                  </m:oMath>
                </a14:m>
                <a:endParaRPr lang="cs-CZ" sz="1600" b="1" dirty="0"/>
              </a:p>
              <a:p>
                <a:endParaRPr lang="cs-CZ" sz="1600" b="1" dirty="0"/>
              </a:p>
              <a:p>
                <a:pPr lvl="0"/>
                <a:r>
                  <a:rPr lang="cs-CZ" dirty="0"/>
                  <a:t>b) Uvažujeme jen opravy </a:t>
                </a:r>
                <a14:m>
                  <m:oMath xmlns:m="http://schemas.openxmlformats.org/officeDocument/2006/math">
                    <m:sSub>
                      <m:sSubPr>
                        <m:ctrlPr>
                          <a:rPr lang="cs-CZ" i="1"/>
                        </m:ctrlPr>
                      </m:sSubPr>
                      <m:e>
                        <m:r>
                          <a:rPr lang="cs-CZ" i="1"/>
                          <m:t>𝑣</m:t>
                        </m:r>
                      </m:e>
                      <m:sub>
                        <m:r>
                          <a:rPr lang="cs-CZ" i="1" baseline="-25000"/>
                          <m:t>𝑥</m:t>
                        </m:r>
                      </m:sub>
                    </m:sSub>
                  </m:oMath>
                </a14:m>
                <a:r>
                  <a:rPr lang="cs-CZ" dirty="0"/>
                  <a:t> argumentu </a:t>
                </a:r>
                <a14:m>
                  <m:oMath xmlns:m="http://schemas.openxmlformats.org/officeDocument/2006/math">
                    <m:r>
                      <a:rPr lang="cs-CZ" i="1"/>
                      <m:t>𝑥</m:t>
                    </m:r>
                  </m:oMath>
                </a14:m>
                <a:r>
                  <a:rPr lang="cs-CZ" dirty="0"/>
                  <a:t> a vyrovnání provedeme za podmínky </a:t>
                </a:r>
                <a14:m>
                  <m:oMath xmlns:m="http://schemas.openxmlformats.org/officeDocument/2006/math">
                    <m:sSub>
                      <m:sSubPr>
                        <m:ctrlPr>
                          <a:rPr lang="cs-CZ" i="1"/>
                        </m:ctrlPr>
                      </m:sSubPr>
                      <m:e>
                        <m:d>
                          <m:dPr>
                            <m:begChr m:val="["/>
                            <m:endChr m:val="]"/>
                            <m:ctrlPr>
                              <a:rPr lang="cs-CZ" i="1"/>
                            </m:ctrlPr>
                          </m:dPr>
                          <m:e>
                            <m:r>
                              <a:rPr lang="cs-CZ" i="1"/>
                              <m:t>𝑝𝑣𝑣</m:t>
                            </m:r>
                          </m:e>
                        </m:d>
                      </m:e>
                      <m:sub>
                        <m:r>
                          <a:rPr lang="cs-CZ" i="1" baseline="-25000"/>
                          <m:t>𝑥</m:t>
                        </m:r>
                      </m:sub>
                    </m:sSub>
                    <m:r>
                      <a:rPr lang="cs-CZ" i="1"/>
                      <m:t>=</m:t>
                    </m:r>
                    <m:r>
                      <a:rPr lang="cs-CZ" i="1"/>
                      <m:t>𝑚𝑖𝑛</m:t>
                    </m:r>
                    <m:r>
                      <a:rPr lang="cs-CZ" i="1"/>
                      <m:t>.</m:t>
                    </m:r>
                  </m:oMath>
                </a14:m>
                <a:r>
                  <a:rPr lang="cs-CZ" dirty="0"/>
                  <a:t> (jako by chybami byly zatíženy jen měřené argumenty</a:t>
                </a:r>
                <a14:m>
                  <m:oMath xmlns:m="http://schemas.openxmlformats.org/officeDocument/2006/math">
                    <m:sSub>
                      <m:sSubPr>
                        <m:ctrlPr>
                          <a:rPr lang="cs-CZ" i="1"/>
                        </m:ctrlPr>
                      </m:sSubPr>
                      <m:e>
                        <m:r>
                          <a:rPr lang="cs-CZ" i="1"/>
                          <m:t>𝑥</m:t>
                        </m:r>
                      </m:e>
                      <m:sub>
                        <m:r>
                          <a:rPr lang="cs-CZ" i="1" baseline="-25000"/>
                          <m:t>𝑖</m:t>
                        </m:r>
                      </m:sub>
                    </m:sSub>
                  </m:oMath>
                </a14:m>
                <a:r>
                  <a:rPr lang="cs-CZ" dirty="0"/>
                  <a:t> a hodnoty </a:t>
                </a:r>
                <a14:m>
                  <m:oMath xmlns:m="http://schemas.openxmlformats.org/officeDocument/2006/math">
                    <m:sSub>
                      <m:sSubPr>
                        <m:ctrlPr>
                          <a:rPr lang="cs-CZ" i="1"/>
                        </m:ctrlPr>
                      </m:sSubPr>
                      <m:e>
                        <m:r>
                          <a:rPr lang="cs-CZ" i="1"/>
                          <m:t>𝑦</m:t>
                        </m:r>
                      </m:e>
                      <m:sub>
                        <m:r>
                          <a:rPr lang="cs-CZ" i="1" baseline="-25000"/>
                          <m:t>𝑖</m:t>
                        </m:r>
                      </m:sub>
                    </m:sSub>
                  </m:oMath>
                </a14:m>
                <a:r>
                  <a:rPr lang="cs-CZ" dirty="0"/>
                  <a:t> byly bezchybné). Konstanty např. </a:t>
                </a:r>
                <a14:m>
                  <m:oMath xmlns:m="http://schemas.openxmlformats.org/officeDocument/2006/math">
                    <m:r>
                      <a:rPr lang="cs-CZ" i="1"/>
                      <m:t>𝐴</m:t>
                    </m:r>
                  </m:oMath>
                </a14:m>
                <a:r>
                  <a:rPr lang="cs-CZ" dirty="0"/>
                  <a:t>, </a:t>
                </a:r>
                <a14:m>
                  <m:oMath xmlns:m="http://schemas.openxmlformats.org/officeDocument/2006/math">
                    <m:r>
                      <a:rPr lang="cs-CZ" i="1"/>
                      <m:t>𝐵</m:t>
                    </m:r>
                  </m:oMath>
                </a14:m>
                <a:r>
                  <a:rPr lang="cs-CZ" dirty="0"/>
                  <a:t>,...vyrovnávací křivky určíme z uvedené podmínky po odvození příslušných normálních rovnic: </a:t>
                </a:r>
              </a:p>
              <a:p>
                <a14:m>
                  <m:oMath xmlns:m="http://schemas.openxmlformats.org/officeDocument/2006/math">
                    <m:sSub>
                      <m:sSubPr>
                        <m:ctrlPr>
                          <a:rPr lang="cs-CZ" i="1"/>
                        </m:ctrlPr>
                      </m:sSubPr>
                      <m:e>
                        <m:r>
                          <a:rPr lang="cs-CZ" i="1"/>
                          <m:t>𝑦</m:t>
                        </m:r>
                      </m:e>
                      <m:sub>
                        <m:r>
                          <a:rPr lang="cs-CZ" i="1"/>
                          <m:t>𝑖</m:t>
                        </m:r>
                      </m:sub>
                    </m:sSub>
                    <m:r>
                      <a:rPr lang="cs-CZ" i="1"/>
                      <m:t>=</m:t>
                    </m:r>
                    <m:sSub>
                      <m:sSubPr>
                        <m:ctrlPr>
                          <a:rPr lang="cs-CZ" i="1"/>
                        </m:ctrlPr>
                      </m:sSubPr>
                      <m:e>
                        <m:r>
                          <a:rPr lang="cs-CZ" i="1"/>
                          <m:t>𝐹</m:t>
                        </m:r>
                      </m:e>
                      <m:sub>
                        <m:r>
                          <a:rPr lang="cs-CZ" i="1"/>
                          <m:t>2</m:t>
                        </m:r>
                      </m:sub>
                    </m:sSub>
                    <m:r>
                      <a:rPr lang="cs-CZ" i="1"/>
                      <m:t>(</m:t>
                    </m:r>
                    <m:sSub>
                      <m:sSubPr>
                        <m:ctrlPr>
                          <a:rPr lang="cs-CZ" i="1"/>
                        </m:ctrlPr>
                      </m:sSubPr>
                      <m:e>
                        <m:r>
                          <a:rPr lang="cs-CZ" i="1"/>
                          <m:t>𝑥</m:t>
                        </m:r>
                      </m:e>
                      <m:sub>
                        <m:r>
                          <a:rPr lang="cs-CZ" i="1"/>
                          <m:t>𝑖</m:t>
                        </m:r>
                      </m:sub>
                    </m:sSub>
                    <m:r>
                      <a:rPr lang="cs-CZ" i="1"/>
                      <m:t>+</m:t>
                    </m:r>
                    <m:sSub>
                      <m:sSubPr>
                        <m:ctrlPr>
                          <a:rPr lang="cs-CZ" i="1"/>
                        </m:ctrlPr>
                      </m:sSubPr>
                      <m:e>
                        <m:r>
                          <a:rPr lang="cs-CZ" i="1"/>
                          <m:t>𝑣</m:t>
                        </m:r>
                      </m:e>
                      <m:sub>
                        <m:sSub>
                          <m:sSubPr>
                            <m:ctrlPr>
                              <a:rPr lang="cs-CZ" i="1"/>
                            </m:ctrlPr>
                          </m:sSubPr>
                          <m:e>
                            <m:r>
                              <a:rPr lang="cs-CZ" i="1"/>
                              <m:t>𝑥</m:t>
                            </m:r>
                          </m:e>
                          <m:sub>
                            <m:r>
                              <a:rPr lang="cs-CZ" i="1"/>
                              <m:t>𝑖</m:t>
                            </m:r>
                          </m:sub>
                        </m:sSub>
                      </m:sub>
                    </m:sSub>
                    <m:r>
                      <a:rPr lang="cs-CZ" i="1"/>
                      <m:t>)</m:t>
                    </m:r>
                  </m:oMath>
                </a14:m>
                <a:r>
                  <a:rPr lang="cs-CZ" dirty="0"/>
                  <a:t> , 		</a:t>
                </a:r>
                <a14:m>
                  <m:oMath xmlns:m="http://schemas.openxmlformats.org/officeDocument/2006/math">
                    <m:sSub>
                      <m:sSubPr>
                        <m:ctrlPr>
                          <a:rPr lang="cs-CZ" i="1"/>
                        </m:ctrlPr>
                      </m:sSubPr>
                      <m:e>
                        <m:r>
                          <a:rPr lang="cs-CZ" i="1"/>
                          <m:t>𝑦</m:t>
                        </m:r>
                      </m:e>
                      <m:sub>
                        <m:r>
                          <a:rPr lang="cs-CZ" i="1"/>
                          <m:t>𝑖</m:t>
                        </m:r>
                      </m:sub>
                    </m:sSub>
                    <m:r>
                      <a:rPr lang="cs-CZ" i="1"/>
                      <m:t>=</m:t>
                    </m:r>
                    <m:sSub>
                      <m:sSubPr>
                        <m:ctrlPr>
                          <a:rPr lang="cs-CZ" i="1"/>
                        </m:ctrlPr>
                      </m:sSubPr>
                      <m:e>
                        <m:r>
                          <a:rPr lang="cs-CZ" i="1"/>
                          <m:t>𝐹</m:t>
                        </m:r>
                      </m:e>
                      <m:sub>
                        <m:r>
                          <a:rPr lang="cs-CZ" i="1"/>
                          <m:t>2</m:t>
                        </m:r>
                      </m:sub>
                    </m:sSub>
                    <m:d>
                      <m:dPr>
                        <m:ctrlPr>
                          <a:rPr lang="cs-CZ" i="1"/>
                        </m:ctrlPr>
                      </m:dPr>
                      <m:e>
                        <m:sSub>
                          <m:sSubPr>
                            <m:ctrlPr>
                              <a:rPr lang="cs-CZ" i="1"/>
                            </m:ctrlPr>
                          </m:sSubPr>
                          <m:e>
                            <m:r>
                              <a:rPr lang="cs-CZ" i="1"/>
                              <m:t>𝑥</m:t>
                            </m:r>
                          </m:e>
                          <m:sub>
                            <m:r>
                              <a:rPr lang="cs-CZ" i="1"/>
                              <m:t>𝑖</m:t>
                            </m:r>
                          </m:sub>
                        </m:sSub>
                      </m:e>
                    </m:d>
                    <m:r>
                      <a:rPr lang="cs-CZ" i="1"/>
                      <m:t>+</m:t>
                    </m:r>
                    <m:f>
                      <m:fPr>
                        <m:ctrlPr>
                          <a:rPr lang="cs-CZ" i="1"/>
                        </m:ctrlPr>
                      </m:fPr>
                      <m:num>
                        <m:r>
                          <a:rPr lang="cs-CZ" i="1"/>
                          <m:t>𝜕</m:t>
                        </m:r>
                        <m:sSub>
                          <m:sSubPr>
                            <m:ctrlPr>
                              <a:rPr lang="cs-CZ" i="1"/>
                            </m:ctrlPr>
                          </m:sSubPr>
                          <m:e>
                            <m:r>
                              <a:rPr lang="cs-CZ" i="1"/>
                              <m:t>𝐹</m:t>
                            </m:r>
                          </m:e>
                          <m:sub>
                            <m:r>
                              <a:rPr lang="cs-CZ" i="1"/>
                              <m:t>2</m:t>
                            </m:r>
                          </m:sub>
                        </m:sSub>
                      </m:num>
                      <m:den>
                        <m:r>
                          <a:rPr lang="cs-CZ" i="1">
                            <a:latin typeface="Cambria Math" panose="02040503050406030204" pitchFamily="18" charset="0"/>
                          </a:rPr>
                          <m:t>𝜕</m:t>
                        </m:r>
                        <m:d>
                          <m:dPr>
                            <m:ctrlPr>
                              <a:rPr lang="cs-CZ" i="1"/>
                            </m:ctrlPr>
                          </m:dPr>
                          <m:e>
                            <m:sSub>
                              <m:sSubPr>
                                <m:ctrlPr>
                                  <a:rPr lang="cs-CZ" i="1"/>
                                </m:ctrlPr>
                              </m:sSubPr>
                              <m:e>
                                <m:r>
                                  <a:rPr lang="cs-CZ" i="1"/>
                                  <m:t>𝑥</m:t>
                                </m:r>
                              </m:e>
                              <m:sub>
                                <m:r>
                                  <a:rPr lang="cs-CZ" i="1"/>
                                  <m:t>𝑖</m:t>
                                </m:r>
                              </m:sub>
                            </m:sSub>
                            <m:r>
                              <a:rPr lang="cs-CZ" i="1"/>
                              <m:t>+</m:t>
                            </m:r>
                            <m:sSub>
                              <m:sSubPr>
                                <m:ctrlPr>
                                  <a:rPr lang="cs-CZ" i="1"/>
                                </m:ctrlPr>
                              </m:sSubPr>
                              <m:e>
                                <m:r>
                                  <a:rPr lang="cs-CZ" i="1"/>
                                  <m:t>𝑣</m:t>
                                </m:r>
                              </m:e>
                              <m:sub>
                                <m:sSub>
                                  <m:sSubPr>
                                    <m:ctrlPr>
                                      <a:rPr lang="cs-CZ" i="1"/>
                                    </m:ctrlPr>
                                  </m:sSubPr>
                                  <m:e>
                                    <m:r>
                                      <a:rPr lang="cs-CZ" i="1"/>
                                      <m:t>𝑥</m:t>
                                    </m:r>
                                  </m:e>
                                  <m:sub>
                                    <m:r>
                                      <a:rPr lang="cs-CZ" i="1"/>
                                      <m:t>𝑖</m:t>
                                    </m:r>
                                  </m:sub>
                                </m:sSub>
                              </m:sub>
                            </m:sSub>
                          </m:e>
                        </m:d>
                      </m:den>
                    </m:f>
                    <m:r>
                      <a:rPr lang="cs-CZ" i="1"/>
                      <m:t>∙</m:t>
                    </m:r>
                    <m:sSub>
                      <m:sSubPr>
                        <m:ctrlPr>
                          <a:rPr lang="cs-CZ" i="1"/>
                        </m:ctrlPr>
                      </m:sSubPr>
                      <m:e>
                        <m:r>
                          <a:rPr lang="cs-CZ" i="1"/>
                          <m:t>𝑣</m:t>
                        </m:r>
                      </m:e>
                      <m:sub>
                        <m:sSub>
                          <m:sSubPr>
                            <m:ctrlPr>
                              <a:rPr lang="cs-CZ" i="1"/>
                            </m:ctrlPr>
                          </m:sSubPr>
                          <m:e>
                            <m:r>
                              <a:rPr lang="cs-CZ" i="1"/>
                              <m:t>𝑥</m:t>
                            </m:r>
                          </m:e>
                          <m:sub>
                            <m:r>
                              <a:rPr lang="cs-CZ" i="1"/>
                              <m:t>𝑖</m:t>
                            </m:r>
                          </m:sub>
                        </m:sSub>
                      </m:sub>
                    </m:sSub>
                  </m:oMath>
                </a14:m>
                <a:r>
                  <a:rPr lang="cs-CZ" dirty="0"/>
                  <a:t>, 	</a:t>
                </a:r>
                <a14:m>
                  <m:oMath xmlns:m="http://schemas.openxmlformats.org/officeDocument/2006/math">
                    <m:sSub>
                      <m:sSubPr>
                        <m:ctrlPr>
                          <a:rPr lang="cs-CZ" i="1"/>
                        </m:ctrlPr>
                      </m:sSubPr>
                      <m:e>
                        <m:r>
                          <a:rPr lang="cs-CZ" i="1"/>
                          <m:t>𝑣</m:t>
                        </m:r>
                      </m:e>
                      <m:sub>
                        <m:sSub>
                          <m:sSubPr>
                            <m:ctrlPr>
                              <a:rPr lang="cs-CZ" i="1"/>
                            </m:ctrlPr>
                          </m:sSubPr>
                          <m:e>
                            <m:r>
                              <a:rPr lang="cs-CZ" i="1"/>
                              <m:t>𝑦</m:t>
                            </m:r>
                          </m:e>
                          <m:sub>
                            <m:r>
                              <a:rPr lang="cs-CZ" i="1"/>
                              <m:t>𝑖</m:t>
                            </m:r>
                          </m:sub>
                        </m:sSub>
                      </m:sub>
                    </m:sSub>
                    <m:r>
                      <a:rPr lang="cs-CZ" i="1"/>
                      <m:t>=0</m:t>
                    </m:r>
                  </m:oMath>
                </a14:m>
                <a:r>
                  <a:rPr lang="cs-CZ" dirty="0"/>
                  <a:t> .</a:t>
                </a:r>
              </a:p>
              <a:p>
                <a:endParaRPr lang="cs-CZ" sz="1600" b="1" dirty="0"/>
              </a:p>
              <a:p>
                <a:endParaRPr lang="cs-CZ" sz="1600"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145337"/>
              </a:xfrm>
              <a:prstGeom prst="rect">
                <a:avLst/>
              </a:prstGeom>
              <a:blipFill>
                <a:blip r:embed="rId3"/>
                <a:stretch>
                  <a:fillRect l="-1076" t="-794"/>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82848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5</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177910"/>
              </a:xfrm>
              <a:prstGeom prst="rect">
                <a:avLst/>
              </a:prstGeom>
              <a:noFill/>
            </p:spPr>
            <p:txBody>
              <a:bodyPr wrap="square" rtlCol="0">
                <a:spAutoFit/>
              </a:bodyPr>
              <a:lstStyle/>
              <a:p>
                <a:r>
                  <a:rPr lang="cs-CZ" sz="2400" b="1" dirty="0"/>
                  <a:t>1. Regresní a korelační analýza.</a:t>
                </a:r>
              </a:p>
              <a:p>
                <a:endParaRPr lang="cs-CZ" sz="1600" b="1" dirty="0"/>
              </a:p>
              <a:p>
                <a:pPr lvl="0"/>
                <a:r>
                  <a:rPr lang="cs-CZ" dirty="0"/>
                  <a:t>c) Uvažujeme opravy jak hodnot funkce </a:t>
                </a:r>
                <a14:m>
                  <m:oMath xmlns:m="http://schemas.openxmlformats.org/officeDocument/2006/math">
                    <m:r>
                      <a:rPr lang="cs-CZ" i="1"/>
                      <m:t>𝑦</m:t>
                    </m:r>
                  </m:oMath>
                </a14:m>
                <a:r>
                  <a:rPr lang="cs-CZ" dirty="0"/>
                  <a:t>, tak i hodnot argumentu </a:t>
                </a:r>
                <a14:m>
                  <m:oMath xmlns:m="http://schemas.openxmlformats.org/officeDocument/2006/math">
                    <m:r>
                      <a:rPr lang="cs-CZ" i="1"/>
                      <m:t>𝑥</m:t>
                    </m:r>
                  </m:oMath>
                </a14:m>
                <a:r>
                  <a:rPr lang="cs-CZ" dirty="0"/>
                  <a:t> a konstanty vyrovnávací křivky najdeme za podmínky</a:t>
                </a:r>
              </a:p>
              <a:p>
                <a:r>
                  <a:rPr lang="cs-CZ" dirty="0"/>
                  <a:t> </a:t>
                </a:r>
              </a:p>
              <a:p>
                <a14:m>
                  <m:oMath xmlns:m="http://schemas.openxmlformats.org/officeDocument/2006/math">
                    <m:sSub>
                      <m:sSubPr>
                        <m:ctrlPr>
                          <a:rPr lang="cs-CZ" i="1"/>
                        </m:ctrlPr>
                      </m:sSubPr>
                      <m:e>
                        <m:d>
                          <m:dPr>
                            <m:begChr m:val="["/>
                            <m:endChr m:val="]"/>
                            <m:ctrlPr>
                              <a:rPr lang="cs-CZ" i="1"/>
                            </m:ctrlPr>
                          </m:dPr>
                          <m:e>
                            <m:r>
                              <a:rPr lang="cs-CZ" i="1"/>
                              <m:t>𝑝𝑣𝑣</m:t>
                            </m:r>
                          </m:e>
                        </m:d>
                      </m:e>
                      <m:sub>
                        <m:r>
                          <a:rPr lang="cs-CZ" i="1"/>
                          <m:t>𝑥</m:t>
                        </m:r>
                      </m:sub>
                    </m:sSub>
                    <m:r>
                      <a:rPr lang="cs-CZ" i="1"/>
                      <m:t>+</m:t>
                    </m:r>
                    <m:sSub>
                      <m:sSubPr>
                        <m:ctrlPr>
                          <a:rPr lang="cs-CZ" i="1"/>
                        </m:ctrlPr>
                      </m:sSubPr>
                      <m:e>
                        <m:d>
                          <m:dPr>
                            <m:begChr m:val="["/>
                            <m:endChr m:val="]"/>
                            <m:ctrlPr>
                              <a:rPr lang="cs-CZ" i="1"/>
                            </m:ctrlPr>
                          </m:dPr>
                          <m:e>
                            <m:r>
                              <a:rPr lang="cs-CZ" i="1"/>
                              <m:t>𝑝𝑣𝑣</m:t>
                            </m:r>
                          </m:e>
                        </m:d>
                      </m:e>
                      <m:sub>
                        <m:r>
                          <a:rPr lang="cs-CZ" i="1"/>
                          <m:t>𝑦</m:t>
                        </m:r>
                      </m:sub>
                    </m:sSub>
                    <m:r>
                      <a:rPr lang="cs-CZ" i="1"/>
                      <m:t>=</m:t>
                    </m:r>
                    <m:r>
                      <a:rPr lang="cs-CZ" i="1"/>
                      <m:t>𝑚𝑖𝑛</m:t>
                    </m:r>
                    <m:r>
                      <a:rPr lang="cs-CZ" i="1"/>
                      <m:t>.</m:t>
                    </m:r>
                  </m:oMath>
                </a14:m>
                <a:r>
                  <a:rPr lang="cs-CZ" dirty="0"/>
                  <a:t>, 		</a:t>
                </a:r>
                <a14:m>
                  <m:oMath xmlns:m="http://schemas.openxmlformats.org/officeDocument/2006/math">
                    <m:sSub>
                      <m:sSubPr>
                        <m:ctrlPr>
                          <a:rPr lang="cs-CZ" i="1"/>
                        </m:ctrlPr>
                      </m:sSubPr>
                      <m:e>
                        <m:r>
                          <a:rPr lang="cs-CZ" i="1"/>
                          <m:t>𝑣</m:t>
                        </m:r>
                      </m:e>
                      <m:sub>
                        <m:r>
                          <a:rPr lang="cs-CZ" i="1"/>
                          <m:t>𝑥</m:t>
                        </m:r>
                      </m:sub>
                    </m:sSub>
                    <m:r>
                      <a:rPr lang="cs-CZ" i="1"/>
                      <m:t>≠</m:t>
                    </m:r>
                    <m:r>
                      <a:rPr lang="cs-CZ" i="1"/>
                      <m:t>𝑐𝑜𝑡𝑔</m:t>
                    </m:r>
                    <m:d>
                      <m:dPr>
                        <m:ctrlPr>
                          <a:rPr lang="cs-CZ" i="1"/>
                        </m:ctrlPr>
                      </m:dPr>
                      <m:e>
                        <m:r>
                          <a:rPr lang="cs-CZ" i="1"/>
                          <m:t>𝛼</m:t>
                        </m:r>
                      </m:e>
                    </m:d>
                    <m:r>
                      <a:rPr lang="cs-CZ" i="1"/>
                      <m:t>∙</m:t>
                    </m:r>
                    <m:sSub>
                      <m:sSubPr>
                        <m:ctrlPr>
                          <a:rPr lang="cs-CZ" i="1"/>
                        </m:ctrlPr>
                      </m:sSubPr>
                      <m:e>
                        <m:r>
                          <a:rPr lang="cs-CZ" i="1"/>
                          <m:t>𝑣</m:t>
                        </m:r>
                      </m:e>
                      <m:sub>
                        <m:r>
                          <a:rPr lang="cs-CZ" i="1"/>
                          <m:t>𝑦</m:t>
                        </m:r>
                      </m:sub>
                    </m:sSub>
                  </m:oMath>
                </a14:m>
                <a:r>
                  <a:rPr lang="cs-CZ" dirty="0"/>
                  <a:t>.</a:t>
                </a:r>
              </a:p>
              <a:p>
                <a:endParaRPr lang="cs-CZ" sz="1600" b="1" dirty="0"/>
              </a:p>
              <a:p>
                <a:r>
                  <a:rPr lang="cs-CZ" dirty="0"/>
                  <a:t>Tato varianta je teoreticky nejsprávnější, jestliže rozptyl empirického polygonu kolem vyrovnávací křivky způsobily měřické chyby v obou skupinách zprostředkujících veličin. Rovnice vyrovnávací křivky bude nyní</a:t>
                </a:r>
              </a:p>
              <a:p>
                <a:r>
                  <a:rPr lang="cs-CZ" dirty="0"/>
                  <a:t> </a:t>
                </a:r>
              </a:p>
              <a:p>
                <a14:m>
                  <m:oMath xmlns:m="http://schemas.openxmlformats.org/officeDocument/2006/math">
                    <m:sSub>
                      <m:sSubPr>
                        <m:ctrlPr>
                          <a:rPr lang="cs-CZ" i="1"/>
                        </m:ctrlPr>
                      </m:sSubPr>
                      <m:e>
                        <m:r>
                          <a:rPr lang="cs-CZ" i="1"/>
                          <m:t>𝑦</m:t>
                        </m:r>
                      </m:e>
                      <m:sub>
                        <m:r>
                          <a:rPr lang="cs-CZ" i="1"/>
                          <m:t>𝑖</m:t>
                        </m:r>
                      </m:sub>
                    </m:sSub>
                    <m:r>
                      <a:rPr lang="cs-CZ" i="1"/>
                      <m:t>+</m:t>
                    </m:r>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𝐹</m:t>
                        </m:r>
                      </m:e>
                      <m:sub>
                        <m:r>
                          <a:rPr lang="cs-CZ" i="1"/>
                          <m:t>3</m:t>
                        </m:r>
                      </m:sub>
                    </m:sSub>
                    <m:d>
                      <m:dPr>
                        <m:ctrlPr>
                          <a:rPr lang="cs-CZ" i="1"/>
                        </m:ctrlPr>
                      </m:dPr>
                      <m:e>
                        <m:sSub>
                          <m:sSubPr>
                            <m:ctrlPr>
                              <a:rPr lang="cs-CZ" i="1"/>
                            </m:ctrlPr>
                          </m:sSubPr>
                          <m:e>
                            <m:r>
                              <a:rPr lang="cs-CZ" i="1"/>
                              <m:t>𝑥</m:t>
                            </m:r>
                          </m:e>
                          <m:sub>
                            <m:r>
                              <a:rPr lang="cs-CZ" i="1"/>
                              <m:t>𝑖</m:t>
                            </m:r>
                          </m:sub>
                        </m:sSub>
                        <m:r>
                          <a:rPr lang="cs-CZ" i="1"/>
                          <m:t>+</m:t>
                        </m:r>
                        <m:sSub>
                          <m:sSubPr>
                            <m:ctrlPr>
                              <a:rPr lang="cs-CZ" i="1"/>
                            </m:ctrlPr>
                          </m:sSubPr>
                          <m:e>
                            <m:r>
                              <a:rPr lang="cs-CZ" i="1"/>
                              <m:t>𝑣</m:t>
                            </m:r>
                          </m:e>
                          <m:sub>
                            <m:sSub>
                              <m:sSubPr>
                                <m:ctrlPr>
                                  <a:rPr lang="cs-CZ" i="1"/>
                                </m:ctrlPr>
                              </m:sSubPr>
                              <m:e>
                                <m:r>
                                  <a:rPr lang="cs-CZ" i="1"/>
                                  <m:t>𝑥</m:t>
                                </m:r>
                              </m:e>
                              <m:sub>
                                <m:r>
                                  <a:rPr lang="cs-CZ" i="1"/>
                                  <m:t>𝑖</m:t>
                                </m:r>
                              </m:sub>
                            </m:sSub>
                          </m:sub>
                        </m:sSub>
                      </m:e>
                    </m:d>
                    <m:r>
                      <a:rPr lang="cs-CZ" i="1"/>
                      <m:t>=</m:t>
                    </m:r>
                    <m:sSub>
                      <m:sSubPr>
                        <m:ctrlPr>
                          <a:rPr lang="cs-CZ" i="1"/>
                        </m:ctrlPr>
                      </m:sSubPr>
                      <m:e>
                        <m:r>
                          <a:rPr lang="cs-CZ" i="1"/>
                          <m:t>𝐹</m:t>
                        </m:r>
                      </m:e>
                      <m:sub>
                        <m:r>
                          <a:rPr lang="cs-CZ" i="1"/>
                          <m:t>3</m:t>
                        </m:r>
                      </m:sub>
                    </m:sSub>
                    <m:d>
                      <m:dPr>
                        <m:ctrlPr>
                          <a:rPr lang="cs-CZ" i="1"/>
                        </m:ctrlPr>
                      </m:dPr>
                      <m:e>
                        <m:sSub>
                          <m:sSubPr>
                            <m:ctrlPr>
                              <a:rPr lang="cs-CZ" i="1"/>
                            </m:ctrlPr>
                          </m:sSubPr>
                          <m:e>
                            <m:r>
                              <a:rPr lang="cs-CZ" i="1"/>
                              <m:t>𝑥</m:t>
                            </m:r>
                          </m:e>
                          <m:sub>
                            <m:r>
                              <a:rPr lang="cs-CZ" i="1"/>
                              <m:t>𝑖</m:t>
                            </m:r>
                          </m:sub>
                        </m:sSub>
                      </m:e>
                    </m:d>
                    <m:r>
                      <a:rPr lang="cs-CZ" i="1"/>
                      <m:t>+</m:t>
                    </m:r>
                    <m:sSub>
                      <m:sSubPr>
                        <m:ctrlPr>
                          <a:rPr lang="cs-CZ" i="1"/>
                        </m:ctrlPr>
                      </m:sSubPr>
                      <m:e>
                        <m:r>
                          <a:rPr lang="cs-CZ" i="1"/>
                          <m:t>𝑓</m:t>
                        </m:r>
                      </m:e>
                      <m:sub>
                        <m:sSub>
                          <m:sSubPr>
                            <m:ctrlPr>
                              <a:rPr lang="cs-CZ" i="1"/>
                            </m:ctrlPr>
                          </m:sSubPr>
                          <m:e>
                            <m:r>
                              <a:rPr lang="cs-CZ" i="1"/>
                              <m:t>𝑥</m:t>
                            </m:r>
                          </m:e>
                          <m:sub>
                            <m:r>
                              <a:rPr lang="cs-CZ" i="1"/>
                              <m:t>𝑖</m:t>
                            </m:r>
                          </m:sub>
                        </m:sSub>
                      </m:sub>
                    </m:sSub>
                    <m:r>
                      <a:rPr lang="cs-CZ" i="1"/>
                      <m:t>∙</m:t>
                    </m:r>
                    <m:sSub>
                      <m:sSubPr>
                        <m:ctrlPr>
                          <a:rPr lang="cs-CZ" i="1"/>
                        </m:ctrlPr>
                      </m:sSubPr>
                      <m:e>
                        <m:r>
                          <a:rPr lang="cs-CZ" i="1"/>
                          <m:t>𝑣</m:t>
                        </m:r>
                      </m:e>
                      <m:sub>
                        <m:sSub>
                          <m:sSubPr>
                            <m:ctrlPr>
                              <a:rPr lang="cs-CZ" i="1"/>
                            </m:ctrlPr>
                          </m:sSubPr>
                          <m:e>
                            <m:r>
                              <a:rPr lang="cs-CZ" i="1"/>
                              <m:t>𝑥</m:t>
                            </m:r>
                          </m:e>
                          <m:sub>
                            <m:r>
                              <a:rPr lang="cs-CZ" i="1"/>
                              <m:t>𝑖</m:t>
                            </m:r>
                          </m:sub>
                        </m:sSub>
                      </m:sub>
                    </m:sSub>
                  </m:oMath>
                </a14:m>
                <a:r>
                  <a:rPr lang="cs-CZ" dirty="0"/>
                  <a:t> .</a:t>
                </a:r>
              </a:p>
              <a:p>
                <a:endParaRPr lang="cs-CZ" sz="1600" b="1" dirty="0"/>
              </a:p>
              <a:p>
                <a:r>
                  <a:rPr lang="cs-CZ" dirty="0"/>
                  <a:t>Opravy </a:t>
                </a:r>
                <a14:m>
                  <m:oMath xmlns:m="http://schemas.openxmlformats.org/officeDocument/2006/math">
                    <m:sSub>
                      <m:sSubPr>
                        <m:ctrlPr>
                          <a:rPr lang="cs-CZ" i="1"/>
                        </m:ctrlPr>
                      </m:sSubPr>
                      <m:e>
                        <m:r>
                          <a:rPr lang="cs-CZ" i="1"/>
                          <m:t>𝑣</m:t>
                        </m:r>
                      </m:e>
                      <m:sub>
                        <m:r>
                          <a:rPr lang="cs-CZ" i="1" baseline="-25000"/>
                          <m:t>𝑥</m:t>
                        </m:r>
                      </m:sub>
                    </m:sSub>
                  </m:oMath>
                </a14:m>
                <a:r>
                  <a:rPr lang="cs-CZ" dirty="0"/>
                  <a:t>, </a:t>
                </a:r>
                <a14:m>
                  <m:oMath xmlns:m="http://schemas.openxmlformats.org/officeDocument/2006/math">
                    <m:sSub>
                      <m:sSubPr>
                        <m:ctrlPr>
                          <a:rPr lang="cs-CZ" i="1"/>
                        </m:ctrlPr>
                      </m:sSubPr>
                      <m:e>
                        <m:r>
                          <a:rPr lang="cs-CZ" i="1"/>
                          <m:t>𝑣</m:t>
                        </m:r>
                      </m:e>
                      <m:sub>
                        <m:r>
                          <a:rPr lang="cs-CZ" i="1" baseline="-25000"/>
                          <m:t>𝑦</m:t>
                        </m:r>
                      </m:sub>
                    </m:sSub>
                  </m:oMath>
                </a14:m>
                <a:r>
                  <a:rPr lang="cs-CZ" dirty="0"/>
                  <a:t> budou nyní složkami vzdálenosti </a:t>
                </a:r>
                <a14:m>
                  <m:oMath xmlns:m="http://schemas.openxmlformats.org/officeDocument/2006/math">
                    <m:acc>
                      <m:accPr>
                        <m:chr m:val="̅"/>
                        <m:ctrlPr>
                          <a:rPr lang="cs-CZ" i="1"/>
                        </m:ctrlPr>
                      </m:accPr>
                      <m:e>
                        <m:r>
                          <a:rPr lang="cs-CZ" i="1"/>
                          <m:t>𝑃</m:t>
                        </m:r>
                        <m:sSup>
                          <m:sSupPr>
                            <m:ctrlPr>
                              <a:rPr lang="cs-CZ" i="1"/>
                            </m:ctrlPr>
                          </m:sSupPr>
                          <m:e>
                            <m:r>
                              <a:rPr lang="cs-CZ" i="1"/>
                              <m:t>𝑃</m:t>
                            </m:r>
                          </m:e>
                          <m:sup>
                            <m:r>
                              <a:rPr lang="cs-CZ" i="1"/>
                              <m:t>∗</m:t>
                            </m:r>
                          </m:sup>
                        </m:sSup>
                      </m:e>
                    </m:acc>
                  </m:oMath>
                </a14:m>
                <a:r>
                  <a:rPr lang="cs-CZ" dirty="0"/>
                  <a:t> naměřené polohy bodu </a:t>
                </a:r>
                <a14:m>
                  <m:oMath xmlns:m="http://schemas.openxmlformats.org/officeDocument/2006/math">
                    <m:r>
                      <a:rPr lang="cs-CZ" i="1"/>
                      <m:t>𝑃</m:t>
                    </m:r>
                  </m:oMath>
                </a14:m>
                <a:r>
                  <a:rPr lang="cs-CZ" dirty="0"/>
                  <a:t> od vyrovnané polohy na křivce.</a:t>
                </a:r>
              </a:p>
              <a:p>
                <a:endParaRPr lang="cs-CZ" sz="1600" b="1" dirty="0"/>
              </a:p>
              <a:p>
                <a:endParaRPr lang="cs-CZ" sz="1600" b="1" dirty="0"/>
              </a:p>
              <a:p>
                <a:r>
                  <a:rPr lang="cs-CZ" b="1" dirty="0"/>
                  <a:t>Poznámka: </a:t>
                </a:r>
                <a:r>
                  <a:rPr lang="cs-CZ" dirty="0"/>
                  <a:t>Každá z uvedených tří variant dá jiné číselné hodnoty konstant vyrovnávací křivky (jiný její průběh). Rozdíly budou záviset na velikosti korelačního koeficientu. Všechny uvedené podmínky minima budou blíže vysvětleny na příkladu vyrovnávací přímky.</a:t>
                </a:r>
              </a:p>
              <a:p>
                <a:endParaRPr lang="cs-CZ" sz="1600"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177910"/>
              </a:xfrm>
              <a:prstGeom prst="rect">
                <a:avLst/>
              </a:prstGeom>
              <a:blipFill>
                <a:blip r:embed="rId3"/>
                <a:stretch>
                  <a:fillRect l="-1076" t="-790"/>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121553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6</a:t>
            </a:fld>
            <a:endParaRPr lang="cs-CZ"/>
          </a:p>
        </p:txBody>
      </p:sp>
      <p:sp>
        <p:nvSpPr>
          <p:cNvPr id="8" name="TextBox 3"/>
          <p:cNvSpPr txBox="1"/>
          <p:nvPr/>
        </p:nvSpPr>
        <p:spPr>
          <a:xfrm>
            <a:off x="323528" y="620688"/>
            <a:ext cx="8496944" cy="3477875"/>
          </a:xfrm>
          <a:prstGeom prst="rect">
            <a:avLst/>
          </a:prstGeom>
          <a:noFill/>
        </p:spPr>
        <p:txBody>
          <a:bodyPr wrap="square" rtlCol="0">
            <a:spAutoFit/>
          </a:bodyPr>
          <a:lstStyle/>
          <a:p>
            <a:r>
              <a:rPr lang="cs-CZ" sz="2400" b="1" dirty="0"/>
              <a:t>1. Regresní a korelační analýza.</a:t>
            </a:r>
          </a:p>
          <a:p>
            <a:endParaRPr lang="cs-CZ" sz="1600" b="1" dirty="0"/>
          </a:p>
          <a:p>
            <a:pPr marL="1524000" lvl="0" indent="-1524000"/>
            <a:r>
              <a:rPr lang="cs-CZ" b="1" dirty="0"/>
              <a:t>Funkční vztah </a:t>
            </a:r>
          </a:p>
          <a:p>
            <a:pPr marL="1524000" lvl="0" indent="-1524000"/>
            <a:r>
              <a:rPr lang="cs-CZ" b="1" dirty="0"/>
              <a:t>	</a:t>
            </a:r>
            <a:r>
              <a:rPr lang="cs-CZ" dirty="0"/>
              <a:t>– vztah dvou (či více) veličin x a y lze popsat matematickou funkcí, od které nevykazují žádné odchylky. Pro jednu hodnotu x existuje dle předpisu pouze jedna hodnota y.</a:t>
            </a:r>
          </a:p>
          <a:p>
            <a:pPr lvl="0"/>
            <a:endParaRPr lang="cs-CZ" b="1" dirty="0"/>
          </a:p>
          <a:p>
            <a:pPr marL="1524000" lvl="0" indent="-1524000"/>
            <a:r>
              <a:rPr lang="cs-CZ" b="1" dirty="0"/>
              <a:t>Korelační závislost, stochastický (statistický) vztah </a:t>
            </a:r>
          </a:p>
          <a:p>
            <a:pPr marL="1524000" lvl="0" indent="-1524000"/>
            <a:r>
              <a:rPr lang="cs-CZ" b="1" dirty="0"/>
              <a:t>	</a:t>
            </a:r>
            <a:r>
              <a:rPr lang="cs-CZ" dirty="0"/>
              <a:t>– mezi veličinami (měřeními) je vztah, nelze jej však beze zbytku vyjádřit. </a:t>
            </a:r>
          </a:p>
          <a:p>
            <a:pPr marL="1524000" lvl="0" indent="-1524000"/>
            <a:endParaRPr lang="cs-CZ" dirty="0"/>
          </a:p>
          <a:p>
            <a:pPr marL="1524000" lvl="0" indent="-1524000"/>
            <a:r>
              <a:rPr lang="cs-CZ" dirty="0"/>
              <a:t>Postup vysvětlíme na lineární regresi, která je nejjednodušší a také nejpoužívanější. zároveň definuje mnohé pojmy používané obecně.</a:t>
            </a:r>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2349391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7</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6088783"/>
              </a:xfrm>
              <a:prstGeom prst="rect">
                <a:avLst/>
              </a:prstGeom>
              <a:noFill/>
            </p:spPr>
            <p:txBody>
              <a:bodyPr wrap="square" rtlCol="0">
                <a:spAutoFit/>
              </a:bodyPr>
              <a:lstStyle/>
              <a:p>
                <a:r>
                  <a:rPr lang="cs-CZ" sz="2400" b="1" dirty="0"/>
                  <a:t>2. Lineární regrese. </a:t>
                </a:r>
              </a:p>
              <a:p>
                <a:endParaRPr lang="cs-CZ" dirty="0"/>
              </a:p>
              <a:p>
                <a:r>
                  <a:rPr lang="cs-CZ" dirty="0"/>
                  <a:t>Měřené hodnoty </a:t>
                </a:r>
                <a:r>
                  <a:rPr lang="en-US" dirty="0"/>
                  <a:t>y </a:t>
                </a:r>
                <a:r>
                  <a:rPr lang="cs-CZ" dirty="0"/>
                  <a:t>jsou zatíženy chybami:</a:t>
                </a:r>
              </a:p>
              <a:p>
                <a:endParaRPr lang="cs-CZ" sz="1200" dirty="0"/>
              </a:p>
              <a:p>
                <a:r>
                  <a:rPr lang="cs-CZ" dirty="0"/>
                  <a:t> </a:t>
                </a:r>
                <a14:m>
                  <m:oMath xmlns:m="http://schemas.openxmlformats.org/officeDocument/2006/math">
                    <m:sSub>
                      <m:sSubPr>
                        <m:ctrlPr>
                          <a:rPr lang="cs-CZ" i="1"/>
                        </m:ctrlPr>
                      </m:sSubPr>
                      <m:e>
                        <m:r>
                          <a:rPr lang="cs-CZ" i="1"/>
                          <m:t>𝑦</m:t>
                        </m:r>
                      </m:e>
                      <m:sub>
                        <m:r>
                          <a:rPr lang="cs-CZ" i="1"/>
                          <m:t>𝑖</m:t>
                        </m:r>
                      </m:sub>
                    </m:sSub>
                    <m:r>
                      <a:rPr lang="cs-CZ" i="1"/>
                      <m:t>+</m:t>
                    </m:r>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𝐴</m:t>
                        </m:r>
                      </m:e>
                      <m:sub>
                        <m:r>
                          <a:rPr lang="cs-CZ" i="1"/>
                          <m:t>𝑦</m:t>
                        </m:r>
                      </m:sub>
                    </m:sSub>
                    <m:r>
                      <a:rPr lang="cs-CZ" i="1"/>
                      <m:t>+</m:t>
                    </m:r>
                    <m:sSub>
                      <m:sSubPr>
                        <m:ctrlPr>
                          <a:rPr lang="cs-CZ" i="1"/>
                        </m:ctrlPr>
                      </m:sSubPr>
                      <m:e>
                        <m:r>
                          <a:rPr lang="cs-CZ" i="1"/>
                          <m:t>𝐵</m:t>
                        </m:r>
                      </m:e>
                      <m:sub>
                        <m:r>
                          <a:rPr lang="cs-CZ" i="1"/>
                          <m:t>𝑦</m:t>
                        </m:r>
                      </m:sub>
                    </m:sSub>
                    <m:r>
                      <a:rPr lang="cs-CZ" i="1"/>
                      <m:t>∙</m:t>
                    </m:r>
                    <m:sSub>
                      <m:sSubPr>
                        <m:ctrlPr>
                          <a:rPr lang="cs-CZ" i="1"/>
                        </m:ctrlPr>
                      </m:sSubPr>
                      <m:e>
                        <m:r>
                          <a:rPr lang="cs-CZ" i="1"/>
                          <m:t>𝑥</m:t>
                        </m:r>
                      </m:e>
                      <m:sub>
                        <m:r>
                          <a:rPr lang="cs-CZ" i="1"/>
                          <m:t>𝑖</m:t>
                        </m:r>
                      </m:sub>
                    </m:sSub>
                  </m:oMath>
                </a14:m>
                <a:r>
                  <a:rPr lang="cs-CZ" dirty="0"/>
                  <a:t> , 	</a:t>
                </a:r>
                <a14:m>
                  <m:oMath xmlns:m="http://schemas.openxmlformats.org/officeDocument/2006/math">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𝐴</m:t>
                        </m:r>
                      </m:e>
                      <m:sub>
                        <m:r>
                          <a:rPr lang="cs-CZ" i="1"/>
                          <m:t>𝑦</m:t>
                        </m:r>
                      </m:sub>
                    </m:sSub>
                    <m:r>
                      <a:rPr lang="cs-CZ" i="1"/>
                      <m:t>+</m:t>
                    </m:r>
                    <m:sSub>
                      <m:sSubPr>
                        <m:ctrlPr>
                          <a:rPr lang="cs-CZ" i="1"/>
                        </m:ctrlPr>
                      </m:sSubPr>
                      <m:e>
                        <m:r>
                          <a:rPr lang="cs-CZ" i="1"/>
                          <m:t>𝐵</m:t>
                        </m:r>
                      </m:e>
                      <m:sub>
                        <m:r>
                          <a:rPr lang="cs-CZ" i="1"/>
                          <m:t>𝑦</m:t>
                        </m:r>
                      </m:sub>
                    </m:sSub>
                    <m:r>
                      <a:rPr lang="cs-CZ" i="1"/>
                      <m:t>∙</m:t>
                    </m:r>
                    <m:sSub>
                      <m:sSubPr>
                        <m:ctrlPr>
                          <a:rPr lang="cs-CZ" i="1"/>
                        </m:ctrlPr>
                      </m:sSubPr>
                      <m:e>
                        <m:r>
                          <a:rPr lang="cs-CZ" i="1"/>
                          <m:t>𝑥</m:t>
                        </m:r>
                      </m:e>
                      <m:sub>
                        <m:r>
                          <a:rPr lang="cs-CZ" i="1"/>
                          <m:t>𝑖</m:t>
                        </m:r>
                      </m:sub>
                    </m:sSub>
                    <m:r>
                      <a:rPr lang="cs-CZ" i="1"/>
                      <m:t>−</m:t>
                    </m:r>
                    <m:sSub>
                      <m:sSubPr>
                        <m:ctrlPr>
                          <a:rPr lang="cs-CZ" i="1"/>
                        </m:ctrlPr>
                      </m:sSubPr>
                      <m:e>
                        <m:r>
                          <a:rPr lang="cs-CZ" i="1"/>
                          <m:t>𝑦</m:t>
                        </m:r>
                      </m:e>
                      <m:sub>
                        <m:r>
                          <a:rPr lang="cs-CZ" i="1"/>
                          <m:t>𝑖</m:t>
                        </m:r>
                      </m:sub>
                    </m:sSub>
                  </m:oMath>
                </a14:m>
                <a:r>
                  <a:rPr lang="cs-CZ" dirty="0"/>
                  <a:t> ,  	</a:t>
                </a:r>
                <a14:m>
                  <m:oMath xmlns:m="http://schemas.openxmlformats.org/officeDocument/2006/math">
                    <m:sSub>
                      <m:sSubPr>
                        <m:ctrlPr>
                          <a:rPr lang="cs-CZ" i="1"/>
                        </m:ctrlPr>
                      </m:sSubPr>
                      <m:e>
                        <m:d>
                          <m:dPr>
                            <m:begChr m:val="["/>
                            <m:endChr m:val="]"/>
                            <m:ctrlPr>
                              <a:rPr lang="cs-CZ" i="1"/>
                            </m:ctrlPr>
                          </m:dPr>
                          <m:e>
                            <m:r>
                              <a:rPr lang="cs-CZ" i="1"/>
                              <m:t>𝑝𝑣𝑣</m:t>
                            </m:r>
                          </m:e>
                        </m:d>
                      </m:e>
                      <m:sub>
                        <m:r>
                          <a:rPr lang="cs-CZ" i="1"/>
                          <m:t>𝑦</m:t>
                        </m:r>
                      </m:sub>
                    </m:sSub>
                    <m:r>
                      <a:rPr lang="cs-CZ" i="1"/>
                      <m:t>=</m:t>
                    </m:r>
                    <m:r>
                      <a:rPr lang="cs-CZ" i="1"/>
                      <m:t>𝑚𝑖𝑛</m:t>
                    </m:r>
                    <m:r>
                      <a:rPr lang="cs-CZ" i="1"/>
                      <m:t>, </m:t>
                    </m:r>
                    <m:sSub>
                      <m:sSubPr>
                        <m:ctrlPr>
                          <a:rPr lang="cs-CZ" i="1"/>
                        </m:ctrlPr>
                      </m:sSubPr>
                      <m:e>
                        <m:r>
                          <a:rPr lang="cs-CZ" i="1"/>
                          <m:t>𝑣</m:t>
                        </m:r>
                      </m:e>
                      <m:sub>
                        <m:sSub>
                          <m:sSubPr>
                            <m:ctrlPr>
                              <a:rPr lang="cs-CZ" i="1"/>
                            </m:ctrlPr>
                          </m:sSubPr>
                          <m:e>
                            <m:r>
                              <a:rPr lang="cs-CZ" i="1"/>
                              <m:t>𝑥</m:t>
                            </m:r>
                          </m:e>
                          <m:sub>
                            <m:r>
                              <a:rPr lang="cs-CZ" i="1"/>
                              <m:t>𝑖</m:t>
                            </m:r>
                          </m:sub>
                        </m:sSub>
                      </m:sub>
                    </m:sSub>
                    <m:r>
                      <a:rPr lang="cs-CZ" i="1"/>
                      <m:t>=0</m:t>
                    </m:r>
                  </m:oMath>
                </a14:m>
                <a:r>
                  <a:rPr lang="cs-CZ" dirty="0"/>
                  <a:t>.</a:t>
                </a:r>
              </a:p>
              <a:p>
                <a:endParaRPr lang="cs-CZ" sz="1200" dirty="0"/>
              </a:p>
              <a:p>
                <a:r>
                  <a:rPr lang="cs-CZ" dirty="0"/>
                  <a:t>Normální rovnice:</a:t>
                </a:r>
              </a:p>
              <a:p>
                <a:endParaRPr lang="cs-CZ" sz="1200" dirty="0"/>
              </a:p>
              <a:p>
                <a:r>
                  <a:rPr lang="en-US" dirty="0"/>
                  <a:t>	</a:t>
                </a:r>
                <a14:m>
                  <m:oMath xmlns:m="http://schemas.openxmlformats.org/officeDocument/2006/math">
                    <m:m>
                      <m:mPr>
                        <m:mcs>
                          <m:mc>
                            <m:mcPr>
                              <m:count m:val="4"/>
                              <m:mcJc m:val="center"/>
                            </m:mcPr>
                          </m:mc>
                        </m:mcs>
                        <m:ctrlPr>
                          <a:rPr lang="cs-CZ" i="1"/>
                        </m:ctrlPr>
                      </m:mPr>
                      <m:mr>
                        <m:e>
                          <m:d>
                            <m:dPr>
                              <m:begChr m:val="["/>
                              <m:endChr m:val="]"/>
                              <m:ctrlPr>
                                <a:rPr lang="cs-CZ" i="1"/>
                              </m:ctrlPr>
                            </m:dPr>
                            <m:e>
                              <m:r>
                                <a:rPr lang="cs-CZ" i="1"/>
                                <m:t>𝑝</m:t>
                              </m:r>
                            </m:e>
                          </m:d>
                          <m:r>
                            <a:rPr lang="cs-CZ" i="1"/>
                            <m:t>∙</m:t>
                          </m:r>
                          <m:sSub>
                            <m:sSubPr>
                              <m:ctrlPr>
                                <a:rPr lang="cs-CZ" i="1"/>
                              </m:ctrlPr>
                            </m:sSubPr>
                            <m:e>
                              <m:r>
                                <a:rPr lang="cs-CZ" i="1"/>
                                <m:t>𝐴</m:t>
                              </m:r>
                            </m:e>
                            <m:sub>
                              <m:r>
                                <a:rPr lang="cs-CZ" i="1"/>
                                <m:t>𝑦</m:t>
                              </m:r>
                            </m:sub>
                          </m:sSub>
                        </m:e>
                        <m:e>
                          <m:r>
                            <a:rPr lang="cs-CZ" i="1"/>
                            <m:t>+</m:t>
                          </m:r>
                          <m:d>
                            <m:dPr>
                              <m:begChr m:val="["/>
                              <m:endChr m:val="]"/>
                              <m:ctrlPr>
                                <a:rPr lang="cs-CZ" i="1"/>
                              </m:ctrlPr>
                            </m:dPr>
                            <m:e>
                              <m:r>
                                <a:rPr lang="cs-CZ" i="1"/>
                                <m:t>𝑝𝑥</m:t>
                              </m:r>
                            </m:e>
                          </m:d>
                          <m:r>
                            <a:rPr lang="cs-CZ" i="1"/>
                            <m:t>∙</m:t>
                          </m:r>
                          <m:sSub>
                            <m:sSubPr>
                              <m:ctrlPr>
                                <a:rPr lang="cs-CZ" i="1"/>
                              </m:ctrlPr>
                            </m:sSubPr>
                            <m:e>
                              <m:r>
                                <a:rPr lang="cs-CZ" i="1"/>
                                <m:t>𝐵</m:t>
                              </m:r>
                            </m:e>
                            <m:sub>
                              <m:r>
                                <a:rPr lang="cs-CZ" i="1"/>
                                <m:t>𝑦</m:t>
                              </m:r>
                            </m:sub>
                          </m:sSub>
                        </m:e>
                        <m:e>
                          <m:r>
                            <a:rPr lang="cs-CZ" i="1"/>
                            <m:t>−</m:t>
                          </m:r>
                          <m:d>
                            <m:dPr>
                              <m:begChr m:val="["/>
                              <m:endChr m:val="]"/>
                              <m:ctrlPr>
                                <a:rPr lang="cs-CZ" i="1"/>
                              </m:ctrlPr>
                            </m:dPr>
                            <m:e>
                              <m:r>
                                <a:rPr lang="cs-CZ" i="1"/>
                                <m:t>𝑝𝑦</m:t>
                              </m:r>
                            </m:e>
                          </m:d>
                        </m:e>
                        <m:e>
                          <m:r>
                            <a:rPr lang="cs-CZ" i="1"/>
                            <m:t>=0</m:t>
                          </m:r>
                        </m:e>
                      </m:mr>
                      <m:mr>
                        <m:e>
                          <m:d>
                            <m:dPr>
                              <m:begChr m:val="["/>
                              <m:endChr m:val="]"/>
                              <m:ctrlPr>
                                <a:rPr lang="cs-CZ" i="1"/>
                              </m:ctrlPr>
                            </m:dPr>
                            <m:e>
                              <m:r>
                                <a:rPr lang="cs-CZ" i="1"/>
                                <m:t>𝑝𝑥</m:t>
                              </m:r>
                            </m:e>
                          </m:d>
                          <m:r>
                            <a:rPr lang="cs-CZ" i="1"/>
                            <m:t>∙</m:t>
                          </m:r>
                          <m:sSub>
                            <m:sSubPr>
                              <m:ctrlPr>
                                <a:rPr lang="cs-CZ" i="1"/>
                              </m:ctrlPr>
                            </m:sSubPr>
                            <m:e>
                              <m:r>
                                <a:rPr lang="cs-CZ" i="1"/>
                                <m:t>𝐴</m:t>
                              </m:r>
                            </m:e>
                            <m:sub>
                              <m:r>
                                <a:rPr lang="cs-CZ" i="1"/>
                                <m:t>𝑦</m:t>
                              </m:r>
                            </m:sub>
                          </m:sSub>
                        </m:e>
                        <m:e>
                          <m:r>
                            <a:rPr lang="cs-CZ" i="1"/>
                            <m:t>+</m:t>
                          </m:r>
                          <m:d>
                            <m:dPr>
                              <m:begChr m:val="["/>
                              <m:endChr m:val="]"/>
                              <m:ctrlPr>
                                <a:rPr lang="cs-CZ" i="1"/>
                              </m:ctrlPr>
                            </m:dPr>
                            <m:e>
                              <m:r>
                                <a:rPr lang="cs-CZ" i="1"/>
                                <m:t>𝑝𝑥𝑥</m:t>
                              </m:r>
                            </m:e>
                          </m:d>
                          <m:r>
                            <a:rPr lang="cs-CZ" i="1"/>
                            <m:t>∙</m:t>
                          </m:r>
                          <m:sSub>
                            <m:sSubPr>
                              <m:ctrlPr>
                                <a:rPr lang="cs-CZ" i="1"/>
                              </m:ctrlPr>
                            </m:sSubPr>
                            <m:e>
                              <m:r>
                                <a:rPr lang="cs-CZ" i="1"/>
                                <m:t>𝐵</m:t>
                              </m:r>
                            </m:e>
                            <m:sub>
                              <m:r>
                                <a:rPr lang="cs-CZ" i="1"/>
                                <m:t>𝑦</m:t>
                              </m:r>
                            </m:sub>
                          </m:sSub>
                        </m:e>
                        <m:e>
                          <m:r>
                            <a:rPr lang="cs-CZ" i="1"/>
                            <m:t>−</m:t>
                          </m:r>
                          <m:d>
                            <m:dPr>
                              <m:begChr m:val="["/>
                              <m:endChr m:val="]"/>
                              <m:ctrlPr>
                                <a:rPr lang="cs-CZ" i="1"/>
                              </m:ctrlPr>
                            </m:dPr>
                            <m:e>
                              <m:r>
                                <a:rPr lang="cs-CZ" i="1"/>
                                <m:t>𝑝𝑥𝑦</m:t>
                              </m:r>
                            </m:e>
                          </m:d>
                        </m:e>
                        <m:e>
                          <m:r>
                            <a:rPr lang="cs-CZ" i="1"/>
                            <m:t>=0</m:t>
                          </m:r>
                        </m:e>
                      </m:mr>
                    </m:m>
                  </m:oMath>
                </a14:m>
                <a:r>
                  <a:rPr lang="cs-CZ" dirty="0"/>
                  <a:t> </a:t>
                </a:r>
              </a:p>
              <a:p>
                <a:endParaRPr lang="cs-CZ" sz="1200" dirty="0"/>
              </a:p>
              <a:p>
                <a:r>
                  <a:rPr lang="cs-CZ" dirty="0"/>
                  <a:t>Kovarianční matice:</a:t>
                </a:r>
              </a:p>
              <a:p>
                <a:endParaRPr lang="cs-CZ" sz="1400" dirty="0"/>
              </a:p>
              <a:p>
                <a:r>
                  <a:rPr lang="en-US" b="0" dirty="0">
                    <a:ea typeface="Cambria Math" panose="02040503050406030204" pitchFamily="18" charset="0"/>
                  </a:rPr>
                  <a:t>	</a:t>
                </a:r>
                <a14:m>
                  <m:oMath xmlns:m="http://schemas.openxmlformats.org/officeDocument/2006/math">
                    <m:sSubSup>
                      <m:sSubSupPr>
                        <m:ctrlPr>
                          <a:rPr lang="cs-CZ" b="0" i="1" smtClean="0">
                            <a:latin typeface="Cambria Math" panose="02040503050406030204" pitchFamily="18" charset="0"/>
                            <a:ea typeface="Cambria Math" panose="02040503050406030204" pitchFamily="18" charset="0"/>
                          </a:rPr>
                        </m:ctrlPr>
                      </m:sSubSupPr>
                      <m:e>
                        <m:r>
                          <a:rPr lang="cs-CZ" b="0" i="1" smtClean="0">
                            <a:latin typeface="Cambria Math" panose="02040503050406030204" pitchFamily="18" charset="0"/>
                            <a:ea typeface="Cambria Math" panose="02040503050406030204" pitchFamily="18" charset="0"/>
                          </a:rPr>
                          <m:t>𝜎</m:t>
                        </m:r>
                      </m:e>
                      <m:sub>
                        <m:r>
                          <a:rPr lang="cs-CZ" b="0" i="1" smtClean="0">
                            <a:latin typeface="Cambria Math" panose="02040503050406030204" pitchFamily="18" charset="0"/>
                            <a:ea typeface="Cambria Math" panose="02040503050406030204" pitchFamily="18" charset="0"/>
                          </a:rPr>
                          <m:t>0</m:t>
                        </m:r>
                      </m:sub>
                      <m:sup>
                        <m:r>
                          <a:rPr lang="en-US" b="0" i="1" smtClean="0">
                            <a:latin typeface="Cambria Math" panose="02040503050406030204" pitchFamily="18" charset="0"/>
                            <a:ea typeface="Cambria Math" panose="02040503050406030204" pitchFamily="18" charset="0"/>
                          </a:rPr>
                          <m:t>2</m:t>
                        </m:r>
                      </m:sup>
                    </m:sSubSup>
                    <m:r>
                      <a:rPr lang="cs-CZ" b="0" i="1" smtClean="0">
                        <a:latin typeface="Cambria Math" panose="02040503050406030204" pitchFamily="18" charset="0"/>
                        <a:ea typeface="Cambria Math" panose="02040503050406030204" pitchFamily="18" charset="0"/>
                      </a:rPr>
                      <m:t>∙</m:t>
                    </m:r>
                    <m:d>
                      <m:dPr>
                        <m:ctrlPr>
                          <a:rPr lang="cs-CZ" b="0" i="1" smtClean="0">
                            <a:latin typeface="Cambria Math" panose="02040503050406030204" pitchFamily="18" charset="0"/>
                          </a:rPr>
                        </m:ctrlPr>
                      </m:dPr>
                      <m:e>
                        <m:m>
                          <m:mPr>
                            <m:mcs>
                              <m:mc>
                                <m:mcPr>
                                  <m:count m:val="2"/>
                                  <m:mcJc m:val="center"/>
                                </m:mcPr>
                              </m:mc>
                            </m:mcs>
                            <m:ctrlPr>
                              <a:rPr lang="cs-CZ" b="0" i="1" smtClean="0">
                                <a:latin typeface="Cambria Math" panose="02040503050406030204" pitchFamily="18" charset="0"/>
                              </a:rPr>
                            </m:ctrlPr>
                          </m:mPr>
                          <m:mr>
                            <m:e>
                              <m:f>
                                <m:fPr>
                                  <m:ctrlPr>
                                    <a:rPr lang="cs-CZ" i="1"/>
                                  </m:ctrlPr>
                                </m:fPr>
                                <m:num>
                                  <m:d>
                                    <m:dPr>
                                      <m:begChr m:val="["/>
                                      <m:endChr m:val="]"/>
                                      <m:ctrlPr>
                                        <a:rPr lang="cs-CZ" i="1"/>
                                      </m:ctrlPr>
                                    </m:dPr>
                                    <m:e>
                                      <m:r>
                                        <a:rPr lang="cs-CZ" i="1"/>
                                        <m:t>𝑝𝑥𝑥</m:t>
                                      </m:r>
                                    </m:e>
                                  </m:d>
                                </m:num>
                                <m:den>
                                  <m:r>
                                    <a:rPr lang="cs-CZ" i="1"/>
                                    <m:t>𝐷</m:t>
                                  </m:r>
                                </m:den>
                              </m:f>
                            </m:e>
                            <m:e>
                              <m:f>
                                <m:fPr>
                                  <m:ctrlPr>
                                    <a:rPr lang="cs-CZ" b="0" i="1" smtClean="0">
                                      <a:latin typeface="Cambria Math" panose="02040503050406030204" pitchFamily="18" charset="0"/>
                                    </a:rPr>
                                  </m:ctrlPr>
                                </m:fPr>
                                <m:num>
                                  <m:d>
                                    <m:dPr>
                                      <m:begChr m:val="["/>
                                      <m:endChr m:val="]"/>
                                      <m:ctrlPr>
                                        <a:rPr lang="cs-CZ" i="1">
                                          <a:latin typeface="Cambria Math" panose="02040503050406030204" pitchFamily="18" charset="0"/>
                                        </a:rPr>
                                      </m:ctrlPr>
                                    </m:dPr>
                                    <m:e>
                                      <m:r>
                                        <a:rPr lang="cs-CZ" i="1">
                                          <a:latin typeface="Cambria Math" panose="02040503050406030204" pitchFamily="18" charset="0"/>
                                        </a:rPr>
                                        <m:t>𝑝𝑥</m:t>
                                      </m:r>
                                    </m:e>
                                  </m:d>
                                </m:num>
                                <m:den>
                                  <m:r>
                                    <a:rPr lang="cs-CZ" b="0" i="1" smtClean="0">
                                      <a:latin typeface="Cambria Math" panose="02040503050406030204" pitchFamily="18" charset="0"/>
                                    </a:rPr>
                                    <m:t>𝐷</m:t>
                                  </m:r>
                                </m:den>
                              </m:f>
                            </m:e>
                          </m:mr>
                          <m:mr>
                            <m:e>
                              <m:f>
                                <m:fPr>
                                  <m:ctrlPr>
                                    <a:rPr lang="cs-CZ" i="1">
                                      <a:latin typeface="Cambria Math" panose="02040503050406030204" pitchFamily="18" charset="0"/>
                                    </a:rPr>
                                  </m:ctrlPr>
                                </m:fPr>
                                <m:num>
                                  <m:d>
                                    <m:dPr>
                                      <m:begChr m:val="["/>
                                      <m:endChr m:val="]"/>
                                      <m:ctrlPr>
                                        <a:rPr lang="cs-CZ" i="1">
                                          <a:latin typeface="Cambria Math" panose="02040503050406030204" pitchFamily="18" charset="0"/>
                                        </a:rPr>
                                      </m:ctrlPr>
                                    </m:dPr>
                                    <m:e>
                                      <m:r>
                                        <a:rPr lang="cs-CZ" i="1">
                                          <a:latin typeface="Cambria Math" panose="02040503050406030204" pitchFamily="18" charset="0"/>
                                        </a:rPr>
                                        <m:t>𝑝𝑥</m:t>
                                      </m:r>
                                    </m:e>
                                  </m:d>
                                </m:num>
                                <m:den>
                                  <m:r>
                                    <a:rPr lang="cs-CZ" i="1">
                                      <a:latin typeface="Cambria Math" panose="02040503050406030204" pitchFamily="18" charset="0"/>
                                    </a:rPr>
                                    <m:t>𝐷</m:t>
                                  </m:r>
                                </m:den>
                              </m:f>
                            </m:e>
                            <m:e>
                              <m:f>
                                <m:fPr>
                                  <m:ctrlPr>
                                    <a:rPr lang="cs-CZ" i="1"/>
                                  </m:ctrlPr>
                                </m:fPr>
                                <m:num>
                                  <m:d>
                                    <m:dPr>
                                      <m:begChr m:val="["/>
                                      <m:endChr m:val="]"/>
                                      <m:ctrlPr>
                                        <a:rPr lang="cs-CZ" i="1"/>
                                      </m:ctrlPr>
                                    </m:dPr>
                                    <m:e>
                                      <m:r>
                                        <a:rPr lang="cs-CZ" i="1"/>
                                        <m:t>𝑝</m:t>
                                      </m:r>
                                    </m:e>
                                  </m:d>
                                </m:num>
                                <m:den>
                                  <m:r>
                                    <a:rPr lang="cs-CZ" i="1"/>
                                    <m:t>𝐷</m:t>
                                  </m:r>
                                </m:den>
                              </m:f>
                            </m:e>
                          </m:mr>
                        </m:m>
                      </m:e>
                    </m:d>
                  </m:oMath>
                </a14:m>
                <a:r>
                  <a:rPr lang="en-US" dirty="0"/>
                  <a:t> 		</a:t>
                </a:r>
                <a:r>
                  <a:rPr lang="cs-CZ" dirty="0"/>
                  <a:t> </a:t>
                </a:r>
                <a14:m>
                  <m:oMath xmlns:m="http://schemas.openxmlformats.org/officeDocument/2006/math">
                    <m:r>
                      <a:rPr lang="cs-CZ" i="1"/>
                      <m:t>𝐷</m:t>
                    </m:r>
                    <m:r>
                      <a:rPr lang="cs-CZ" i="1"/>
                      <m:t>=</m:t>
                    </m:r>
                    <m:d>
                      <m:dPr>
                        <m:begChr m:val="["/>
                        <m:endChr m:val="]"/>
                        <m:ctrlPr>
                          <a:rPr lang="cs-CZ" i="1"/>
                        </m:ctrlPr>
                      </m:dPr>
                      <m:e>
                        <m:r>
                          <a:rPr lang="cs-CZ" i="1"/>
                          <m:t>𝑝</m:t>
                        </m:r>
                      </m:e>
                    </m:d>
                    <m:r>
                      <a:rPr lang="cs-CZ" i="1"/>
                      <m:t>∙</m:t>
                    </m:r>
                    <m:d>
                      <m:dPr>
                        <m:begChr m:val="["/>
                        <m:endChr m:val="]"/>
                        <m:ctrlPr>
                          <a:rPr lang="cs-CZ" i="1"/>
                        </m:ctrlPr>
                      </m:dPr>
                      <m:e>
                        <m:r>
                          <a:rPr lang="cs-CZ" i="1"/>
                          <m:t>𝑝𝑥𝑥</m:t>
                        </m:r>
                      </m:e>
                    </m:d>
                    <m:r>
                      <a:rPr lang="cs-CZ" i="1"/>
                      <m:t>−</m:t>
                    </m:r>
                    <m:sSup>
                      <m:sSupPr>
                        <m:ctrlPr>
                          <a:rPr lang="cs-CZ" i="1"/>
                        </m:ctrlPr>
                      </m:sSupPr>
                      <m:e>
                        <m:d>
                          <m:dPr>
                            <m:begChr m:val="["/>
                            <m:endChr m:val="]"/>
                            <m:ctrlPr>
                              <a:rPr lang="cs-CZ" i="1"/>
                            </m:ctrlPr>
                          </m:dPr>
                          <m:e>
                            <m:r>
                              <a:rPr lang="cs-CZ" i="1"/>
                              <m:t>𝑝𝑥</m:t>
                            </m:r>
                          </m:e>
                        </m:d>
                      </m:e>
                      <m:sup>
                        <m:r>
                          <a:rPr lang="cs-CZ" i="1"/>
                          <m:t>2</m:t>
                        </m:r>
                      </m:sup>
                    </m:sSup>
                  </m:oMath>
                </a14:m>
                <a:r>
                  <a:rPr lang="en-US" dirty="0"/>
                  <a:t> </a:t>
                </a:r>
                <a:endParaRPr lang="cs-CZ" dirty="0"/>
              </a:p>
              <a:p>
                <a:endParaRPr lang="en-US" sz="1400" dirty="0"/>
              </a:p>
              <a:p>
                <a:r>
                  <a:rPr lang="cs-CZ" dirty="0"/>
                  <a:t>Dělíme-li první normální rovnici hodnotou </a:t>
                </a:r>
                <a14:m>
                  <m:oMath xmlns:m="http://schemas.openxmlformats.org/officeDocument/2006/math">
                    <m:d>
                      <m:dPr>
                        <m:begChr m:val="["/>
                        <m:endChr m:val="]"/>
                        <m:ctrlPr>
                          <a:rPr lang="cs-CZ" i="1"/>
                        </m:ctrlPr>
                      </m:dPr>
                      <m:e>
                        <m:r>
                          <a:rPr lang="cs-CZ" i="1"/>
                          <m:t>𝑝</m:t>
                        </m:r>
                      </m:e>
                    </m:d>
                  </m:oMath>
                </a14:m>
                <a:r>
                  <a:rPr lang="cs-CZ" dirty="0"/>
                  <a:t> a druhou hodnotou </a:t>
                </a:r>
                <a14:m>
                  <m:oMath xmlns:m="http://schemas.openxmlformats.org/officeDocument/2006/math">
                    <m:d>
                      <m:dPr>
                        <m:begChr m:val="["/>
                        <m:endChr m:val="]"/>
                        <m:ctrlPr>
                          <a:rPr lang="cs-CZ" i="1"/>
                        </m:ctrlPr>
                      </m:dPr>
                      <m:e>
                        <m:r>
                          <a:rPr lang="cs-CZ" i="1"/>
                          <m:t>𝑝𝑥</m:t>
                        </m:r>
                      </m:e>
                    </m:d>
                  </m:oMath>
                </a14:m>
                <a:r>
                  <a:rPr lang="cs-CZ" dirty="0"/>
                  <a:t>, dostaneme:</a:t>
                </a:r>
              </a:p>
              <a:p>
                <a:r>
                  <a:rPr lang="cs-CZ" dirty="0"/>
                  <a:t> </a:t>
                </a:r>
                <a14:m>
                  <m:oMath xmlns:m="http://schemas.openxmlformats.org/officeDocument/2006/math">
                    <m:sSub>
                      <m:sSubPr>
                        <m:ctrlPr>
                          <a:rPr lang="cs-CZ" i="1"/>
                        </m:ctrlPr>
                      </m:sSubPr>
                      <m:e>
                        <m:r>
                          <a:rPr lang="cs-CZ" i="1"/>
                          <m:t>𝐴</m:t>
                        </m:r>
                      </m:e>
                      <m:sub>
                        <m:r>
                          <a:rPr lang="cs-CZ" i="1"/>
                          <m:t>𝑦</m:t>
                        </m:r>
                      </m:sub>
                    </m:sSub>
                    <m:r>
                      <a:rPr lang="cs-CZ" i="1"/>
                      <m:t>+</m:t>
                    </m:r>
                    <m:f>
                      <m:fPr>
                        <m:ctrlPr>
                          <a:rPr lang="cs-CZ" i="1"/>
                        </m:ctrlPr>
                      </m:fPr>
                      <m:num>
                        <m:d>
                          <m:dPr>
                            <m:begChr m:val="["/>
                            <m:endChr m:val="]"/>
                            <m:ctrlPr>
                              <a:rPr lang="cs-CZ" i="1"/>
                            </m:ctrlPr>
                          </m:dPr>
                          <m:e>
                            <m:r>
                              <a:rPr lang="cs-CZ" i="1"/>
                              <m:t>𝑝𝑥</m:t>
                            </m:r>
                          </m:e>
                        </m:d>
                      </m:num>
                      <m:den>
                        <m:d>
                          <m:dPr>
                            <m:begChr m:val="["/>
                            <m:endChr m:val="]"/>
                            <m:ctrlPr>
                              <a:rPr lang="cs-CZ" i="1"/>
                            </m:ctrlPr>
                          </m:dPr>
                          <m:e>
                            <m:r>
                              <a:rPr lang="cs-CZ" i="1"/>
                              <m:t>𝑝</m:t>
                            </m:r>
                          </m:e>
                        </m:d>
                      </m:den>
                    </m:f>
                    <m:r>
                      <a:rPr lang="cs-CZ" i="1"/>
                      <m:t>∙</m:t>
                    </m:r>
                    <m:sSub>
                      <m:sSubPr>
                        <m:ctrlPr>
                          <a:rPr lang="cs-CZ" i="1"/>
                        </m:ctrlPr>
                      </m:sSubPr>
                      <m:e>
                        <m:r>
                          <a:rPr lang="cs-CZ" i="1"/>
                          <m:t>𝐵</m:t>
                        </m:r>
                      </m:e>
                      <m:sub>
                        <m:r>
                          <a:rPr lang="cs-CZ" i="1"/>
                          <m:t>𝑦</m:t>
                        </m:r>
                      </m:sub>
                    </m:sSub>
                    <m:r>
                      <a:rPr lang="cs-CZ" i="1"/>
                      <m:t>−</m:t>
                    </m:r>
                    <m:f>
                      <m:fPr>
                        <m:ctrlPr>
                          <a:rPr lang="cs-CZ" i="1"/>
                        </m:ctrlPr>
                      </m:fPr>
                      <m:num>
                        <m:d>
                          <m:dPr>
                            <m:begChr m:val="["/>
                            <m:endChr m:val="]"/>
                            <m:ctrlPr>
                              <a:rPr lang="cs-CZ" i="1"/>
                            </m:ctrlPr>
                          </m:dPr>
                          <m:e>
                            <m:r>
                              <a:rPr lang="cs-CZ" i="1"/>
                              <m:t>𝑝𝑦</m:t>
                            </m:r>
                          </m:e>
                        </m:d>
                      </m:num>
                      <m:den>
                        <m:d>
                          <m:dPr>
                            <m:begChr m:val="["/>
                            <m:endChr m:val="]"/>
                            <m:ctrlPr>
                              <a:rPr lang="cs-CZ" i="1"/>
                            </m:ctrlPr>
                          </m:dPr>
                          <m:e>
                            <m:r>
                              <a:rPr lang="cs-CZ" i="1"/>
                              <m:t>𝑝</m:t>
                            </m:r>
                          </m:e>
                        </m:d>
                      </m:den>
                    </m:f>
                    <m:r>
                      <a:rPr lang="cs-CZ" i="1"/>
                      <m:t>=0</m:t>
                    </m:r>
                  </m:oMath>
                </a14:m>
                <a:r>
                  <a:rPr lang="cs-CZ" dirty="0"/>
                  <a:t> , </a:t>
                </a:r>
                <a:r>
                  <a:rPr lang="en-US" dirty="0"/>
                  <a:t>	</a:t>
                </a:r>
                <a14:m>
                  <m:oMath xmlns:m="http://schemas.openxmlformats.org/officeDocument/2006/math">
                    <m:sSub>
                      <m:sSubPr>
                        <m:ctrlPr>
                          <a:rPr lang="cs-CZ" i="1"/>
                        </m:ctrlPr>
                      </m:sSubPr>
                      <m:e>
                        <m:r>
                          <a:rPr lang="cs-CZ" i="1"/>
                          <m:t>𝐴</m:t>
                        </m:r>
                      </m:e>
                      <m:sub>
                        <m:r>
                          <a:rPr lang="cs-CZ" i="1"/>
                          <m:t>𝑦</m:t>
                        </m:r>
                      </m:sub>
                    </m:sSub>
                    <m:r>
                      <a:rPr lang="cs-CZ" i="1"/>
                      <m:t>+</m:t>
                    </m:r>
                    <m:f>
                      <m:fPr>
                        <m:ctrlPr>
                          <a:rPr lang="cs-CZ" i="1"/>
                        </m:ctrlPr>
                      </m:fPr>
                      <m:num>
                        <m:d>
                          <m:dPr>
                            <m:begChr m:val="["/>
                            <m:endChr m:val="]"/>
                            <m:ctrlPr>
                              <a:rPr lang="cs-CZ" i="1"/>
                            </m:ctrlPr>
                          </m:dPr>
                          <m:e>
                            <m:r>
                              <a:rPr lang="cs-CZ" i="1"/>
                              <m:t>𝑝𝑥𝑥</m:t>
                            </m:r>
                          </m:e>
                        </m:d>
                      </m:num>
                      <m:den>
                        <m:d>
                          <m:dPr>
                            <m:begChr m:val="["/>
                            <m:endChr m:val="]"/>
                            <m:ctrlPr>
                              <a:rPr lang="cs-CZ" i="1"/>
                            </m:ctrlPr>
                          </m:dPr>
                          <m:e>
                            <m:r>
                              <a:rPr lang="cs-CZ" i="1"/>
                              <m:t>𝑝𝑥</m:t>
                            </m:r>
                          </m:e>
                        </m:d>
                      </m:den>
                    </m:f>
                    <m:r>
                      <a:rPr lang="cs-CZ" i="1"/>
                      <m:t>∙</m:t>
                    </m:r>
                    <m:sSub>
                      <m:sSubPr>
                        <m:ctrlPr>
                          <a:rPr lang="cs-CZ" i="1"/>
                        </m:ctrlPr>
                      </m:sSubPr>
                      <m:e>
                        <m:r>
                          <a:rPr lang="cs-CZ" i="1"/>
                          <m:t>𝐵</m:t>
                        </m:r>
                      </m:e>
                      <m:sub>
                        <m:r>
                          <a:rPr lang="cs-CZ" i="1"/>
                          <m:t>𝑦</m:t>
                        </m:r>
                      </m:sub>
                    </m:sSub>
                    <m:r>
                      <a:rPr lang="cs-CZ" i="1"/>
                      <m:t>−</m:t>
                    </m:r>
                    <m:f>
                      <m:fPr>
                        <m:ctrlPr>
                          <a:rPr lang="cs-CZ" i="1"/>
                        </m:ctrlPr>
                      </m:fPr>
                      <m:num>
                        <m:d>
                          <m:dPr>
                            <m:begChr m:val="["/>
                            <m:endChr m:val="]"/>
                            <m:ctrlPr>
                              <a:rPr lang="cs-CZ" i="1"/>
                            </m:ctrlPr>
                          </m:dPr>
                          <m:e>
                            <m:r>
                              <a:rPr lang="cs-CZ" i="1"/>
                              <m:t>𝑝𝑥𝑦</m:t>
                            </m:r>
                          </m:e>
                        </m:d>
                      </m:num>
                      <m:den>
                        <m:d>
                          <m:dPr>
                            <m:begChr m:val="["/>
                            <m:endChr m:val="]"/>
                            <m:ctrlPr>
                              <a:rPr lang="cs-CZ" i="1"/>
                            </m:ctrlPr>
                          </m:dPr>
                          <m:e>
                            <m:r>
                              <a:rPr lang="cs-CZ" i="1"/>
                              <m:t>𝑝𝑥</m:t>
                            </m:r>
                          </m:e>
                        </m:d>
                      </m:den>
                    </m:f>
                    <m:r>
                      <a:rPr lang="cs-CZ" i="1"/>
                      <m:t>=0</m:t>
                    </m:r>
                  </m:oMath>
                </a14:m>
                <a:r>
                  <a:rPr lang="cs-CZ" dirty="0"/>
                  <a:t> .</a:t>
                </a:r>
                <a:endParaRPr lang="en-US" dirty="0"/>
              </a:p>
              <a:p>
                <a:r>
                  <a:rPr lang="cs-CZ" dirty="0"/>
                  <a:t>takže vyrovnávací přímka prochází těžištěm bodů </a:t>
                </a:r>
                <a14:m>
                  <m:oMath xmlns:m="http://schemas.openxmlformats.org/officeDocument/2006/math">
                    <m:r>
                      <a:rPr lang="cs-CZ" i="1"/>
                      <m:t>𝑇</m:t>
                    </m:r>
                  </m:oMath>
                </a14:m>
                <a:r>
                  <a:rPr lang="cs-CZ" dirty="0"/>
                  <a:t> a tzv. těžištěm těžkých bodů </a:t>
                </a:r>
                <a14:m>
                  <m:oMath xmlns:m="http://schemas.openxmlformats.org/officeDocument/2006/math">
                    <m:r>
                      <a:rPr lang="cs-CZ" i="1"/>
                      <m:t>𝑈</m:t>
                    </m:r>
                  </m:oMath>
                </a14:m>
                <a:r>
                  <a:rPr lang="en-US" sz="2400" b="1" dirty="0"/>
                  <a:t>:</a:t>
                </a:r>
              </a:p>
              <a:p>
                <a14:m>
                  <m:oMath xmlns:m="http://schemas.openxmlformats.org/officeDocument/2006/math">
                    <m:sSub>
                      <m:sSubPr>
                        <m:ctrlPr>
                          <a:rPr lang="cs-CZ" i="1"/>
                        </m:ctrlPr>
                      </m:sSubPr>
                      <m:e>
                        <m:r>
                          <a:rPr lang="cs-CZ" i="1"/>
                          <m:t>𝑥</m:t>
                        </m:r>
                      </m:e>
                      <m:sub>
                        <m:r>
                          <a:rPr lang="en-US" b="0" i="1" smtClean="0">
                            <a:latin typeface="Cambria Math" panose="02040503050406030204" pitchFamily="18" charset="0"/>
                          </a:rPr>
                          <m:t>𝑇</m:t>
                        </m:r>
                      </m:sub>
                    </m:sSub>
                    <m:r>
                      <a:rPr lang="cs-CZ" i="1"/>
                      <m:t>=</m:t>
                    </m:r>
                    <m:f>
                      <m:fPr>
                        <m:ctrlPr>
                          <a:rPr lang="cs-CZ" i="1"/>
                        </m:ctrlPr>
                      </m:fPr>
                      <m:num>
                        <m:d>
                          <m:dPr>
                            <m:begChr m:val="["/>
                            <m:endChr m:val="]"/>
                            <m:ctrlPr>
                              <a:rPr lang="cs-CZ" i="1"/>
                            </m:ctrlPr>
                          </m:dPr>
                          <m:e>
                            <m:r>
                              <a:rPr lang="cs-CZ" i="1"/>
                              <m:t>𝑝𝑥</m:t>
                            </m:r>
                          </m:e>
                        </m:d>
                      </m:num>
                      <m:den>
                        <m:d>
                          <m:dPr>
                            <m:begChr m:val="["/>
                            <m:endChr m:val="]"/>
                            <m:ctrlPr>
                              <a:rPr lang="cs-CZ" i="1"/>
                            </m:ctrlPr>
                          </m:dPr>
                          <m:e>
                            <m:r>
                              <a:rPr lang="cs-CZ" i="1"/>
                              <m:t>𝑝</m:t>
                            </m:r>
                          </m:e>
                        </m:d>
                      </m:den>
                    </m:f>
                  </m:oMath>
                </a14:m>
                <a:r>
                  <a:rPr lang="cs-CZ" dirty="0"/>
                  <a:t>, </a:t>
                </a:r>
                <a14:m>
                  <m:oMath xmlns:m="http://schemas.openxmlformats.org/officeDocument/2006/math">
                    <m:sSub>
                      <m:sSubPr>
                        <m:ctrlPr>
                          <a:rPr lang="cs-CZ" i="1"/>
                        </m:ctrlPr>
                      </m:sSubPr>
                      <m:e>
                        <m:r>
                          <a:rPr lang="cs-CZ" i="1"/>
                          <m:t>𝑦</m:t>
                        </m:r>
                      </m:e>
                      <m:sub>
                        <m:r>
                          <a:rPr lang="en-US" b="0" i="1" smtClean="0">
                            <a:latin typeface="Cambria Math" panose="02040503050406030204" pitchFamily="18" charset="0"/>
                          </a:rPr>
                          <m:t>𝑇</m:t>
                        </m:r>
                      </m:sub>
                    </m:sSub>
                    <m:r>
                      <a:rPr lang="cs-CZ" i="1"/>
                      <m:t>=</m:t>
                    </m:r>
                    <m:f>
                      <m:fPr>
                        <m:ctrlPr>
                          <a:rPr lang="cs-CZ" i="1"/>
                        </m:ctrlPr>
                      </m:fPr>
                      <m:num>
                        <m:d>
                          <m:dPr>
                            <m:begChr m:val="["/>
                            <m:endChr m:val="]"/>
                            <m:ctrlPr>
                              <a:rPr lang="cs-CZ" i="1"/>
                            </m:ctrlPr>
                          </m:dPr>
                          <m:e>
                            <m:r>
                              <a:rPr lang="cs-CZ" i="1"/>
                              <m:t>𝑝𝑦</m:t>
                            </m:r>
                          </m:e>
                        </m:d>
                      </m:num>
                      <m:den>
                        <m:d>
                          <m:dPr>
                            <m:begChr m:val="["/>
                            <m:endChr m:val="]"/>
                            <m:ctrlPr>
                              <a:rPr lang="cs-CZ" i="1"/>
                            </m:ctrlPr>
                          </m:dPr>
                          <m:e>
                            <m:r>
                              <a:rPr lang="cs-CZ" i="1"/>
                              <m:t>𝑝</m:t>
                            </m:r>
                          </m:e>
                        </m:d>
                      </m:den>
                    </m:f>
                  </m:oMath>
                </a14:m>
                <a:r>
                  <a:rPr lang="cs-CZ" dirty="0"/>
                  <a:t>, </a:t>
                </a:r>
                <a:r>
                  <a:rPr lang="en-US" dirty="0"/>
                  <a:t>	</a:t>
                </a:r>
                <a14:m>
                  <m:oMath xmlns:m="http://schemas.openxmlformats.org/officeDocument/2006/math">
                    <m:sSub>
                      <m:sSubPr>
                        <m:ctrlPr>
                          <a:rPr lang="cs-CZ" i="1"/>
                        </m:ctrlPr>
                      </m:sSubPr>
                      <m:e>
                        <m:r>
                          <a:rPr lang="cs-CZ" i="1"/>
                          <m:t>𝑥</m:t>
                        </m:r>
                      </m:e>
                      <m:sub>
                        <m:r>
                          <a:rPr lang="en-US" b="0" i="1" smtClean="0">
                            <a:latin typeface="Cambria Math" panose="02040503050406030204" pitchFamily="18" charset="0"/>
                          </a:rPr>
                          <m:t>𝑈</m:t>
                        </m:r>
                      </m:sub>
                    </m:sSub>
                    <m:r>
                      <a:rPr lang="cs-CZ" i="1"/>
                      <m:t>=</m:t>
                    </m:r>
                    <m:f>
                      <m:fPr>
                        <m:ctrlPr>
                          <a:rPr lang="cs-CZ" i="1"/>
                        </m:ctrlPr>
                      </m:fPr>
                      <m:num>
                        <m:d>
                          <m:dPr>
                            <m:begChr m:val="["/>
                            <m:endChr m:val="]"/>
                            <m:ctrlPr>
                              <a:rPr lang="cs-CZ" i="1"/>
                            </m:ctrlPr>
                          </m:dPr>
                          <m:e>
                            <m:r>
                              <a:rPr lang="cs-CZ" i="1"/>
                              <m:t>𝑝𝑥𝑥</m:t>
                            </m:r>
                          </m:e>
                        </m:d>
                      </m:num>
                      <m:den>
                        <m:d>
                          <m:dPr>
                            <m:begChr m:val="["/>
                            <m:endChr m:val="]"/>
                            <m:ctrlPr>
                              <a:rPr lang="cs-CZ" i="1"/>
                            </m:ctrlPr>
                          </m:dPr>
                          <m:e>
                            <m:r>
                              <a:rPr lang="cs-CZ" i="1"/>
                              <m:t>𝑝𝑥</m:t>
                            </m:r>
                          </m:e>
                        </m:d>
                      </m:den>
                    </m:f>
                  </m:oMath>
                </a14:m>
                <a:r>
                  <a:rPr lang="cs-CZ" dirty="0"/>
                  <a:t>,</a:t>
                </a:r>
                <a14:m>
                  <m:oMath xmlns:m="http://schemas.openxmlformats.org/officeDocument/2006/math">
                    <m:sSub>
                      <m:sSubPr>
                        <m:ctrlPr>
                          <a:rPr lang="cs-CZ" i="1"/>
                        </m:ctrlPr>
                      </m:sSubPr>
                      <m:e>
                        <m:r>
                          <a:rPr lang="cs-CZ" i="1"/>
                          <m:t>𝑦</m:t>
                        </m:r>
                      </m:e>
                      <m:sub>
                        <m:r>
                          <a:rPr lang="en-US" b="0" i="1" smtClean="0">
                            <a:latin typeface="Cambria Math" panose="02040503050406030204" pitchFamily="18" charset="0"/>
                          </a:rPr>
                          <m:t>𝑈</m:t>
                        </m:r>
                      </m:sub>
                    </m:sSub>
                    <m:r>
                      <a:rPr lang="cs-CZ" i="1"/>
                      <m:t>=</m:t>
                    </m:r>
                    <m:f>
                      <m:fPr>
                        <m:ctrlPr>
                          <a:rPr lang="cs-CZ" i="1"/>
                        </m:ctrlPr>
                      </m:fPr>
                      <m:num>
                        <m:d>
                          <m:dPr>
                            <m:begChr m:val="["/>
                            <m:endChr m:val="]"/>
                            <m:ctrlPr>
                              <a:rPr lang="cs-CZ" i="1"/>
                            </m:ctrlPr>
                          </m:dPr>
                          <m:e>
                            <m:r>
                              <a:rPr lang="cs-CZ" i="1"/>
                              <m:t>𝑝𝑥𝑦</m:t>
                            </m:r>
                          </m:e>
                        </m:d>
                      </m:num>
                      <m:den>
                        <m:d>
                          <m:dPr>
                            <m:begChr m:val="["/>
                            <m:endChr m:val="]"/>
                            <m:ctrlPr>
                              <a:rPr lang="cs-CZ" i="1"/>
                            </m:ctrlPr>
                          </m:dPr>
                          <m:e>
                            <m:r>
                              <a:rPr lang="cs-CZ" i="1"/>
                              <m:t>𝑝𝑥</m:t>
                            </m:r>
                          </m:e>
                        </m:d>
                      </m:den>
                    </m:f>
                  </m:oMath>
                </a14:m>
                <a:r>
                  <a:rPr lang="cs-CZ" dirty="0"/>
                  <a:t>.		</a:t>
                </a:r>
                <a:endParaRPr lang="cs-CZ" sz="2400"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6088783"/>
              </a:xfrm>
              <a:prstGeom prst="rect">
                <a:avLst/>
              </a:prstGeom>
              <a:blipFill>
                <a:blip r:embed="rId3"/>
                <a:stretch>
                  <a:fillRect l="-1076" t="-801"/>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22729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8</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2936894"/>
              </a:xfrm>
              <a:prstGeom prst="rect">
                <a:avLst/>
              </a:prstGeom>
              <a:noFill/>
            </p:spPr>
            <p:txBody>
              <a:bodyPr wrap="square" rtlCol="0">
                <a:spAutoFit/>
              </a:bodyPr>
              <a:lstStyle/>
              <a:p>
                <a:r>
                  <a:rPr lang="cs-CZ" sz="2400" b="1" dirty="0"/>
                  <a:t>2. Lineární regrese. </a:t>
                </a:r>
              </a:p>
              <a:p>
                <a:endParaRPr lang="cs-CZ" dirty="0"/>
              </a:p>
              <a:p>
                <a:r>
                  <a:rPr lang="en-US" dirty="0"/>
                  <a:t>Po </a:t>
                </a:r>
                <a:r>
                  <a:rPr lang="en-US" dirty="0" err="1"/>
                  <a:t>redukci</a:t>
                </a:r>
                <a:r>
                  <a:rPr lang="en-US" dirty="0"/>
                  <a:t> na </a:t>
                </a:r>
                <a:r>
                  <a:rPr lang="en-US" dirty="0" err="1"/>
                  <a:t>těžiště</a:t>
                </a:r>
                <a:r>
                  <a:rPr lang="en-US" dirty="0"/>
                  <a:t> </a:t>
                </a:r>
                <a:r>
                  <a:rPr lang="en-US" dirty="0" err="1"/>
                  <a:t>dojde</a:t>
                </a:r>
                <a:r>
                  <a:rPr lang="en-US" dirty="0"/>
                  <a:t> </a:t>
                </a:r>
                <a:r>
                  <a:rPr lang="en-US" dirty="0" err="1"/>
                  <a:t>ke</a:t>
                </a:r>
                <a:r>
                  <a:rPr lang="en-US" dirty="0"/>
                  <a:t> </a:t>
                </a:r>
                <a:r>
                  <a:rPr lang="en-US" dirty="0" err="1"/>
                  <a:t>zjednodušení</a:t>
                </a:r>
                <a:r>
                  <a:rPr lang="cs-CZ" dirty="0"/>
                  <a:t>:</a:t>
                </a:r>
                <a:endParaRPr lang="en-US" dirty="0"/>
              </a:p>
              <a:p>
                <a:endParaRPr lang="en-US" dirty="0"/>
              </a:p>
              <a:p>
                <a14:m>
                  <m:oMath xmlns:m="http://schemas.openxmlformats.org/officeDocument/2006/math">
                    <m:r>
                      <a:rPr lang="cs-CZ" i="1"/>
                      <m:t>𝑥</m:t>
                    </m:r>
                    <m:r>
                      <a:rPr lang="cs-CZ" i="1"/>
                      <m:t>′=</m:t>
                    </m:r>
                    <m:r>
                      <a:rPr lang="cs-CZ" i="1"/>
                      <m:t>𝑥</m:t>
                    </m:r>
                    <m:r>
                      <a:rPr lang="cs-CZ" i="1"/>
                      <m:t>–</m:t>
                    </m:r>
                    <m:sSub>
                      <m:sSubPr>
                        <m:ctrlPr>
                          <a:rPr lang="cs-CZ" i="1"/>
                        </m:ctrlPr>
                      </m:sSubPr>
                      <m:e>
                        <m:r>
                          <a:rPr lang="cs-CZ" i="1"/>
                          <m:t>𝑥</m:t>
                        </m:r>
                      </m:e>
                      <m:sub>
                        <m:r>
                          <a:rPr lang="cs-CZ" i="1" baseline="-25000"/>
                          <m:t>𝑇</m:t>
                        </m:r>
                      </m:sub>
                    </m:sSub>
                  </m:oMath>
                </a14:m>
                <a:r>
                  <a:rPr lang="en-US" dirty="0"/>
                  <a:t>, </a:t>
                </a:r>
                <a14:m>
                  <m:oMath xmlns:m="http://schemas.openxmlformats.org/officeDocument/2006/math">
                    <m:r>
                      <a:rPr lang="cs-CZ" i="1"/>
                      <m:t>𝑦</m:t>
                    </m:r>
                    <m:r>
                      <a:rPr lang="cs-CZ" i="1"/>
                      <m:t>′=</m:t>
                    </m:r>
                    <m:r>
                      <a:rPr lang="cs-CZ" i="1"/>
                      <m:t>𝑦</m:t>
                    </m:r>
                    <m:r>
                      <a:rPr lang="cs-CZ" i="1"/>
                      <m:t>–</m:t>
                    </m:r>
                    <m:sSub>
                      <m:sSubPr>
                        <m:ctrlPr>
                          <a:rPr lang="cs-CZ" i="1"/>
                        </m:ctrlPr>
                      </m:sSubPr>
                      <m:e>
                        <m:r>
                          <a:rPr lang="cs-CZ" i="1"/>
                          <m:t>𝑦</m:t>
                        </m:r>
                      </m:e>
                      <m:sub>
                        <m:r>
                          <a:rPr lang="cs-CZ" i="1" baseline="-25000"/>
                          <m:t>𝑇</m:t>
                        </m:r>
                      </m:sub>
                    </m:sSub>
                  </m:oMath>
                </a14:m>
                <a:r>
                  <a:rPr lang="en-US" dirty="0"/>
                  <a:t>  a </a:t>
                </a:r>
                <a:r>
                  <a:rPr lang="en-US" dirty="0" err="1"/>
                  <a:t>tedy</a:t>
                </a:r>
                <a:r>
                  <a:rPr lang="en-US" dirty="0"/>
                  <a:t> </a:t>
                </a:r>
                <a14:m>
                  <m:oMath xmlns:m="http://schemas.openxmlformats.org/officeDocument/2006/math">
                    <m:r>
                      <a:rPr lang="cs-CZ" i="1"/>
                      <m:t>[</m:t>
                    </m:r>
                    <m:r>
                      <a:rPr lang="cs-CZ" i="1"/>
                      <m:t>𝑝𝑥</m:t>
                    </m:r>
                    <m:r>
                      <a:rPr lang="cs-CZ" i="1"/>
                      <m:t>′]=[</m:t>
                    </m:r>
                    <m:r>
                      <a:rPr lang="cs-CZ" i="1"/>
                      <m:t>𝑝𝑦</m:t>
                    </m:r>
                    <m:r>
                      <a:rPr lang="cs-CZ" i="1"/>
                      <m:t>′]=0</m:t>
                    </m:r>
                  </m:oMath>
                </a14:m>
                <a:endParaRPr lang="en-US" dirty="0"/>
              </a:p>
              <a:p>
                <a:endParaRPr lang="en-US" dirty="0"/>
              </a:p>
              <a:p>
                <a14:m>
                  <m:oMath xmlns:m="http://schemas.openxmlformats.org/officeDocument/2006/math">
                    <m:sSubSup>
                      <m:sSubSupPr>
                        <m:ctrlPr>
                          <a:rPr lang="cs-CZ" i="1"/>
                        </m:ctrlPr>
                      </m:sSubSupPr>
                      <m:e>
                        <m:r>
                          <a:rPr lang="cs-CZ" i="1"/>
                          <m:t>𝑦</m:t>
                        </m:r>
                      </m:e>
                      <m:sub>
                        <m:r>
                          <a:rPr lang="cs-CZ" i="1"/>
                          <m:t>𝑖</m:t>
                        </m:r>
                      </m:sub>
                      <m:sup>
                        <m:r>
                          <a:rPr lang="cs-CZ" i="1"/>
                          <m:t>′</m:t>
                        </m:r>
                      </m:sup>
                    </m:sSubSup>
                    <m:r>
                      <a:rPr lang="cs-CZ" i="1"/>
                      <m:t>+</m:t>
                    </m:r>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𝐵</m:t>
                        </m:r>
                      </m:e>
                      <m:sub>
                        <m:r>
                          <a:rPr lang="cs-CZ" i="1"/>
                          <m:t>𝑦</m:t>
                        </m:r>
                      </m:sub>
                    </m:sSub>
                    <m:r>
                      <a:rPr lang="cs-CZ" i="1"/>
                      <m:t>∙</m:t>
                    </m:r>
                    <m:sSubSup>
                      <m:sSubSupPr>
                        <m:ctrlPr>
                          <a:rPr lang="cs-CZ" i="1"/>
                        </m:ctrlPr>
                      </m:sSubSupPr>
                      <m:e>
                        <m:r>
                          <a:rPr lang="cs-CZ" i="1"/>
                          <m:t>𝑥</m:t>
                        </m:r>
                      </m:e>
                      <m:sub>
                        <m:r>
                          <a:rPr lang="cs-CZ" i="1"/>
                          <m:t>𝑖</m:t>
                        </m:r>
                      </m:sub>
                      <m:sup>
                        <m:r>
                          <a:rPr lang="cs-CZ" i="1"/>
                          <m:t>′</m:t>
                        </m:r>
                      </m:sup>
                    </m:sSubSup>
                  </m:oMath>
                </a14:m>
                <a:r>
                  <a:rPr lang="cs-CZ" dirty="0"/>
                  <a:t> , </a:t>
                </a:r>
                <a:r>
                  <a:rPr lang="en-US" dirty="0"/>
                  <a:t>		</a:t>
                </a:r>
                <a14:m>
                  <m:oMath xmlns:m="http://schemas.openxmlformats.org/officeDocument/2006/math">
                    <m:sSub>
                      <m:sSubPr>
                        <m:ctrlPr>
                          <a:rPr lang="cs-CZ" i="1"/>
                        </m:ctrlPr>
                      </m:sSubPr>
                      <m:e>
                        <m:r>
                          <a:rPr lang="cs-CZ" i="1"/>
                          <m:t>𝑣</m:t>
                        </m:r>
                      </m:e>
                      <m:sub>
                        <m:sSub>
                          <m:sSubPr>
                            <m:ctrlPr>
                              <a:rPr lang="cs-CZ" i="1"/>
                            </m:ctrlPr>
                          </m:sSubPr>
                          <m:e>
                            <m:r>
                              <a:rPr lang="cs-CZ" i="1"/>
                              <m:t>𝑦</m:t>
                            </m:r>
                          </m:e>
                          <m:sub>
                            <m:r>
                              <a:rPr lang="cs-CZ" i="1"/>
                              <m:t>𝑖</m:t>
                            </m:r>
                          </m:sub>
                        </m:sSub>
                      </m:sub>
                    </m:sSub>
                    <m:r>
                      <a:rPr lang="cs-CZ" i="1"/>
                      <m:t>=</m:t>
                    </m:r>
                    <m:sSub>
                      <m:sSubPr>
                        <m:ctrlPr>
                          <a:rPr lang="cs-CZ" i="1"/>
                        </m:ctrlPr>
                      </m:sSubPr>
                      <m:e>
                        <m:r>
                          <a:rPr lang="cs-CZ" i="1"/>
                          <m:t>𝐵</m:t>
                        </m:r>
                      </m:e>
                      <m:sub>
                        <m:r>
                          <a:rPr lang="cs-CZ" i="1"/>
                          <m:t>𝑦</m:t>
                        </m:r>
                      </m:sub>
                    </m:sSub>
                    <m:r>
                      <a:rPr lang="cs-CZ" i="1"/>
                      <m:t>∙</m:t>
                    </m:r>
                    <m:sSubSup>
                      <m:sSubSupPr>
                        <m:ctrlPr>
                          <a:rPr lang="cs-CZ" i="1"/>
                        </m:ctrlPr>
                      </m:sSubSupPr>
                      <m:e>
                        <m:r>
                          <a:rPr lang="cs-CZ" i="1"/>
                          <m:t>𝑥</m:t>
                        </m:r>
                      </m:e>
                      <m:sub>
                        <m:r>
                          <a:rPr lang="cs-CZ" i="1"/>
                          <m:t>𝑖</m:t>
                        </m:r>
                      </m:sub>
                      <m:sup>
                        <m:r>
                          <a:rPr lang="cs-CZ" i="1"/>
                          <m:t>′</m:t>
                        </m:r>
                      </m:sup>
                    </m:sSubSup>
                    <m:r>
                      <a:rPr lang="cs-CZ" i="1"/>
                      <m:t>−</m:t>
                    </m:r>
                    <m:sSubSup>
                      <m:sSubSupPr>
                        <m:ctrlPr>
                          <a:rPr lang="cs-CZ" i="1"/>
                        </m:ctrlPr>
                      </m:sSubSupPr>
                      <m:e>
                        <m:r>
                          <a:rPr lang="cs-CZ" i="1"/>
                          <m:t>𝑦</m:t>
                        </m:r>
                      </m:e>
                      <m:sub>
                        <m:r>
                          <a:rPr lang="cs-CZ" i="1"/>
                          <m:t>𝑖</m:t>
                        </m:r>
                      </m:sub>
                      <m:sup>
                        <m:r>
                          <a:rPr lang="cs-CZ" i="1"/>
                          <m:t>′</m:t>
                        </m:r>
                      </m:sup>
                    </m:sSubSup>
                  </m:oMath>
                </a14:m>
                <a:r>
                  <a:rPr lang="cs-CZ" dirty="0"/>
                  <a:t>, </a:t>
                </a:r>
                <a:r>
                  <a:rPr lang="en-US" dirty="0"/>
                  <a:t>		</a:t>
                </a:r>
                <a14:m>
                  <m:oMath xmlns:m="http://schemas.openxmlformats.org/officeDocument/2006/math">
                    <m:r>
                      <a:rPr lang="cs-CZ" i="1"/>
                      <m:t>𝐴</m:t>
                    </m:r>
                    <m:sSub>
                      <m:sSubPr>
                        <m:ctrlPr>
                          <a:rPr lang="cs-CZ" i="1"/>
                        </m:ctrlPr>
                      </m:sSubPr>
                      <m:e>
                        <m:r>
                          <a:rPr lang="cs-CZ" i="1"/>
                          <m:t>’</m:t>
                        </m:r>
                      </m:e>
                      <m:sub>
                        <m:r>
                          <a:rPr lang="cs-CZ" i="1"/>
                          <m:t>𝑦</m:t>
                        </m:r>
                      </m:sub>
                    </m:sSub>
                    <m:r>
                      <a:rPr lang="cs-CZ" i="1"/>
                      <m:t>=0</m:t>
                    </m:r>
                  </m:oMath>
                </a14:m>
                <a:r>
                  <a:rPr lang="cs-CZ" dirty="0"/>
                  <a:t>, 	</a:t>
                </a:r>
              </a:p>
              <a:p>
                <a:endParaRPr lang="cs-CZ" sz="1200" dirty="0"/>
              </a:p>
              <a:p>
                <a14:m>
                  <m:oMath xmlns:m="http://schemas.openxmlformats.org/officeDocument/2006/math">
                    <m:sSub>
                      <m:sSubPr>
                        <m:ctrlPr>
                          <a:rPr lang="cs-CZ" i="1"/>
                        </m:ctrlPr>
                      </m:sSubPr>
                      <m:e>
                        <m:r>
                          <a:rPr lang="cs-CZ" i="1"/>
                          <m:t>𝐵</m:t>
                        </m:r>
                      </m:e>
                      <m:sub>
                        <m:r>
                          <a:rPr lang="cs-CZ" i="1"/>
                          <m:t>𝑦</m:t>
                        </m:r>
                      </m:sub>
                    </m:sSub>
                    <m:r>
                      <a:rPr lang="cs-CZ" i="1"/>
                      <m:t>=</m:t>
                    </m:r>
                    <m:f>
                      <m:fPr>
                        <m:ctrlPr>
                          <a:rPr lang="cs-CZ" i="1"/>
                        </m:ctrlPr>
                      </m:fPr>
                      <m:num>
                        <m:d>
                          <m:dPr>
                            <m:begChr m:val="["/>
                            <m:endChr m:val="]"/>
                            <m:ctrlPr>
                              <a:rPr lang="cs-CZ" i="1"/>
                            </m:ctrlPr>
                          </m:dPr>
                          <m:e>
                            <m:r>
                              <a:rPr lang="cs-CZ" i="1"/>
                              <m:t>𝑝</m:t>
                            </m:r>
                            <m:sSup>
                              <m:sSupPr>
                                <m:ctrlPr>
                                  <a:rPr lang="cs-CZ" i="1"/>
                                </m:ctrlPr>
                              </m:sSupPr>
                              <m:e>
                                <m:r>
                                  <a:rPr lang="cs-CZ" i="1"/>
                                  <m:t>𝑥</m:t>
                                </m:r>
                              </m:e>
                              <m:sup>
                                <m:r>
                                  <a:rPr lang="cs-CZ" i="1"/>
                                  <m:t>′</m:t>
                                </m:r>
                              </m:sup>
                            </m:sSup>
                            <m:sSup>
                              <m:sSupPr>
                                <m:ctrlPr>
                                  <a:rPr lang="cs-CZ" i="1"/>
                                </m:ctrlPr>
                              </m:sSupPr>
                              <m:e>
                                <m:r>
                                  <a:rPr lang="cs-CZ" i="1"/>
                                  <m:t>𝑦</m:t>
                                </m:r>
                              </m:e>
                              <m:sup>
                                <m:r>
                                  <a:rPr lang="cs-CZ" i="1"/>
                                  <m:t>′</m:t>
                                </m:r>
                              </m:sup>
                            </m:sSup>
                          </m:e>
                        </m:d>
                      </m:num>
                      <m:den>
                        <m:d>
                          <m:dPr>
                            <m:begChr m:val="["/>
                            <m:endChr m:val="]"/>
                            <m:ctrlPr>
                              <a:rPr lang="cs-CZ" i="1"/>
                            </m:ctrlPr>
                          </m:dPr>
                          <m:e>
                            <m:r>
                              <a:rPr lang="cs-CZ" i="1"/>
                              <m:t>𝑝</m:t>
                            </m:r>
                            <m:sSup>
                              <m:sSupPr>
                                <m:ctrlPr>
                                  <a:rPr lang="cs-CZ" i="1"/>
                                </m:ctrlPr>
                              </m:sSupPr>
                              <m:e>
                                <m:r>
                                  <a:rPr lang="cs-CZ" i="1"/>
                                  <m:t>𝑥</m:t>
                                </m:r>
                              </m:e>
                              <m:sup>
                                <m:r>
                                  <a:rPr lang="cs-CZ" i="1"/>
                                  <m:t>′</m:t>
                                </m:r>
                              </m:sup>
                            </m:sSup>
                            <m:sSup>
                              <m:sSupPr>
                                <m:ctrlPr>
                                  <a:rPr lang="cs-CZ" i="1"/>
                                </m:ctrlPr>
                              </m:sSupPr>
                              <m:e>
                                <m:r>
                                  <a:rPr lang="cs-CZ" i="1"/>
                                  <m:t>𝑥</m:t>
                                </m:r>
                              </m:e>
                              <m:sup>
                                <m:r>
                                  <a:rPr lang="cs-CZ" i="1"/>
                                  <m:t>′</m:t>
                                </m:r>
                              </m:sup>
                            </m:sSup>
                          </m:e>
                        </m:d>
                      </m:den>
                    </m:f>
                    <m:r>
                      <a:rPr lang="cs-CZ" i="1"/>
                      <m:t> </m:t>
                    </m:r>
                  </m:oMath>
                </a14:m>
                <a:r>
                  <a:rPr lang="cs-CZ" dirty="0"/>
                  <a:t>	</a:t>
                </a: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cs-CZ"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ea typeface="Cambria Math" panose="02040503050406030204" pitchFamily="18" charset="0"/>
                          </a:rPr>
                          <m:t>𝐵𝑦</m:t>
                        </m:r>
                      </m:sub>
                    </m:sSub>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ea typeface="Cambria Math" panose="02040503050406030204" pitchFamily="18" charset="0"/>
                              </a:rPr>
                              <m:t>0</m:t>
                            </m:r>
                          </m:sub>
                        </m:sSub>
                      </m:num>
                      <m:den>
                        <m:rad>
                          <m:radPr>
                            <m:degHide m:val="on"/>
                            <m:ctrlPr>
                              <a:rPr lang="en-US" b="0" i="1" smtClean="0">
                                <a:latin typeface="Cambria Math" panose="02040503050406030204" pitchFamily="18" charset="0"/>
                                <a:ea typeface="Cambria Math" panose="02040503050406030204" pitchFamily="18" charset="0"/>
                              </a:rPr>
                            </m:ctrlPr>
                          </m:radPr>
                          <m:deg/>
                          <m:e>
                            <m:d>
                              <m:dPr>
                                <m:begChr m:val="["/>
                                <m:endChr m:val="]"/>
                                <m:ctrlPr>
                                  <a:rPr lang="cs-CZ" i="1">
                                    <a:latin typeface="Cambria Math" panose="02040503050406030204" pitchFamily="18" charset="0"/>
                                  </a:rPr>
                                </m:ctrlPr>
                              </m:dPr>
                              <m:e>
                                <m:r>
                                  <a:rPr lang="cs-CZ" i="1">
                                    <a:latin typeface="Cambria Math" panose="02040503050406030204" pitchFamily="18" charset="0"/>
                                  </a:rPr>
                                  <m:t>𝑝</m:t>
                                </m:r>
                                <m:sSup>
                                  <m:sSupPr>
                                    <m:ctrlPr>
                                      <a:rPr lang="cs-CZ" i="1">
                                        <a:latin typeface="Cambria Math" panose="02040503050406030204" pitchFamily="18" charset="0"/>
                                      </a:rPr>
                                    </m:ctrlPr>
                                  </m:sSupPr>
                                  <m:e>
                                    <m:r>
                                      <a:rPr lang="cs-CZ" i="1">
                                        <a:latin typeface="Cambria Math" panose="02040503050406030204" pitchFamily="18" charset="0"/>
                                      </a:rPr>
                                      <m:t>𝑥</m:t>
                                    </m:r>
                                  </m:e>
                                  <m:sup>
                                    <m:r>
                                      <a:rPr lang="cs-CZ" i="1">
                                        <a:latin typeface="Cambria Math" panose="02040503050406030204" pitchFamily="18" charset="0"/>
                                      </a:rPr>
                                      <m:t>′</m:t>
                                    </m:r>
                                  </m:sup>
                                </m:sSup>
                                <m:sSup>
                                  <m:sSupPr>
                                    <m:ctrlPr>
                                      <a:rPr lang="cs-CZ" i="1">
                                        <a:latin typeface="Cambria Math" panose="02040503050406030204" pitchFamily="18" charset="0"/>
                                      </a:rPr>
                                    </m:ctrlPr>
                                  </m:sSupPr>
                                  <m:e>
                                    <m:r>
                                      <a:rPr lang="cs-CZ" i="1">
                                        <a:latin typeface="Cambria Math" panose="02040503050406030204" pitchFamily="18" charset="0"/>
                                      </a:rPr>
                                      <m:t>𝑥</m:t>
                                    </m:r>
                                  </m:e>
                                  <m:sup>
                                    <m:r>
                                      <a:rPr lang="cs-CZ" i="1">
                                        <a:latin typeface="Cambria Math" panose="02040503050406030204" pitchFamily="18" charset="0"/>
                                      </a:rPr>
                                      <m:t>′</m:t>
                                    </m:r>
                                  </m:sup>
                                </m:sSup>
                              </m:e>
                            </m:d>
                          </m:e>
                        </m:rad>
                      </m:den>
                    </m:f>
                  </m:oMath>
                </a14:m>
                <a:endParaRPr lang="cs-CZ" sz="2400"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2936894"/>
              </a:xfrm>
              <a:prstGeom prst="rect">
                <a:avLst/>
              </a:prstGeom>
              <a:blipFill>
                <a:blip r:embed="rId3"/>
                <a:stretch>
                  <a:fillRect l="-1076" t="-1660"/>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37367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9</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5694829"/>
              </a:xfrm>
              <a:prstGeom prst="rect">
                <a:avLst/>
              </a:prstGeom>
              <a:noFill/>
            </p:spPr>
            <p:txBody>
              <a:bodyPr wrap="square" rtlCol="0">
                <a:spAutoFit/>
              </a:bodyPr>
              <a:lstStyle/>
              <a:p>
                <a:r>
                  <a:rPr lang="cs-CZ" sz="2400" b="1" dirty="0"/>
                  <a:t>2. Lineární regrese. </a:t>
                </a:r>
              </a:p>
              <a:p>
                <a:endParaRPr lang="cs-CZ" sz="1200" dirty="0"/>
              </a:p>
              <a:p>
                <a:r>
                  <a:rPr lang="cs-CZ" dirty="0"/>
                  <a:t>Měřené hodnoty</a:t>
                </a:r>
                <a:r>
                  <a:rPr lang="en-US" dirty="0"/>
                  <a:t> x </a:t>
                </a:r>
                <a:r>
                  <a:rPr lang="cs-CZ" dirty="0"/>
                  <a:t>jsou zatíženy chybami</a:t>
                </a:r>
                <a:r>
                  <a:rPr lang="en-US" dirty="0"/>
                  <a:t> (</a:t>
                </a:r>
                <a14:m>
                  <m:oMath xmlns:m="http://schemas.openxmlformats.org/officeDocument/2006/math">
                    <m:r>
                      <a:rPr lang="cs-CZ" i="1"/>
                      <m:t>𝐵</m:t>
                    </m:r>
                    <m:r>
                      <a:rPr lang="cs-CZ" i="1"/>
                      <m:t>=1/</m:t>
                    </m:r>
                    <m:sSup>
                      <m:sSupPr>
                        <m:ctrlPr>
                          <a:rPr lang="cs-CZ" i="1"/>
                        </m:ctrlPr>
                      </m:sSupPr>
                      <m:e>
                        <m:r>
                          <a:rPr lang="cs-CZ" i="1"/>
                          <m:t>𝐵</m:t>
                        </m:r>
                      </m:e>
                      <m:sup>
                        <m:r>
                          <a:rPr lang="cs-CZ" b="0" i="1" smtClean="0">
                            <a:latin typeface="Cambria Math" panose="02040503050406030204" pitchFamily="18" charset="0"/>
                          </a:rPr>
                          <m:t>∗</m:t>
                        </m:r>
                      </m:sup>
                    </m:sSup>
                  </m:oMath>
                </a14:m>
                <a:r>
                  <a:rPr lang="cs-CZ" dirty="0"/>
                  <a:t>, </a:t>
                </a:r>
                <a14:m>
                  <m:oMath xmlns:m="http://schemas.openxmlformats.org/officeDocument/2006/math">
                    <m:r>
                      <a:rPr lang="cs-CZ" i="1"/>
                      <m:t>𝐴</m:t>
                    </m:r>
                    <m:r>
                      <a:rPr lang="cs-CZ" i="1"/>
                      <m:t>=−</m:t>
                    </m:r>
                    <m:sSup>
                      <m:sSupPr>
                        <m:ctrlPr>
                          <a:rPr lang="cs-CZ" i="1"/>
                        </m:ctrlPr>
                      </m:sSupPr>
                      <m:e>
                        <m:r>
                          <a:rPr lang="cs-CZ" i="1"/>
                          <m:t>𝐴</m:t>
                        </m:r>
                      </m:e>
                      <m:sup>
                        <m:r>
                          <a:rPr lang="cs-CZ" i="1">
                            <a:latin typeface="Cambria Math" panose="02040503050406030204" pitchFamily="18" charset="0"/>
                          </a:rPr>
                          <m:t>∗</m:t>
                        </m:r>
                      </m:sup>
                    </m:sSup>
                    <m:r>
                      <a:rPr lang="cs-CZ" i="1"/>
                      <m:t>/</m:t>
                    </m:r>
                    <m:sSup>
                      <m:sSupPr>
                        <m:ctrlPr>
                          <a:rPr lang="cs-CZ" i="1"/>
                        </m:ctrlPr>
                      </m:sSupPr>
                      <m:e>
                        <m:r>
                          <a:rPr lang="cs-CZ" i="1"/>
                          <m:t>𝐵</m:t>
                        </m:r>
                      </m:e>
                      <m:sup>
                        <m:r>
                          <a:rPr lang="cs-CZ" i="1">
                            <a:latin typeface="Cambria Math" panose="02040503050406030204" pitchFamily="18" charset="0"/>
                          </a:rPr>
                          <m:t>∗</m:t>
                        </m:r>
                      </m:sup>
                    </m:sSup>
                  </m:oMath>
                </a14:m>
                <a:r>
                  <a:rPr lang="en-US" dirty="0"/>
                  <a:t>)</a:t>
                </a:r>
                <a:r>
                  <a:rPr lang="cs-CZ" dirty="0"/>
                  <a:t>:</a:t>
                </a:r>
              </a:p>
              <a:p>
                <a:endParaRPr lang="cs-CZ" sz="1200" dirty="0"/>
              </a:p>
              <a:p>
                <a:r>
                  <a:rPr lang="cs-CZ" dirty="0"/>
                  <a:t>	</a:t>
                </a:r>
                <a14:m>
                  <m:oMath xmlns:m="http://schemas.openxmlformats.org/officeDocument/2006/math">
                    <m:sSub>
                      <m:sSubPr>
                        <m:ctrlPr>
                          <a:rPr lang="cs-CZ" i="1"/>
                        </m:ctrlPr>
                      </m:sSubPr>
                      <m:e>
                        <m:r>
                          <a:rPr lang="cs-CZ" i="1"/>
                          <m:t>𝑥</m:t>
                        </m:r>
                      </m:e>
                      <m:sub>
                        <m:r>
                          <a:rPr lang="cs-CZ" i="1"/>
                          <m:t>𝑖</m:t>
                        </m:r>
                      </m:sub>
                    </m:sSub>
                    <m:r>
                      <a:rPr lang="cs-CZ" i="1"/>
                      <m:t>+</m:t>
                    </m:r>
                    <m:sSub>
                      <m:sSubPr>
                        <m:ctrlPr>
                          <a:rPr lang="cs-CZ" i="1"/>
                        </m:ctrlPr>
                      </m:sSubPr>
                      <m:e>
                        <m:r>
                          <a:rPr lang="cs-CZ" i="1"/>
                          <m:t>𝑣</m:t>
                        </m:r>
                      </m:e>
                      <m:sub>
                        <m:sSub>
                          <m:sSubPr>
                            <m:ctrlPr>
                              <a:rPr lang="cs-CZ" i="1"/>
                            </m:ctrlPr>
                          </m:sSubPr>
                          <m:e>
                            <m:r>
                              <a:rPr lang="cs-CZ" i="1"/>
                              <m:t>𝑥</m:t>
                            </m:r>
                          </m:e>
                          <m:sub>
                            <m:r>
                              <a:rPr lang="cs-CZ" i="1"/>
                              <m:t>𝑖</m:t>
                            </m:r>
                          </m:sub>
                        </m:sSub>
                      </m:sub>
                    </m:sSub>
                    <m:r>
                      <a:rPr lang="cs-CZ" i="1"/>
                      <m:t>=</m:t>
                    </m:r>
                    <m:sSubSup>
                      <m:sSubSupPr>
                        <m:ctrlPr>
                          <a:rPr lang="cs-CZ" i="1"/>
                        </m:ctrlPr>
                      </m:sSubSupPr>
                      <m:e>
                        <m:r>
                          <a:rPr lang="cs-CZ" i="1"/>
                          <m:t>𝐴</m:t>
                        </m:r>
                      </m:e>
                      <m:sub>
                        <m:r>
                          <a:rPr lang="cs-CZ" i="1"/>
                          <m:t>𝑥</m:t>
                        </m:r>
                      </m:sub>
                      <m:sup>
                        <m:r>
                          <a:rPr lang="cs-CZ" i="1"/>
                          <m:t>∗</m:t>
                        </m:r>
                      </m:sup>
                    </m:sSubSup>
                    <m:r>
                      <a:rPr lang="cs-CZ" i="1"/>
                      <m:t>+</m:t>
                    </m:r>
                    <m:sSubSup>
                      <m:sSubSupPr>
                        <m:ctrlPr>
                          <a:rPr lang="cs-CZ" i="1"/>
                        </m:ctrlPr>
                      </m:sSubSupPr>
                      <m:e>
                        <m:r>
                          <a:rPr lang="cs-CZ" i="1"/>
                          <m:t>𝐵</m:t>
                        </m:r>
                      </m:e>
                      <m:sub>
                        <m:r>
                          <a:rPr lang="cs-CZ" i="1"/>
                          <m:t>𝑦</m:t>
                        </m:r>
                      </m:sub>
                      <m:sup>
                        <m:r>
                          <a:rPr lang="cs-CZ" i="1"/>
                          <m:t>∗</m:t>
                        </m:r>
                      </m:sup>
                    </m:sSubSup>
                    <m:r>
                      <a:rPr lang="cs-CZ" i="1"/>
                      <m:t>∙</m:t>
                    </m:r>
                    <m:sSub>
                      <m:sSubPr>
                        <m:ctrlPr>
                          <a:rPr lang="cs-CZ" i="1"/>
                        </m:ctrlPr>
                      </m:sSubPr>
                      <m:e>
                        <m:r>
                          <a:rPr lang="cs-CZ" i="1"/>
                          <m:t>𝑦</m:t>
                        </m:r>
                      </m:e>
                      <m:sub>
                        <m:r>
                          <a:rPr lang="cs-CZ" i="1"/>
                          <m:t>𝑖</m:t>
                        </m:r>
                      </m:sub>
                    </m:sSub>
                  </m:oMath>
                </a14:m>
                <a:r>
                  <a:rPr lang="cs-CZ" dirty="0"/>
                  <a:t>, </a:t>
                </a:r>
                <a:r>
                  <a:rPr lang="en-US" dirty="0"/>
                  <a:t>	</a:t>
                </a:r>
                <a14:m>
                  <m:oMath xmlns:m="http://schemas.openxmlformats.org/officeDocument/2006/math">
                    <m:sSub>
                      <m:sSubPr>
                        <m:ctrlPr>
                          <a:rPr lang="cs-CZ" i="1"/>
                        </m:ctrlPr>
                      </m:sSubPr>
                      <m:e>
                        <m:d>
                          <m:dPr>
                            <m:begChr m:val="["/>
                            <m:endChr m:val="]"/>
                            <m:ctrlPr>
                              <a:rPr lang="cs-CZ" i="1"/>
                            </m:ctrlPr>
                          </m:dPr>
                          <m:e>
                            <m:r>
                              <a:rPr lang="cs-CZ" i="1"/>
                              <m:t>𝑝𝑣𝑣</m:t>
                            </m:r>
                          </m:e>
                        </m:d>
                      </m:e>
                      <m:sub>
                        <m:r>
                          <a:rPr lang="cs-CZ" i="1"/>
                          <m:t>𝑥</m:t>
                        </m:r>
                      </m:sub>
                    </m:sSub>
                    <m:r>
                      <a:rPr lang="cs-CZ" i="1"/>
                      <m:t>=</m:t>
                    </m:r>
                    <m:r>
                      <a:rPr lang="cs-CZ" i="1"/>
                      <m:t>𝑚𝑖𝑛</m:t>
                    </m:r>
                  </m:oMath>
                </a14:m>
                <a:r>
                  <a:rPr lang="cs-CZ" dirty="0"/>
                  <a:t>, </a:t>
                </a:r>
                <a:r>
                  <a:rPr lang="en-US" dirty="0"/>
                  <a:t>	</a:t>
                </a:r>
                <a14:m>
                  <m:oMath xmlns:m="http://schemas.openxmlformats.org/officeDocument/2006/math">
                    <m:sSub>
                      <m:sSubPr>
                        <m:ctrlPr>
                          <a:rPr lang="cs-CZ" i="1"/>
                        </m:ctrlPr>
                      </m:sSubPr>
                      <m:e>
                        <m:r>
                          <a:rPr lang="cs-CZ" i="1"/>
                          <m:t>𝑣</m:t>
                        </m:r>
                      </m:e>
                      <m:sub>
                        <m:sSub>
                          <m:sSubPr>
                            <m:ctrlPr>
                              <a:rPr lang="cs-CZ" i="1"/>
                            </m:ctrlPr>
                          </m:sSubPr>
                          <m:e>
                            <m:r>
                              <a:rPr lang="cs-CZ" i="1"/>
                              <m:t>𝑦</m:t>
                            </m:r>
                          </m:e>
                          <m:sub>
                            <m:r>
                              <a:rPr lang="cs-CZ" i="1"/>
                              <m:t>𝑖</m:t>
                            </m:r>
                          </m:sub>
                        </m:sSub>
                      </m:sub>
                    </m:sSub>
                    <m:r>
                      <a:rPr lang="cs-CZ" i="1"/>
                      <m:t>=0</m:t>
                    </m:r>
                  </m:oMath>
                </a14:m>
                <a:r>
                  <a:rPr lang="cs-CZ" dirty="0"/>
                  <a:t>.</a:t>
                </a:r>
                <a:endParaRPr lang="en-US" dirty="0"/>
              </a:p>
              <a:p>
                <a:r>
                  <a:rPr lang="cs-CZ" dirty="0"/>
                  <a:t>	</a:t>
                </a:r>
                <a14:m>
                  <m:oMath xmlns:m="http://schemas.openxmlformats.org/officeDocument/2006/math">
                    <m:sSub>
                      <m:sSubPr>
                        <m:ctrlPr>
                          <a:rPr lang="cs-CZ" i="1"/>
                        </m:ctrlPr>
                      </m:sSubPr>
                      <m:e>
                        <m:r>
                          <a:rPr lang="cs-CZ" i="1"/>
                          <m:t>𝑣</m:t>
                        </m:r>
                      </m:e>
                      <m:sub>
                        <m:sSub>
                          <m:sSubPr>
                            <m:ctrlPr>
                              <a:rPr lang="cs-CZ" i="1"/>
                            </m:ctrlPr>
                          </m:sSubPr>
                          <m:e>
                            <m:r>
                              <a:rPr lang="cs-CZ" i="1"/>
                              <m:t>𝑥</m:t>
                            </m:r>
                          </m:e>
                          <m:sub>
                            <m:r>
                              <a:rPr lang="cs-CZ" i="1"/>
                              <m:t>𝑖</m:t>
                            </m:r>
                          </m:sub>
                        </m:sSub>
                      </m:sub>
                    </m:sSub>
                    <m:r>
                      <a:rPr lang="cs-CZ" i="1"/>
                      <m:t>=</m:t>
                    </m:r>
                    <m:sSubSup>
                      <m:sSubSupPr>
                        <m:ctrlPr>
                          <a:rPr lang="cs-CZ" i="1"/>
                        </m:ctrlPr>
                      </m:sSubSupPr>
                      <m:e>
                        <m:r>
                          <a:rPr lang="cs-CZ" i="1"/>
                          <m:t>𝐴</m:t>
                        </m:r>
                      </m:e>
                      <m:sub>
                        <m:r>
                          <a:rPr lang="cs-CZ" i="1"/>
                          <m:t>𝑥</m:t>
                        </m:r>
                      </m:sub>
                      <m:sup>
                        <m:r>
                          <a:rPr lang="cs-CZ" i="1"/>
                          <m:t>∗</m:t>
                        </m:r>
                      </m:sup>
                    </m:sSubSup>
                    <m:r>
                      <a:rPr lang="cs-CZ" i="1"/>
                      <m:t>+</m:t>
                    </m:r>
                    <m:sSubSup>
                      <m:sSubSupPr>
                        <m:ctrlPr>
                          <a:rPr lang="cs-CZ" i="1"/>
                        </m:ctrlPr>
                      </m:sSubSupPr>
                      <m:e>
                        <m:r>
                          <a:rPr lang="cs-CZ" i="1"/>
                          <m:t>𝐵</m:t>
                        </m:r>
                      </m:e>
                      <m:sub>
                        <m:r>
                          <a:rPr lang="cs-CZ" i="1"/>
                          <m:t>𝑥</m:t>
                        </m:r>
                      </m:sub>
                      <m:sup>
                        <m:r>
                          <a:rPr lang="cs-CZ" i="1"/>
                          <m:t>∗</m:t>
                        </m:r>
                      </m:sup>
                    </m:sSubSup>
                    <m:r>
                      <a:rPr lang="cs-CZ" i="1"/>
                      <m:t>∙</m:t>
                    </m:r>
                    <m:sSub>
                      <m:sSubPr>
                        <m:ctrlPr>
                          <a:rPr lang="cs-CZ" i="1"/>
                        </m:ctrlPr>
                      </m:sSubPr>
                      <m:e>
                        <m:r>
                          <a:rPr lang="cs-CZ" i="1"/>
                          <m:t>𝑦</m:t>
                        </m:r>
                      </m:e>
                      <m:sub>
                        <m:r>
                          <a:rPr lang="cs-CZ" i="1"/>
                          <m:t>𝑖</m:t>
                        </m:r>
                      </m:sub>
                    </m:sSub>
                    <m:r>
                      <a:rPr lang="cs-CZ" i="1"/>
                      <m:t>−</m:t>
                    </m:r>
                    <m:sSub>
                      <m:sSubPr>
                        <m:ctrlPr>
                          <a:rPr lang="cs-CZ" i="1"/>
                        </m:ctrlPr>
                      </m:sSubPr>
                      <m:e>
                        <m:r>
                          <a:rPr lang="cs-CZ" i="1"/>
                          <m:t>𝑥</m:t>
                        </m:r>
                      </m:e>
                      <m:sub>
                        <m:r>
                          <a:rPr lang="cs-CZ" i="1"/>
                          <m:t>𝑖</m:t>
                        </m:r>
                      </m:sub>
                    </m:sSub>
                  </m:oMath>
                </a14:m>
                <a:r>
                  <a:rPr lang="en-US" dirty="0"/>
                  <a:t> </a:t>
                </a:r>
              </a:p>
              <a:p>
                <a:endParaRPr lang="cs-CZ" sz="1200" dirty="0"/>
              </a:p>
              <a:p>
                <a:r>
                  <a:rPr lang="cs-CZ" dirty="0"/>
                  <a:t>Normální rovnice:</a:t>
                </a:r>
              </a:p>
              <a:p>
                <a:endParaRPr lang="cs-CZ" sz="1200" dirty="0"/>
              </a:p>
              <a:p>
                <a:r>
                  <a:rPr lang="en-US" dirty="0"/>
                  <a:t>	</a:t>
                </a:r>
                <a:r>
                  <a:rPr lang="cs-CZ" sz="1200" dirty="0"/>
                  <a:t> </a:t>
                </a:r>
                <a14:m>
                  <m:oMath xmlns:m="http://schemas.openxmlformats.org/officeDocument/2006/math">
                    <m:m>
                      <m:mPr>
                        <m:mcs>
                          <m:mc>
                            <m:mcPr>
                              <m:count m:val="4"/>
                              <m:mcJc m:val="center"/>
                            </m:mcPr>
                          </m:mc>
                        </m:mcs>
                        <m:ctrlPr>
                          <a:rPr lang="cs-CZ" i="1"/>
                        </m:ctrlPr>
                      </m:mPr>
                      <m:mr>
                        <m:e>
                          <m:d>
                            <m:dPr>
                              <m:begChr m:val="["/>
                              <m:endChr m:val="]"/>
                              <m:ctrlPr>
                                <a:rPr lang="cs-CZ" i="1"/>
                              </m:ctrlPr>
                            </m:dPr>
                            <m:e>
                              <m:r>
                                <a:rPr lang="cs-CZ" i="1"/>
                                <m:t>𝑝</m:t>
                              </m:r>
                            </m:e>
                          </m:d>
                          <m:r>
                            <a:rPr lang="cs-CZ" i="1"/>
                            <m:t>∙</m:t>
                          </m:r>
                          <m:sSubSup>
                            <m:sSubSupPr>
                              <m:ctrlPr>
                                <a:rPr lang="cs-CZ" i="1"/>
                              </m:ctrlPr>
                            </m:sSubSupPr>
                            <m:e>
                              <m:r>
                                <a:rPr lang="cs-CZ" i="1"/>
                                <m:t>𝐴</m:t>
                              </m:r>
                            </m:e>
                            <m:sub>
                              <m:r>
                                <a:rPr lang="cs-CZ" i="1"/>
                                <m:t>𝑥</m:t>
                              </m:r>
                            </m:sub>
                            <m:sup>
                              <m:r>
                                <a:rPr lang="cs-CZ" i="1"/>
                                <m:t>∗</m:t>
                              </m:r>
                            </m:sup>
                          </m:sSubSup>
                        </m:e>
                        <m:e>
                          <m:r>
                            <a:rPr lang="cs-CZ" i="1"/>
                            <m:t>+</m:t>
                          </m:r>
                          <m:d>
                            <m:dPr>
                              <m:begChr m:val="["/>
                              <m:endChr m:val="]"/>
                              <m:ctrlPr>
                                <a:rPr lang="cs-CZ" i="1"/>
                              </m:ctrlPr>
                            </m:dPr>
                            <m:e>
                              <m:r>
                                <a:rPr lang="cs-CZ" i="1"/>
                                <m:t>𝑝𝑦</m:t>
                              </m:r>
                            </m:e>
                          </m:d>
                          <m:r>
                            <a:rPr lang="cs-CZ" i="1"/>
                            <m:t>∙</m:t>
                          </m:r>
                          <m:sSubSup>
                            <m:sSubSupPr>
                              <m:ctrlPr>
                                <a:rPr lang="cs-CZ" i="1"/>
                              </m:ctrlPr>
                            </m:sSubSupPr>
                            <m:e>
                              <m:r>
                                <a:rPr lang="cs-CZ" i="1"/>
                                <m:t>𝐵</m:t>
                              </m:r>
                            </m:e>
                            <m:sub>
                              <m:r>
                                <a:rPr lang="cs-CZ" i="1"/>
                                <m:t>𝑥</m:t>
                              </m:r>
                            </m:sub>
                            <m:sup>
                              <m:r>
                                <a:rPr lang="cs-CZ" i="1"/>
                                <m:t>∗</m:t>
                              </m:r>
                            </m:sup>
                          </m:sSubSup>
                        </m:e>
                        <m:e>
                          <m:r>
                            <a:rPr lang="cs-CZ" i="1"/>
                            <m:t>−</m:t>
                          </m:r>
                          <m:d>
                            <m:dPr>
                              <m:begChr m:val="["/>
                              <m:endChr m:val="]"/>
                              <m:ctrlPr>
                                <a:rPr lang="cs-CZ" i="1"/>
                              </m:ctrlPr>
                            </m:dPr>
                            <m:e>
                              <m:r>
                                <a:rPr lang="cs-CZ" i="1"/>
                                <m:t>𝑝𝑥</m:t>
                              </m:r>
                            </m:e>
                          </m:d>
                        </m:e>
                        <m:e>
                          <m:r>
                            <a:rPr lang="cs-CZ" i="1"/>
                            <m:t>=0</m:t>
                          </m:r>
                        </m:e>
                      </m:mr>
                      <m:mr>
                        <m:e>
                          <m:d>
                            <m:dPr>
                              <m:begChr m:val="["/>
                              <m:endChr m:val="]"/>
                              <m:ctrlPr>
                                <a:rPr lang="cs-CZ" i="1"/>
                              </m:ctrlPr>
                            </m:dPr>
                            <m:e>
                              <m:r>
                                <a:rPr lang="cs-CZ" i="1"/>
                                <m:t>𝑝𝑦</m:t>
                              </m:r>
                            </m:e>
                          </m:d>
                          <m:r>
                            <a:rPr lang="cs-CZ" i="1"/>
                            <m:t>∙</m:t>
                          </m:r>
                          <m:sSubSup>
                            <m:sSubSupPr>
                              <m:ctrlPr>
                                <a:rPr lang="cs-CZ" i="1"/>
                              </m:ctrlPr>
                            </m:sSubSupPr>
                            <m:e>
                              <m:r>
                                <a:rPr lang="cs-CZ" i="1"/>
                                <m:t>𝐴</m:t>
                              </m:r>
                            </m:e>
                            <m:sub>
                              <m:r>
                                <a:rPr lang="cs-CZ" i="1"/>
                                <m:t>𝑥</m:t>
                              </m:r>
                            </m:sub>
                            <m:sup>
                              <m:r>
                                <a:rPr lang="cs-CZ" i="1"/>
                                <m:t>∗</m:t>
                              </m:r>
                            </m:sup>
                          </m:sSubSup>
                        </m:e>
                        <m:e>
                          <m:r>
                            <a:rPr lang="cs-CZ" i="1"/>
                            <m:t>+</m:t>
                          </m:r>
                          <m:d>
                            <m:dPr>
                              <m:begChr m:val="["/>
                              <m:endChr m:val="]"/>
                              <m:ctrlPr>
                                <a:rPr lang="cs-CZ" i="1"/>
                              </m:ctrlPr>
                            </m:dPr>
                            <m:e>
                              <m:r>
                                <a:rPr lang="cs-CZ" i="1"/>
                                <m:t>𝑝𝑦𝑦</m:t>
                              </m:r>
                            </m:e>
                          </m:d>
                          <m:r>
                            <a:rPr lang="cs-CZ" i="1"/>
                            <m:t>∙</m:t>
                          </m:r>
                          <m:sSubSup>
                            <m:sSubSupPr>
                              <m:ctrlPr>
                                <a:rPr lang="cs-CZ" i="1"/>
                              </m:ctrlPr>
                            </m:sSubSupPr>
                            <m:e>
                              <m:r>
                                <a:rPr lang="cs-CZ" i="1"/>
                                <m:t>𝐵</m:t>
                              </m:r>
                            </m:e>
                            <m:sub>
                              <m:r>
                                <a:rPr lang="cs-CZ" i="1"/>
                                <m:t>𝑥</m:t>
                              </m:r>
                            </m:sub>
                            <m:sup>
                              <m:r>
                                <a:rPr lang="cs-CZ" i="1"/>
                                <m:t>∗</m:t>
                              </m:r>
                            </m:sup>
                          </m:sSubSup>
                        </m:e>
                        <m:e>
                          <m:r>
                            <a:rPr lang="cs-CZ" i="1"/>
                            <m:t>−</m:t>
                          </m:r>
                          <m:d>
                            <m:dPr>
                              <m:begChr m:val="["/>
                              <m:endChr m:val="]"/>
                              <m:ctrlPr>
                                <a:rPr lang="cs-CZ" i="1"/>
                              </m:ctrlPr>
                            </m:dPr>
                            <m:e>
                              <m:r>
                                <a:rPr lang="cs-CZ" i="1"/>
                                <m:t>𝑝𝑥𝑦</m:t>
                              </m:r>
                            </m:e>
                          </m:d>
                        </m:e>
                        <m:e>
                          <m:r>
                            <a:rPr lang="cs-CZ" i="1"/>
                            <m:t>=0</m:t>
                          </m:r>
                        </m:e>
                      </m:mr>
                    </m:m>
                  </m:oMath>
                </a14:m>
                <a:endParaRPr lang="en-US" sz="1200" dirty="0"/>
              </a:p>
              <a:p>
                <a:endParaRPr lang="cs-CZ" sz="1200" dirty="0"/>
              </a:p>
              <a:p>
                <a:r>
                  <a:rPr lang="cs-CZ" dirty="0"/>
                  <a:t>Kovarianční matice:</a:t>
                </a:r>
              </a:p>
              <a:p>
                <a:endParaRPr lang="cs-CZ" sz="1400" dirty="0"/>
              </a:p>
              <a:p>
                <a:r>
                  <a:rPr lang="en-US" b="0" dirty="0">
                    <a:ea typeface="Cambria Math" panose="02040503050406030204" pitchFamily="18" charset="0"/>
                  </a:rPr>
                  <a:t>	</a:t>
                </a:r>
                <a14:m>
                  <m:oMath xmlns:m="http://schemas.openxmlformats.org/officeDocument/2006/math">
                    <m:sSubSup>
                      <m:sSubSupPr>
                        <m:ctrlPr>
                          <a:rPr lang="cs-CZ" b="0" i="1" smtClean="0">
                            <a:latin typeface="Cambria Math" panose="02040503050406030204" pitchFamily="18" charset="0"/>
                            <a:ea typeface="Cambria Math" panose="02040503050406030204" pitchFamily="18" charset="0"/>
                          </a:rPr>
                        </m:ctrlPr>
                      </m:sSubSupPr>
                      <m:e>
                        <m:r>
                          <a:rPr lang="cs-CZ" b="0" i="1" smtClean="0">
                            <a:latin typeface="Cambria Math" panose="02040503050406030204" pitchFamily="18" charset="0"/>
                            <a:ea typeface="Cambria Math" panose="02040503050406030204" pitchFamily="18" charset="0"/>
                          </a:rPr>
                          <m:t>𝜎</m:t>
                        </m:r>
                      </m:e>
                      <m:sub>
                        <m:r>
                          <a:rPr lang="cs-CZ" b="0" i="1" smtClean="0">
                            <a:latin typeface="Cambria Math" panose="02040503050406030204" pitchFamily="18" charset="0"/>
                            <a:ea typeface="Cambria Math" panose="02040503050406030204" pitchFamily="18" charset="0"/>
                          </a:rPr>
                          <m:t>0</m:t>
                        </m:r>
                      </m:sub>
                      <m:sup>
                        <m:r>
                          <a:rPr lang="en-US" b="0" i="1" smtClean="0">
                            <a:latin typeface="Cambria Math" panose="02040503050406030204" pitchFamily="18" charset="0"/>
                            <a:ea typeface="Cambria Math" panose="02040503050406030204" pitchFamily="18" charset="0"/>
                          </a:rPr>
                          <m:t>2</m:t>
                        </m:r>
                      </m:sup>
                    </m:sSubSup>
                    <m:r>
                      <a:rPr lang="cs-CZ" b="0" i="1" smtClean="0">
                        <a:latin typeface="Cambria Math" panose="02040503050406030204" pitchFamily="18" charset="0"/>
                        <a:ea typeface="Cambria Math" panose="02040503050406030204" pitchFamily="18" charset="0"/>
                      </a:rPr>
                      <m:t>∙</m:t>
                    </m:r>
                    <m:d>
                      <m:dPr>
                        <m:ctrlPr>
                          <a:rPr lang="cs-CZ" b="0" i="1" smtClean="0">
                            <a:latin typeface="Cambria Math" panose="02040503050406030204" pitchFamily="18" charset="0"/>
                          </a:rPr>
                        </m:ctrlPr>
                      </m:dPr>
                      <m:e>
                        <m:m>
                          <m:mPr>
                            <m:mcs>
                              <m:mc>
                                <m:mcPr>
                                  <m:count m:val="2"/>
                                  <m:mcJc m:val="center"/>
                                </m:mcPr>
                              </m:mc>
                            </m:mcs>
                            <m:ctrlPr>
                              <a:rPr lang="cs-CZ" b="0" i="1" smtClean="0">
                                <a:latin typeface="Cambria Math" panose="02040503050406030204" pitchFamily="18" charset="0"/>
                              </a:rPr>
                            </m:ctrlPr>
                          </m:mPr>
                          <m:mr>
                            <m:e>
                              <m:f>
                                <m:fPr>
                                  <m:ctrlPr>
                                    <a:rPr lang="cs-CZ" i="1"/>
                                  </m:ctrlPr>
                                </m:fPr>
                                <m:num>
                                  <m:d>
                                    <m:dPr>
                                      <m:begChr m:val="["/>
                                      <m:endChr m:val="]"/>
                                      <m:ctrlPr>
                                        <a:rPr lang="cs-CZ" i="1"/>
                                      </m:ctrlPr>
                                    </m:dPr>
                                    <m:e>
                                      <m:r>
                                        <a:rPr lang="cs-CZ" i="1"/>
                                        <m:t>𝑝</m:t>
                                      </m:r>
                                      <m:r>
                                        <a:rPr lang="en-US" b="0" i="1" smtClean="0">
                                          <a:latin typeface="Cambria Math" panose="02040503050406030204" pitchFamily="18" charset="0"/>
                                        </a:rPr>
                                        <m:t>𝑦𝑦</m:t>
                                      </m:r>
                                    </m:e>
                                  </m:d>
                                </m:num>
                                <m:den>
                                  <m:r>
                                    <a:rPr lang="cs-CZ" i="1"/>
                                    <m:t>𝐷</m:t>
                                  </m:r>
                                </m:den>
                              </m:f>
                            </m:e>
                            <m:e>
                              <m:f>
                                <m:fPr>
                                  <m:ctrlPr>
                                    <a:rPr lang="cs-CZ" b="0" i="1" smtClean="0">
                                      <a:latin typeface="Cambria Math" panose="02040503050406030204" pitchFamily="18" charset="0"/>
                                    </a:rPr>
                                  </m:ctrlPr>
                                </m:fPr>
                                <m:num>
                                  <m:d>
                                    <m:dPr>
                                      <m:begChr m:val="["/>
                                      <m:endChr m:val="]"/>
                                      <m:ctrlPr>
                                        <a:rPr lang="cs-CZ" i="1">
                                          <a:latin typeface="Cambria Math" panose="02040503050406030204" pitchFamily="18" charset="0"/>
                                        </a:rPr>
                                      </m:ctrlPr>
                                    </m:dPr>
                                    <m:e>
                                      <m:r>
                                        <a:rPr lang="cs-CZ" i="1">
                                          <a:latin typeface="Cambria Math" panose="02040503050406030204" pitchFamily="18" charset="0"/>
                                        </a:rPr>
                                        <m:t>𝑝</m:t>
                                      </m:r>
                                      <m:r>
                                        <a:rPr lang="en-US" b="0" i="1" smtClean="0">
                                          <a:latin typeface="Cambria Math" panose="02040503050406030204" pitchFamily="18" charset="0"/>
                                        </a:rPr>
                                        <m:t>𝑦</m:t>
                                      </m:r>
                                    </m:e>
                                  </m:d>
                                </m:num>
                                <m:den>
                                  <m:r>
                                    <a:rPr lang="cs-CZ" b="0" i="1" smtClean="0">
                                      <a:latin typeface="Cambria Math" panose="02040503050406030204" pitchFamily="18" charset="0"/>
                                    </a:rPr>
                                    <m:t>𝐷</m:t>
                                  </m:r>
                                </m:den>
                              </m:f>
                            </m:e>
                          </m:mr>
                          <m:mr>
                            <m:e>
                              <m:f>
                                <m:fPr>
                                  <m:ctrlPr>
                                    <a:rPr lang="cs-CZ" i="1">
                                      <a:latin typeface="Cambria Math" panose="02040503050406030204" pitchFamily="18" charset="0"/>
                                    </a:rPr>
                                  </m:ctrlPr>
                                </m:fPr>
                                <m:num>
                                  <m:d>
                                    <m:dPr>
                                      <m:begChr m:val="["/>
                                      <m:endChr m:val="]"/>
                                      <m:ctrlPr>
                                        <a:rPr lang="cs-CZ" i="1">
                                          <a:latin typeface="Cambria Math" panose="02040503050406030204" pitchFamily="18" charset="0"/>
                                        </a:rPr>
                                      </m:ctrlPr>
                                    </m:dPr>
                                    <m:e>
                                      <m:r>
                                        <a:rPr lang="cs-CZ" i="1">
                                          <a:latin typeface="Cambria Math" panose="02040503050406030204" pitchFamily="18" charset="0"/>
                                        </a:rPr>
                                        <m:t>𝑝</m:t>
                                      </m:r>
                                      <m:r>
                                        <a:rPr lang="en-US" b="0" i="1" smtClean="0">
                                          <a:latin typeface="Cambria Math" panose="02040503050406030204" pitchFamily="18" charset="0"/>
                                        </a:rPr>
                                        <m:t>𝑦</m:t>
                                      </m:r>
                                    </m:e>
                                  </m:d>
                                </m:num>
                                <m:den>
                                  <m:r>
                                    <a:rPr lang="cs-CZ" i="1">
                                      <a:latin typeface="Cambria Math" panose="02040503050406030204" pitchFamily="18" charset="0"/>
                                    </a:rPr>
                                    <m:t>𝐷</m:t>
                                  </m:r>
                                </m:den>
                              </m:f>
                            </m:e>
                            <m:e>
                              <m:f>
                                <m:fPr>
                                  <m:ctrlPr>
                                    <a:rPr lang="cs-CZ" i="1"/>
                                  </m:ctrlPr>
                                </m:fPr>
                                <m:num>
                                  <m:d>
                                    <m:dPr>
                                      <m:begChr m:val="["/>
                                      <m:endChr m:val="]"/>
                                      <m:ctrlPr>
                                        <a:rPr lang="cs-CZ" i="1"/>
                                      </m:ctrlPr>
                                    </m:dPr>
                                    <m:e>
                                      <m:r>
                                        <a:rPr lang="cs-CZ" i="1"/>
                                        <m:t>𝑝</m:t>
                                      </m:r>
                                    </m:e>
                                  </m:d>
                                </m:num>
                                <m:den>
                                  <m:r>
                                    <a:rPr lang="cs-CZ" i="1"/>
                                    <m:t>𝐷</m:t>
                                  </m:r>
                                </m:den>
                              </m:f>
                            </m:e>
                          </m:mr>
                        </m:m>
                      </m:e>
                    </m:d>
                  </m:oMath>
                </a14:m>
                <a:r>
                  <a:rPr lang="en-US" dirty="0"/>
                  <a:t> 		</a:t>
                </a:r>
                <a:r>
                  <a:rPr lang="cs-CZ" dirty="0"/>
                  <a:t> </a:t>
                </a:r>
                <a14:m>
                  <m:oMath xmlns:m="http://schemas.openxmlformats.org/officeDocument/2006/math">
                    <m:r>
                      <a:rPr lang="cs-CZ" i="1"/>
                      <m:t>𝐷</m:t>
                    </m:r>
                    <m:r>
                      <a:rPr lang="cs-CZ" i="1"/>
                      <m:t>=</m:t>
                    </m:r>
                    <m:d>
                      <m:dPr>
                        <m:begChr m:val="["/>
                        <m:endChr m:val="]"/>
                        <m:ctrlPr>
                          <a:rPr lang="cs-CZ" i="1"/>
                        </m:ctrlPr>
                      </m:dPr>
                      <m:e>
                        <m:r>
                          <a:rPr lang="cs-CZ" i="1"/>
                          <m:t>𝑝</m:t>
                        </m:r>
                      </m:e>
                    </m:d>
                    <m:r>
                      <a:rPr lang="cs-CZ" i="1"/>
                      <m:t>∙</m:t>
                    </m:r>
                    <m:d>
                      <m:dPr>
                        <m:begChr m:val="["/>
                        <m:endChr m:val="]"/>
                        <m:ctrlPr>
                          <a:rPr lang="cs-CZ" i="1"/>
                        </m:ctrlPr>
                      </m:dPr>
                      <m:e>
                        <m:r>
                          <a:rPr lang="cs-CZ" i="1"/>
                          <m:t>𝑝</m:t>
                        </m:r>
                        <m:r>
                          <a:rPr lang="en-US" b="0" i="1" smtClean="0">
                            <a:latin typeface="Cambria Math" panose="02040503050406030204" pitchFamily="18" charset="0"/>
                          </a:rPr>
                          <m:t>𝑦𝑦</m:t>
                        </m:r>
                      </m:e>
                    </m:d>
                    <m:r>
                      <a:rPr lang="cs-CZ" i="1"/>
                      <m:t>−</m:t>
                    </m:r>
                    <m:sSup>
                      <m:sSupPr>
                        <m:ctrlPr>
                          <a:rPr lang="cs-CZ" i="1"/>
                        </m:ctrlPr>
                      </m:sSupPr>
                      <m:e>
                        <m:d>
                          <m:dPr>
                            <m:begChr m:val="["/>
                            <m:endChr m:val="]"/>
                            <m:ctrlPr>
                              <a:rPr lang="cs-CZ" i="1"/>
                            </m:ctrlPr>
                          </m:dPr>
                          <m:e>
                            <m:r>
                              <a:rPr lang="cs-CZ" i="1"/>
                              <m:t>𝑝</m:t>
                            </m:r>
                            <m:r>
                              <a:rPr lang="en-US" b="0" i="1" smtClean="0">
                                <a:latin typeface="Cambria Math" panose="02040503050406030204" pitchFamily="18" charset="0"/>
                              </a:rPr>
                              <m:t>𝑦</m:t>
                            </m:r>
                          </m:e>
                        </m:d>
                      </m:e>
                      <m:sup>
                        <m:r>
                          <a:rPr lang="cs-CZ" i="1"/>
                          <m:t>2</m:t>
                        </m:r>
                      </m:sup>
                    </m:sSup>
                  </m:oMath>
                </a14:m>
                <a:r>
                  <a:rPr lang="en-US" dirty="0"/>
                  <a:t> </a:t>
                </a:r>
                <a:endParaRPr lang="cs-CZ" dirty="0"/>
              </a:p>
              <a:p>
                <a:endParaRPr lang="cs-CZ" sz="1400" dirty="0"/>
              </a:p>
              <a:p>
                <a:r>
                  <a:rPr lang="cs-CZ" sz="1400" dirty="0"/>
                  <a:t>Po redukci dtto.</a:t>
                </a:r>
              </a:p>
              <a:p>
                <a:endParaRPr lang="cs-CZ" sz="1400" dirty="0"/>
              </a:p>
              <a:p>
                <a:r>
                  <a:rPr lang="cs-CZ" sz="1400" dirty="0"/>
                  <a:t>	 </a:t>
                </a:r>
                <a14:m>
                  <m:oMath xmlns:m="http://schemas.openxmlformats.org/officeDocument/2006/math">
                    <m:sSubSup>
                      <m:sSubSupPr>
                        <m:ctrlPr>
                          <a:rPr lang="cs-CZ" i="1"/>
                        </m:ctrlPr>
                      </m:sSubSupPr>
                      <m:e>
                        <m:r>
                          <a:rPr lang="cs-CZ" i="1"/>
                          <m:t>𝐵</m:t>
                        </m:r>
                      </m:e>
                      <m:sub>
                        <m:r>
                          <a:rPr lang="cs-CZ" i="1"/>
                          <m:t>𝑥</m:t>
                        </m:r>
                      </m:sub>
                      <m:sup>
                        <m:r>
                          <a:rPr lang="cs-CZ" i="1"/>
                          <m:t>∗</m:t>
                        </m:r>
                      </m:sup>
                    </m:sSubSup>
                    <m:r>
                      <a:rPr lang="cs-CZ" i="1"/>
                      <m:t>=</m:t>
                    </m:r>
                    <m:f>
                      <m:fPr>
                        <m:ctrlPr>
                          <a:rPr lang="cs-CZ" i="1"/>
                        </m:ctrlPr>
                      </m:fPr>
                      <m:num>
                        <m:d>
                          <m:dPr>
                            <m:begChr m:val="["/>
                            <m:endChr m:val="]"/>
                            <m:ctrlPr>
                              <a:rPr lang="cs-CZ" i="1"/>
                            </m:ctrlPr>
                          </m:dPr>
                          <m:e>
                            <m:r>
                              <a:rPr lang="cs-CZ" i="1"/>
                              <m:t>𝑝</m:t>
                            </m:r>
                            <m:sSup>
                              <m:sSupPr>
                                <m:ctrlPr>
                                  <a:rPr lang="cs-CZ" i="1"/>
                                </m:ctrlPr>
                              </m:sSupPr>
                              <m:e>
                                <m:r>
                                  <a:rPr lang="cs-CZ" i="1"/>
                                  <m:t>𝑥</m:t>
                                </m:r>
                              </m:e>
                              <m:sup>
                                <m:r>
                                  <a:rPr lang="en-US" b="0" i="1" smtClean="0">
                                    <a:latin typeface="Cambria Math" panose="02040503050406030204" pitchFamily="18" charset="0"/>
                                  </a:rPr>
                                  <m:t>′</m:t>
                                </m:r>
                              </m:sup>
                            </m:sSup>
                            <m:sSup>
                              <m:sSupPr>
                                <m:ctrlPr>
                                  <a:rPr lang="cs-CZ" i="1"/>
                                </m:ctrlPr>
                              </m:sSupPr>
                              <m:e>
                                <m:r>
                                  <a:rPr lang="cs-CZ" i="1"/>
                                  <m:t>𝑦</m:t>
                                </m:r>
                              </m:e>
                              <m:sup>
                                <m:r>
                                  <a:rPr lang="en-US" b="0" i="1" smtClean="0">
                                    <a:latin typeface="Cambria Math" panose="02040503050406030204" pitchFamily="18" charset="0"/>
                                  </a:rPr>
                                  <m:t>′</m:t>
                                </m:r>
                              </m:sup>
                            </m:sSup>
                          </m:e>
                        </m:d>
                      </m:num>
                      <m:den>
                        <m:d>
                          <m:dPr>
                            <m:begChr m:val="["/>
                            <m:endChr m:val="]"/>
                            <m:ctrlPr>
                              <a:rPr lang="cs-CZ" i="1"/>
                            </m:ctrlPr>
                          </m:dPr>
                          <m:e>
                            <m:r>
                              <a:rPr lang="cs-CZ" i="1"/>
                              <m:t>𝑝</m:t>
                            </m:r>
                            <m:sSup>
                              <m:sSupPr>
                                <m:ctrlPr>
                                  <a:rPr lang="cs-CZ" i="1"/>
                                </m:ctrlPr>
                              </m:sSupPr>
                              <m:e>
                                <m:r>
                                  <a:rPr lang="cs-CZ" i="1"/>
                                  <m:t>𝑦</m:t>
                                </m:r>
                              </m:e>
                              <m:sup>
                                <m:r>
                                  <a:rPr lang="en-US" b="0" i="1" smtClean="0">
                                    <a:latin typeface="Cambria Math" panose="02040503050406030204" pitchFamily="18" charset="0"/>
                                  </a:rPr>
                                  <m:t>′</m:t>
                                </m:r>
                              </m:sup>
                            </m:sSup>
                            <m:sSup>
                              <m:sSupPr>
                                <m:ctrlPr>
                                  <a:rPr lang="cs-CZ" i="1"/>
                                </m:ctrlPr>
                              </m:sSupPr>
                              <m:e>
                                <m:r>
                                  <a:rPr lang="cs-CZ" i="1"/>
                                  <m:t>𝑦</m:t>
                                </m:r>
                              </m:e>
                              <m:sup>
                                <m:r>
                                  <a:rPr lang="en-US" b="0" i="1" smtClean="0">
                                    <a:latin typeface="Cambria Math" panose="02040503050406030204" pitchFamily="18" charset="0"/>
                                  </a:rPr>
                                  <m:t>′</m:t>
                                </m:r>
                              </m:sup>
                            </m:sSup>
                          </m:e>
                        </m:d>
                      </m:den>
                    </m:f>
                  </m:oMath>
                </a14:m>
                <a:endParaRPr lang="en-US" sz="14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5694829"/>
              </a:xfrm>
              <a:prstGeom prst="rect">
                <a:avLst/>
              </a:prstGeom>
              <a:blipFill>
                <a:blip r:embed="rId3"/>
                <a:stretch>
                  <a:fillRect l="-1076" t="-857"/>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1</a:t>
            </a:r>
          </a:p>
        </p:txBody>
      </p:sp>
    </p:spTree>
    <p:extLst>
      <p:ext uri="{BB962C8B-B14F-4D97-AF65-F5344CB8AC3E}">
        <p14:creationId xmlns:p14="http://schemas.microsoft.com/office/powerpoint/2010/main" val="3485405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4355</TotalTime>
  <Words>816</Words>
  <Application>Microsoft Office PowerPoint</Application>
  <PresentationFormat>Předvádění na obrazovce (4:3)</PresentationFormat>
  <Paragraphs>301</Paragraphs>
  <Slides>17</Slides>
  <Notes>17</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17</vt:i4>
      </vt:variant>
    </vt:vector>
  </HeadingPairs>
  <TitlesOfParts>
    <vt:vector size="24" baseType="lpstr">
      <vt:lpstr>Arial</vt:lpstr>
      <vt:lpstr>Calibri</vt:lpstr>
      <vt:lpstr>Cambria Math</vt:lpstr>
      <vt:lpstr>Times New Roman</vt:lpstr>
      <vt:lpstr>Wingdings</vt:lpstr>
      <vt:lpstr>Office Theme</vt:lpstr>
      <vt:lpstr>Equation.3</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stroner</dc:creator>
  <cp:lastModifiedBy>Martin Štroner</cp:lastModifiedBy>
  <cp:revision>586</cp:revision>
  <cp:lastPrinted>2012-09-21T14:20:41Z</cp:lastPrinted>
  <dcterms:created xsi:type="dcterms:W3CDTF">2007-03-07T08:58:30Z</dcterms:created>
  <dcterms:modified xsi:type="dcterms:W3CDTF">2018-12-11T00:00:19Z</dcterms:modified>
</cp:coreProperties>
</file>