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648" r:id="rId1"/>
  </p:sldMasterIdLst>
  <p:notesMasterIdLst>
    <p:notesMasterId r:id="rId18"/>
  </p:notesMasterIdLst>
  <p:sldIdLst>
    <p:sldId id="311" r:id="rId2"/>
    <p:sldId id="372" r:id="rId3"/>
    <p:sldId id="385" r:id="rId4"/>
    <p:sldId id="373" r:id="rId5"/>
    <p:sldId id="374" r:id="rId6"/>
    <p:sldId id="375" r:id="rId7"/>
    <p:sldId id="378" r:id="rId8"/>
    <p:sldId id="379" r:id="rId9"/>
    <p:sldId id="377" r:id="rId10"/>
    <p:sldId id="381" r:id="rId11"/>
    <p:sldId id="382" r:id="rId12"/>
    <p:sldId id="386" r:id="rId13"/>
    <p:sldId id="380" r:id="rId14"/>
    <p:sldId id="383" r:id="rId15"/>
    <p:sldId id="384" r:id="rId16"/>
    <p:sldId id="309" r:id="rId17"/>
  </p:sldIdLst>
  <p:sldSz cx="9144000" cy="6858000" type="screen4x3"/>
  <p:notesSz cx="7099300"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204"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8" autoAdjust="0"/>
    <p:restoredTop sz="96661" autoAdjust="0"/>
  </p:normalViewPr>
  <p:slideViewPr>
    <p:cSldViewPr showGuides="1">
      <p:cViewPr varScale="1">
        <p:scale>
          <a:sx n="93" d="100"/>
          <a:sy n="93" d="100"/>
        </p:scale>
        <p:origin x="414" y="57"/>
      </p:cViewPr>
      <p:guideLst>
        <p:guide orient="horz" pos="391"/>
        <p:guide pos="2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0" d="100"/>
          <a:sy n="60" d="100"/>
        </p:scale>
        <p:origin x="-2538"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511731"/>
          </a:xfrm>
          <a:prstGeom prst="rect">
            <a:avLst/>
          </a:prstGeom>
        </p:spPr>
        <p:txBody>
          <a:bodyPr vert="horz" lIns="99038" tIns="49520" rIns="99038" bIns="49520" rtlCol="0"/>
          <a:lstStyle>
            <a:lvl1pPr algn="l">
              <a:defRPr sz="1300"/>
            </a:lvl1pPr>
          </a:lstStyle>
          <a:p>
            <a:endParaRPr lang="cs-CZ"/>
          </a:p>
        </p:txBody>
      </p:sp>
      <p:sp>
        <p:nvSpPr>
          <p:cNvPr id="3" name="Date Placeholder 2"/>
          <p:cNvSpPr>
            <a:spLocks noGrp="1"/>
          </p:cNvSpPr>
          <p:nvPr>
            <p:ph type="dt" idx="1"/>
          </p:nvPr>
        </p:nvSpPr>
        <p:spPr>
          <a:xfrm>
            <a:off x="4021294" y="1"/>
            <a:ext cx="3076363" cy="511731"/>
          </a:xfrm>
          <a:prstGeom prst="rect">
            <a:avLst/>
          </a:prstGeom>
        </p:spPr>
        <p:txBody>
          <a:bodyPr vert="horz" lIns="99038" tIns="49520" rIns="99038" bIns="49520" rtlCol="0"/>
          <a:lstStyle>
            <a:lvl1pPr algn="r">
              <a:defRPr sz="1300"/>
            </a:lvl1pPr>
          </a:lstStyle>
          <a:p>
            <a:fld id="{CDBF6E1F-EF6A-429F-B30B-78BD7817E581}" type="datetimeFigureOut">
              <a:rPr lang="cs-CZ" smtClean="0"/>
              <a:pPr/>
              <a:t>10.01.2019</a:t>
            </a:fld>
            <a:endParaRPr lang="cs-CZ"/>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8" tIns="49520" rIns="99038" bIns="49520" rtlCol="0" anchor="ctr"/>
          <a:lstStyle/>
          <a:p>
            <a:endParaRPr lang="cs-CZ"/>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38" tIns="49520" rIns="99038" bIns="495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9721107"/>
            <a:ext cx="3076363" cy="511731"/>
          </a:xfrm>
          <a:prstGeom prst="rect">
            <a:avLst/>
          </a:prstGeom>
        </p:spPr>
        <p:txBody>
          <a:bodyPr vert="horz" lIns="99038" tIns="49520" rIns="99038" bIns="49520" rtlCol="0" anchor="b"/>
          <a:lstStyle>
            <a:lvl1pPr algn="l">
              <a:defRPr sz="1300"/>
            </a:lvl1pPr>
          </a:lstStyle>
          <a:p>
            <a:endParaRPr lang="cs-CZ"/>
          </a:p>
        </p:txBody>
      </p:sp>
      <p:sp>
        <p:nvSpPr>
          <p:cNvPr id="7" name="Slide Number Placeholder 6"/>
          <p:cNvSpPr>
            <a:spLocks noGrp="1"/>
          </p:cNvSpPr>
          <p:nvPr>
            <p:ph type="sldNum" sz="quarter" idx="5"/>
          </p:nvPr>
        </p:nvSpPr>
        <p:spPr>
          <a:xfrm>
            <a:off x="4021294" y="9721107"/>
            <a:ext cx="3076363" cy="511731"/>
          </a:xfrm>
          <a:prstGeom prst="rect">
            <a:avLst/>
          </a:prstGeom>
        </p:spPr>
        <p:txBody>
          <a:bodyPr vert="horz" lIns="99038" tIns="49520" rIns="99038" bIns="49520" rtlCol="0" anchor="b"/>
          <a:lstStyle>
            <a:lvl1pPr algn="r">
              <a:defRPr sz="1300"/>
            </a:lvl1pPr>
          </a:lstStyle>
          <a:p>
            <a:fld id="{E9AB39D6-1FC5-4AAA-B0E2-D19029641081}" type="slidenum">
              <a:rPr lang="cs-CZ" smtClean="0"/>
              <a:pPr/>
              <a:t>‹#›</a:t>
            </a:fld>
            <a:endParaRPr lang="cs-CZ"/>
          </a:p>
        </p:txBody>
      </p:sp>
    </p:spTree>
    <p:extLst>
      <p:ext uri="{BB962C8B-B14F-4D97-AF65-F5344CB8AC3E}">
        <p14:creationId xmlns:p14="http://schemas.microsoft.com/office/powerpoint/2010/main" val="356120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10</a:t>
            </a:fld>
            <a:endParaRPr lang="cs-CZ"/>
          </a:p>
        </p:txBody>
      </p:sp>
    </p:spTree>
    <p:extLst>
      <p:ext uri="{BB962C8B-B14F-4D97-AF65-F5344CB8AC3E}">
        <p14:creationId xmlns:p14="http://schemas.microsoft.com/office/powerpoint/2010/main" val="2141212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11</a:t>
            </a:fld>
            <a:endParaRPr lang="cs-CZ"/>
          </a:p>
        </p:txBody>
      </p:sp>
    </p:spTree>
    <p:extLst>
      <p:ext uri="{BB962C8B-B14F-4D97-AF65-F5344CB8AC3E}">
        <p14:creationId xmlns:p14="http://schemas.microsoft.com/office/powerpoint/2010/main" val="3497612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12</a:t>
            </a:fld>
            <a:endParaRPr lang="cs-CZ"/>
          </a:p>
        </p:txBody>
      </p:sp>
    </p:spTree>
    <p:extLst>
      <p:ext uri="{BB962C8B-B14F-4D97-AF65-F5344CB8AC3E}">
        <p14:creationId xmlns:p14="http://schemas.microsoft.com/office/powerpoint/2010/main" val="29084593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13</a:t>
            </a:fld>
            <a:endParaRPr lang="cs-CZ"/>
          </a:p>
        </p:txBody>
      </p:sp>
    </p:spTree>
    <p:extLst>
      <p:ext uri="{BB962C8B-B14F-4D97-AF65-F5344CB8AC3E}">
        <p14:creationId xmlns:p14="http://schemas.microsoft.com/office/powerpoint/2010/main" val="4132877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14</a:t>
            </a:fld>
            <a:endParaRPr lang="cs-CZ"/>
          </a:p>
        </p:txBody>
      </p:sp>
    </p:spTree>
    <p:extLst>
      <p:ext uri="{BB962C8B-B14F-4D97-AF65-F5344CB8AC3E}">
        <p14:creationId xmlns:p14="http://schemas.microsoft.com/office/powerpoint/2010/main" val="412601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15</a:t>
            </a:fld>
            <a:endParaRPr lang="cs-CZ"/>
          </a:p>
        </p:txBody>
      </p:sp>
    </p:spTree>
    <p:extLst>
      <p:ext uri="{BB962C8B-B14F-4D97-AF65-F5344CB8AC3E}">
        <p14:creationId xmlns:p14="http://schemas.microsoft.com/office/powerpoint/2010/main" val="3105580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16</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2</a:t>
            </a:fld>
            <a:endParaRPr lang="cs-CZ"/>
          </a:p>
        </p:txBody>
      </p:sp>
    </p:spTree>
    <p:extLst>
      <p:ext uri="{BB962C8B-B14F-4D97-AF65-F5344CB8AC3E}">
        <p14:creationId xmlns:p14="http://schemas.microsoft.com/office/powerpoint/2010/main" val="353726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3</a:t>
            </a:fld>
            <a:endParaRPr lang="cs-CZ"/>
          </a:p>
        </p:txBody>
      </p:sp>
    </p:spTree>
    <p:extLst>
      <p:ext uri="{BB962C8B-B14F-4D97-AF65-F5344CB8AC3E}">
        <p14:creationId xmlns:p14="http://schemas.microsoft.com/office/powerpoint/2010/main" val="4073800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4</a:t>
            </a:fld>
            <a:endParaRPr lang="cs-CZ"/>
          </a:p>
        </p:txBody>
      </p:sp>
    </p:spTree>
    <p:extLst>
      <p:ext uri="{BB962C8B-B14F-4D97-AF65-F5344CB8AC3E}">
        <p14:creationId xmlns:p14="http://schemas.microsoft.com/office/powerpoint/2010/main" val="1731929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5</a:t>
            </a:fld>
            <a:endParaRPr lang="cs-CZ"/>
          </a:p>
        </p:txBody>
      </p:sp>
    </p:spTree>
    <p:extLst>
      <p:ext uri="{BB962C8B-B14F-4D97-AF65-F5344CB8AC3E}">
        <p14:creationId xmlns:p14="http://schemas.microsoft.com/office/powerpoint/2010/main" val="1902066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6</a:t>
            </a:fld>
            <a:endParaRPr lang="cs-CZ"/>
          </a:p>
        </p:txBody>
      </p:sp>
    </p:spTree>
    <p:extLst>
      <p:ext uri="{BB962C8B-B14F-4D97-AF65-F5344CB8AC3E}">
        <p14:creationId xmlns:p14="http://schemas.microsoft.com/office/powerpoint/2010/main" val="1453004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7</a:t>
            </a:fld>
            <a:endParaRPr lang="cs-CZ"/>
          </a:p>
        </p:txBody>
      </p:sp>
    </p:spTree>
    <p:extLst>
      <p:ext uri="{BB962C8B-B14F-4D97-AF65-F5344CB8AC3E}">
        <p14:creationId xmlns:p14="http://schemas.microsoft.com/office/powerpoint/2010/main" val="17033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8</a:t>
            </a:fld>
            <a:endParaRPr lang="cs-CZ"/>
          </a:p>
        </p:txBody>
      </p:sp>
    </p:spTree>
    <p:extLst>
      <p:ext uri="{BB962C8B-B14F-4D97-AF65-F5344CB8AC3E}">
        <p14:creationId xmlns:p14="http://schemas.microsoft.com/office/powerpoint/2010/main" val="279681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2188" y="768350"/>
            <a:ext cx="5114925" cy="3836988"/>
          </a:xfrm>
        </p:spPr>
      </p:sp>
      <p:sp>
        <p:nvSpPr>
          <p:cNvPr id="3" name="Notes Placeholder 2"/>
          <p:cNvSpPr>
            <a:spLocks noGrp="1"/>
          </p:cNvSpPr>
          <p:nvPr>
            <p:ph type="body" idx="1"/>
          </p:nvPr>
        </p:nvSpPr>
        <p:spPr/>
        <p:txBody>
          <a:bodyPr>
            <a:normAutofit/>
          </a:bodyPr>
          <a:lstStyle/>
          <a:p>
            <a:endParaRPr lang="cs-CZ"/>
          </a:p>
        </p:txBody>
      </p:sp>
      <p:sp>
        <p:nvSpPr>
          <p:cNvPr id="4" name="Slide Number Placeholder 3"/>
          <p:cNvSpPr>
            <a:spLocks noGrp="1"/>
          </p:cNvSpPr>
          <p:nvPr>
            <p:ph type="sldNum" sz="quarter" idx="10"/>
          </p:nvPr>
        </p:nvSpPr>
        <p:spPr/>
        <p:txBody>
          <a:bodyPr/>
          <a:lstStyle/>
          <a:p>
            <a:fld id="{E9AB39D6-1FC5-4AAA-B0E2-D19029641081}" type="slidenum">
              <a:rPr lang="cs-CZ" smtClean="0"/>
              <a:pPr/>
              <a:t>9</a:t>
            </a:fld>
            <a:endParaRPr lang="cs-CZ"/>
          </a:p>
        </p:txBody>
      </p:sp>
    </p:spTree>
    <p:extLst>
      <p:ext uri="{BB962C8B-B14F-4D97-AF65-F5344CB8AC3E}">
        <p14:creationId xmlns:p14="http://schemas.microsoft.com/office/powerpoint/2010/main" val="33656653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cs-C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cs-CZ"/>
          </a:p>
        </p:txBody>
      </p:sp>
      <p:sp>
        <p:nvSpPr>
          <p:cNvPr id="4" name="Date Placeholder 3"/>
          <p:cNvSpPr>
            <a:spLocks noGrp="1"/>
          </p:cNvSpPr>
          <p:nvPr>
            <p:ph type="dt" sz="half" idx="10"/>
          </p:nvPr>
        </p:nvSpPr>
        <p:spPr/>
        <p:txBody>
          <a:bodyPr/>
          <a:lstStyle/>
          <a:p>
            <a:fld id="{07B06B3C-EC43-462F-8511-08A895F1FD40}" type="datetime1">
              <a:rPr lang="cs-CZ" smtClean="0"/>
              <a:pPr/>
              <a:t>10.01.2019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F18DD4D4-A8E3-4FCF-AC3E-7567330FAEA9}" type="datetime1">
              <a:rPr lang="cs-CZ" smtClean="0"/>
              <a:pPr/>
              <a:t>10.01.2019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cs-CZ"/>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B4745E93-8A6A-4BE9-AB1B-12DB771241C6}" type="datetime1">
              <a:rPr lang="cs-CZ" smtClean="0"/>
              <a:pPr/>
              <a:t>10.01.2019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10"/>
          </p:nvPr>
        </p:nvSpPr>
        <p:spPr/>
        <p:txBody>
          <a:bodyPr/>
          <a:lstStyle/>
          <a:p>
            <a:fld id="{B0482B6B-3C28-4F02-B1C9-8569555C95CF}" type="datetime1">
              <a:rPr lang="cs-CZ" smtClean="0"/>
              <a:pPr/>
              <a:t>10.01.2019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cs-CZ"/>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B405F-82F6-4943-9A96-BDFFFA405AA0}" type="datetime1">
              <a:rPr lang="cs-CZ" smtClean="0"/>
              <a:pPr/>
              <a:t>10.01.2019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Date Placeholder 4"/>
          <p:cNvSpPr>
            <a:spLocks noGrp="1"/>
          </p:cNvSpPr>
          <p:nvPr>
            <p:ph type="dt" sz="half" idx="10"/>
          </p:nvPr>
        </p:nvSpPr>
        <p:spPr/>
        <p:txBody>
          <a:bodyPr/>
          <a:lstStyle/>
          <a:p>
            <a:fld id="{CB962A8B-6ECE-4BC6-A33F-0DBADE85C861}" type="datetime1">
              <a:rPr lang="cs-CZ" smtClean="0"/>
              <a:pPr/>
              <a:t>10.01.2019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cs-CZ"/>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7" name="Date Placeholder 6"/>
          <p:cNvSpPr>
            <a:spLocks noGrp="1"/>
          </p:cNvSpPr>
          <p:nvPr>
            <p:ph type="dt" sz="half" idx="10"/>
          </p:nvPr>
        </p:nvSpPr>
        <p:spPr/>
        <p:txBody>
          <a:bodyPr/>
          <a:lstStyle/>
          <a:p>
            <a:fld id="{5C06374D-59A0-46BA-898D-BE927D15E474}" type="datetime1">
              <a:rPr lang="cs-CZ" smtClean="0"/>
              <a:pPr/>
              <a:t>10.01.2019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cs-CZ"/>
          </a:p>
        </p:txBody>
      </p:sp>
      <p:sp>
        <p:nvSpPr>
          <p:cNvPr id="3" name="Date Placeholder 2"/>
          <p:cNvSpPr>
            <a:spLocks noGrp="1"/>
          </p:cNvSpPr>
          <p:nvPr>
            <p:ph type="dt" sz="half" idx="10"/>
          </p:nvPr>
        </p:nvSpPr>
        <p:spPr/>
        <p:txBody>
          <a:bodyPr/>
          <a:lstStyle/>
          <a:p>
            <a:fld id="{E2941613-3A1D-4955-956A-FD09C943EDC1}" type="datetime1">
              <a:rPr lang="cs-CZ" smtClean="0"/>
              <a:pPr/>
              <a:t>10.01.2019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B0FC5-BB3A-4A36-AD0F-049DE1400558}" type="datetime1">
              <a:rPr lang="cs-CZ" smtClean="0"/>
              <a:pPr/>
              <a:t>10.01.2019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cs-CZ"/>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18FE04-E16A-41B2-875D-7BF63426197F}" type="datetime1">
              <a:rPr lang="cs-CZ" smtClean="0"/>
              <a:pPr/>
              <a:t>10.01.2019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cs-C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71EB08-7495-4CE8-8ECE-C77C2D07B476}" type="datetime1">
              <a:rPr lang="cs-CZ" smtClean="0"/>
              <a:pPr/>
              <a:t>10.01.2019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5587C5EE-3FDF-4CBE-8A81-40FCD7650D36}"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cs-CZ"/>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08EDB-5EEF-43A4-A87A-347ED96D2112}" type="datetime1">
              <a:rPr lang="cs-CZ" smtClean="0"/>
              <a:pPr/>
              <a:t>10.01.2019</a:t>
            </a:fld>
            <a:endParaRPr lang="cs-CZ"/>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7C5EE-3FDF-4CBE-8A81-40FCD7650D3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215" y="571480"/>
            <a:ext cx="7775575" cy="523220"/>
          </a:xfrm>
          <a:prstGeom prst="rect">
            <a:avLst/>
          </a:prstGeom>
          <a:noFill/>
        </p:spPr>
        <p:txBody>
          <a:bodyPr wrap="square" rtlCol="0">
            <a:spAutoFit/>
          </a:bodyPr>
          <a:lstStyle/>
          <a:p>
            <a:pPr algn="ctr"/>
            <a:r>
              <a:rPr lang="cs-CZ" sz="2800" b="1" dirty="0"/>
              <a:t>Teorie chyb a vyrovnávací počet 1</a:t>
            </a:r>
          </a:p>
        </p:txBody>
      </p:sp>
      <p:sp>
        <p:nvSpPr>
          <p:cNvPr id="7" name="Slide Number Placeholder 6"/>
          <p:cNvSpPr>
            <a:spLocks noGrp="1"/>
          </p:cNvSpPr>
          <p:nvPr>
            <p:ph type="sldNum" sz="quarter" idx="12"/>
          </p:nvPr>
        </p:nvSpPr>
        <p:spPr/>
        <p:txBody>
          <a:bodyPr/>
          <a:lstStyle/>
          <a:p>
            <a:fld id="{5587C5EE-3FDF-4CBE-8A81-40FCD7650D36}" type="slidenum">
              <a:rPr lang="cs-CZ" smtClean="0"/>
              <a:pPr/>
              <a:t>1</a:t>
            </a:fld>
            <a:endParaRPr lang="cs-CZ"/>
          </a:p>
        </p:txBody>
      </p:sp>
      <p:sp>
        <p:nvSpPr>
          <p:cNvPr id="8" name="TextBox 3"/>
          <p:cNvSpPr txBox="1"/>
          <p:nvPr/>
        </p:nvSpPr>
        <p:spPr>
          <a:xfrm>
            <a:off x="539552" y="1484786"/>
            <a:ext cx="8280919" cy="5386090"/>
          </a:xfrm>
          <a:prstGeom prst="rect">
            <a:avLst/>
          </a:prstGeom>
          <a:noFill/>
        </p:spPr>
        <p:txBody>
          <a:bodyPr wrap="square" rtlCol="0">
            <a:spAutoFit/>
          </a:bodyPr>
          <a:lstStyle/>
          <a:p>
            <a:pPr marL="1792288" indent="-1792288"/>
            <a:r>
              <a:rPr lang="cs-CZ" sz="2000" dirty="0"/>
              <a:t>Téma č. 12: 	</a:t>
            </a:r>
            <a:r>
              <a:rPr lang="cs-CZ" sz="2000" b="1" dirty="0"/>
              <a:t>Testování statistických hypotéz 1.	</a:t>
            </a:r>
          </a:p>
          <a:p>
            <a:endParaRPr lang="cs-CZ" b="1" dirty="0"/>
          </a:p>
          <a:p>
            <a:pPr marL="342900" indent="-342900">
              <a:buAutoNum type="arabicPeriod"/>
            </a:pPr>
            <a:r>
              <a:rPr lang="cs-CZ" dirty="0"/>
              <a:t>Obecný postup testování statistických hypotéz.</a:t>
            </a:r>
          </a:p>
          <a:p>
            <a:pPr marL="342900" indent="-342900">
              <a:buAutoNum type="arabicPeriod"/>
            </a:pPr>
            <a:r>
              <a:rPr lang="cs-CZ" dirty="0"/>
              <a:t>Ověření hypotézy o typu rozdělení pravděpodobnosti </a:t>
            </a:r>
          </a:p>
          <a:p>
            <a:pPr marL="800100" lvl="1" indent="-342900">
              <a:buAutoNum type="arabicPeriod"/>
            </a:pPr>
            <a:r>
              <a:rPr lang="en-US" dirty="0" err="1"/>
              <a:t>Pearsonův</a:t>
            </a:r>
            <a:r>
              <a:rPr lang="en-US" dirty="0"/>
              <a:t> χ2 - test pro </a:t>
            </a:r>
            <a:r>
              <a:rPr lang="en-US" dirty="0" err="1"/>
              <a:t>jeden</a:t>
            </a:r>
            <a:r>
              <a:rPr lang="en-US" dirty="0"/>
              <a:t> </a:t>
            </a:r>
            <a:r>
              <a:rPr lang="en-US" dirty="0" err="1"/>
              <a:t>výběr</a:t>
            </a:r>
            <a:endParaRPr lang="cs-CZ" dirty="0"/>
          </a:p>
          <a:p>
            <a:pPr marL="800100" lvl="1" indent="-342900">
              <a:buAutoNum type="arabicPeriod"/>
            </a:pPr>
            <a:r>
              <a:rPr lang="cs-CZ" dirty="0" err="1"/>
              <a:t>Kolmogorovův</a:t>
            </a:r>
            <a:r>
              <a:rPr lang="cs-CZ" dirty="0"/>
              <a:t> - Smirnovův test pro jeden výběr</a:t>
            </a:r>
          </a:p>
          <a:p>
            <a:pPr marL="342900" indent="-342900">
              <a:buAutoNum type="arabicPeriod"/>
            </a:pPr>
            <a:r>
              <a:rPr lang="cs-CZ" dirty="0"/>
              <a:t>Testování normality náhodných výběrů</a:t>
            </a:r>
          </a:p>
          <a:p>
            <a:pPr marL="800100" lvl="1" indent="-342900">
              <a:buAutoNum type="arabicPeriod"/>
            </a:pPr>
            <a:r>
              <a:rPr lang="cs-CZ" dirty="0"/>
              <a:t>Šikmost </a:t>
            </a:r>
          </a:p>
          <a:p>
            <a:pPr marL="800100" lvl="1" indent="-342900">
              <a:buAutoNum type="arabicPeriod"/>
            </a:pPr>
            <a:r>
              <a:rPr lang="cs-CZ" dirty="0"/>
              <a:t>Špičatost</a:t>
            </a:r>
          </a:p>
          <a:p>
            <a:pPr marL="800100" lvl="1" indent="-342900">
              <a:buAutoNum type="arabicPeriod"/>
            </a:pPr>
            <a:r>
              <a:rPr lang="cs-CZ" dirty="0" err="1"/>
              <a:t>D’Agostinův</a:t>
            </a:r>
            <a:r>
              <a:rPr lang="cs-CZ" dirty="0"/>
              <a:t> (omnibus) test</a:t>
            </a:r>
          </a:p>
          <a:p>
            <a:pPr marL="342900" indent="-342900">
              <a:buAutoNum type="arabicPeriod"/>
            </a:pPr>
            <a:r>
              <a:rPr lang="cs-CZ" dirty="0"/>
              <a:t>Testování střední hodnoty</a:t>
            </a:r>
          </a:p>
          <a:p>
            <a:pPr marL="800100" lvl="1" indent="-342900">
              <a:buAutoNum type="arabicPeriod"/>
            </a:pPr>
            <a:r>
              <a:rPr lang="cs-CZ" dirty="0"/>
              <a:t>Při známé základní směrodatné odchylce</a:t>
            </a:r>
          </a:p>
          <a:p>
            <a:pPr marL="800100" lvl="1" indent="-342900">
              <a:buAutoNum type="arabicPeriod"/>
            </a:pPr>
            <a:r>
              <a:rPr lang="cs-CZ" dirty="0"/>
              <a:t>Při neznámé základní směrodatné odchylce</a:t>
            </a:r>
          </a:p>
          <a:p>
            <a:pPr marL="342900" indent="-342900">
              <a:buAutoNum type="arabicPeriod"/>
            </a:pPr>
            <a:r>
              <a:rPr lang="cs-CZ" dirty="0"/>
              <a:t>Ověření hypotézy o rovnosti středních hodnot dvou normálně rozdělených základních souborů</a:t>
            </a:r>
          </a:p>
          <a:p>
            <a:pPr marL="342900" indent="-342900">
              <a:buAutoNum type="arabicPeriod"/>
            </a:pPr>
            <a:r>
              <a:rPr lang="cs-CZ" dirty="0"/>
              <a:t>Testování hypotézy o shodnosti výběrové a základní směrodatné odchylce</a:t>
            </a:r>
          </a:p>
          <a:p>
            <a:pPr marL="342900" indent="-342900">
              <a:buAutoNum type="arabicPeriod"/>
            </a:pPr>
            <a:r>
              <a:rPr lang="cs-CZ" dirty="0"/>
              <a:t>Testování hypotézy o shodnosti dvou výběrových směrodatných odchylek</a:t>
            </a:r>
          </a:p>
          <a:p>
            <a:pPr marL="342900" indent="-342900">
              <a:buAutoNum type="arabicPeriod"/>
            </a:pPr>
            <a:r>
              <a:rPr lang="cs-CZ" dirty="0"/>
              <a:t>Závěrem</a:t>
            </a:r>
          </a:p>
          <a:p>
            <a:pPr marL="342900" indent="-342900">
              <a:buAutoNum type="arabicPeriod"/>
            </a:pPr>
            <a:endParaRPr lang="cs-CZ" b="1" dirty="0"/>
          </a:p>
        </p:txBody>
      </p:sp>
    </p:spTree>
    <p:extLst>
      <p:ext uri="{BB962C8B-B14F-4D97-AF65-F5344CB8AC3E}">
        <p14:creationId xmlns:p14="http://schemas.microsoft.com/office/powerpoint/2010/main" val="2026174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10</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4979055"/>
              </a:xfrm>
              <a:prstGeom prst="rect">
                <a:avLst/>
              </a:prstGeom>
              <a:noFill/>
            </p:spPr>
            <p:txBody>
              <a:bodyPr wrap="square" rtlCol="0">
                <a:spAutoFit/>
              </a:bodyPr>
              <a:lstStyle/>
              <a:p>
                <a:r>
                  <a:rPr lang="cs-CZ" sz="2400" b="1" dirty="0"/>
                  <a:t>4. Testování střední hodnoty.</a:t>
                </a:r>
              </a:p>
              <a:p>
                <a:endParaRPr lang="cs-CZ" sz="1600" b="1" dirty="0"/>
              </a:p>
              <a:p>
                <a:r>
                  <a:rPr lang="cs-CZ" sz="1600" b="1" dirty="0"/>
                  <a:t>Při neznámé základní směrodatné odchylce</a:t>
                </a:r>
              </a:p>
              <a:p>
                <a:endParaRPr lang="cs-CZ" sz="1600" b="1" dirty="0"/>
              </a:p>
              <a:p>
                <a:r>
                  <a:rPr lang="cs-CZ" dirty="0"/>
                  <a:t>Neznáme základní směrodatnou odchylku </a:t>
                </a:r>
                <a14:m>
                  <m:oMath xmlns:m="http://schemas.openxmlformats.org/officeDocument/2006/math">
                    <m:r>
                      <a:rPr lang="cs-CZ" i="1">
                        <a:latin typeface="Cambria Math" panose="02040503050406030204" pitchFamily="18" charset="0"/>
                      </a:rPr>
                      <m:t>𝜎</m:t>
                    </m:r>
                  </m:oMath>
                </a14:m>
                <a:r>
                  <a:rPr lang="cs-CZ" dirty="0"/>
                  <a:t>. V tomto případě ji nahradíme výběrovou:</a:t>
                </a:r>
              </a:p>
              <a:p>
                <a:r>
                  <a:rPr lang="cs-CZ" dirty="0"/>
                  <a:t> </a:t>
                </a:r>
              </a:p>
              <a:p>
                <a:r>
                  <a:rPr lang="cs-CZ" dirty="0"/>
                  <a:t>	</a:t>
                </a:r>
                <a14:m>
                  <m:oMath xmlns:m="http://schemas.openxmlformats.org/officeDocument/2006/math">
                    <m:r>
                      <a:rPr lang="cs-CZ" b="0" i="1" smtClean="0">
                        <a:latin typeface="Cambria Math" panose="02040503050406030204" pitchFamily="18" charset="0"/>
                      </a:rPr>
                      <m:t>𝑠</m:t>
                    </m:r>
                    <m:r>
                      <a:rPr lang="cs-CZ" i="1">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r>
                                  <a:rPr lang="cs-CZ" i="1">
                                    <a:latin typeface="Cambria Math" panose="02040503050406030204" pitchFamily="18" charset="0"/>
                                  </a:rPr>
                                  <m:t>𝑣𝑣</m:t>
                                </m:r>
                              </m:e>
                            </m:d>
                          </m:num>
                          <m:den>
                            <m:r>
                              <a:rPr lang="cs-CZ" i="1">
                                <a:latin typeface="Cambria Math" panose="02040503050406030204" pitchFamily="18" charset="0"/>
                              </a:rPr>
                              <m:t>𝑛</m:t>
                            </m:r>
                            <m:r>
                              <a:rPr lang="cs-CZ" i="1">
                                <a:latin typeface="Cambria Math" panose="02040503050406030204" pitchFamily="18" charset="0"/>
                              </a:rPr>
                              <m:t>−1</m:t>
                            </m:r>
                          </m:den>
                        </m:f>
                      </m:e>
                    </m:rad>
                  </m:oMath>
                </a14:m>
                <a:r>
                  <a:rPr lang="cs-CZ" dirty="0"/>
                  <a:t> , kde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𝑣</m:t>
                        </m:r>
                      </m:e>
                      <m:sub>
                        <m:r>
                          <a:rPr lang="cs-CZ" i="1" baseline="-25000">
                            <a:latin typeface="Cambria Math" panose="02040503050406030204" pitchFamily="18" charset="0"/>
                          </a:rPr>
                          <m:t>𝑖</m:t>
                        </m:r>
                      </m:sub>
                    </m:sSub>
                    <m:r>
                      <a:rPr lang="cs-CZ" i="1">
                        <a:latin typeface="Cambria Math" panose="02040503050406030204" pitchFamily="18" charset="0"/>
                      </a:rPr>
                      <m:t>=</m:t>
                    </m:r>
                    <m:r>
                      <a:rPr lang="cs-CZ" i="1">
                        <a:latin typeface="Cambria Math" panose="02040503050406030204" pitchFamily="18" charset="0"/>
                      </a:rPr>
                      <m:t>𝑥</m:t>
                    </m:r>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baseline="-25000">
                            <a:latin typeface="Cambria Math" panose="02040503050406030204" pitchFamily="18" charset="0"/>
                          </a:rPr>
                          <m:t>𝑖</m:t>
                        </m:r>
                      </m:sub>
                    </m:sSub>
                  </m:oMath>
                </a14:m>
                <a:r>
                  <a:rPr lang="cs-CZ" dirty="0"/>
                  <a:t>. 						</a:t>
                </a:r>
              </a:p>
              <a:p>
                <a:r>
                  <a:rPr lang="cs-CZ" dirty="0"/>
                  <a:t> </a:t>
                </a:r>
              </a:p>
              <a:p>
                <a:r>
                  <a:rPr lang="cs-CZ" dirty="0"/>
                  <a:t>Myšlenka i postup testu je obdobný jako v předchozím testu. Testovacím kritériem bude veličina</a:t>
                </a:r>
              </a:p>
              <a:p>
                <a:r>
                  <a:rPr lang="cs-CZ" dirty="0"/>
                  <a:t> </a:t>
                </a:r>
              </a:p>
              <a:p>
                <a14:m>
                  <m:oMath xmlns:m="http://schemas.openxmlformats.org/officeDocument/2006/math">
                    <m:r>
                      <a:rPr lang="cs-CZ" i="1">
                        <a:latin typeface="Cambria Math" panose="02040503050406030204" pitchFamily="18" charset="0"/>
                      </a:rPr>
                      <m:t>𝑡</m:t>
                    </m:r>
                    <m:r>
                      <a:rPr lang="cs-CZ" i="1">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r>
                              <a:rPr lang="cs-CZ" i="1">
                                <a:latin typeface="Cambria Math" panose="02040503050406030204" pitchFamily="18" charset="0"/>
                              </a:rPr>
                              <m:t>𝑥</m:t>
                            </m:r>
                            <m:r>
                              <a:rPr lang="cs-CZ" i="1">
                                <a:latin typeface="Cambria Math" panose="02040503050406030204" pitchFamily="18" charset="0"/>
                              </a:rPr>
                              <m:t>−</m:t>
                            </m:r>
                            <m:acc>
                              <m:accPr>
                                <m:chr m:val="̅"/>
                                <m:ctrlPr>
                                  <a:rPr lang="cs-CZ" i="1">
                                    <a:latin typeface="Cambria Math" panose="02040503050406030204" pitchFamily="18" charset="0"/>
                                  </a:rPr>
                                </m:ctrlPr>
                              </m:accPr>
                              <m:e>
                                <m:r>
                                  <a:rPr lang="cs-CZ" i="1">
                                    <a:latin typeface="Cambria Math" panose="02040503050406030204" pitchFamily="18" charset="0"/>
                                  </a:rPr>
                                  <m:t>𝑥</m:t>
                                </m:r>
                              </m:e>
                            </m:acc>
                          </m:e>
                        </m:d>
                      </m:num>
                      <m:den>
                        <m:sSub>
                          <m:sSubPr>
                            <m:ctrlPr>
                              <a:rPr lang="cs-CZ" i="1">
                                <a:latin typeface="Cambria Math" panose="02040503050406030204" pitchFamily="18" charset="0"/>
                              </a:rPr>
                            </m:ctrlPr>
                          </m:sSubPr>
                          <m:e>
                            <m:r>
                              <a:rPr lang="cs-CZ" b="0" i="1" smtClean="0">
                                <a:latin typeface="Cambria Math" panose="02040503050406030204" pitchFamily="18" charset="0"/>
                              </a:rPr>
                              <m:t>𝑠</m:t>
                            </m:r>
                          </m:e>
                          <m:sub>
                            <m:r>
                              <a:rPr lang="cs-CZ" i="1">
                                <a:latin typeface="Cambria Math" panose="02040503050406030204" pitchFamily="18" charset="0"/>
                              </a:rPr>
                              <m:t>𝑥</m:t>
                            </m:r>
                          </m:sub>
                        </m:sSub>
                      </m:den>
                    </m:f>
                    <m:r>
                      <a:rPr lang="cs-CZ" i="1">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r>
                              <a:rPr lang="cs-CZ" i="1">
                                <a:latin typeface="Cambria Math" panose="02040503050406030204" pitchFamily="18" charset="0"/>
                              </a:rPr>
                              <m:t>𝑥</m:t>
                            </m:r>
                            <m:r>
                              <a:rPr lang="cs-CZ" i="1">
                                <a:latin typeface="Cambria Math" panose="02040503050406030204" pitchFamily="18" charset="0"/>
                              </a:rPr>
                              <m:t>−</m:t>
                            </m:r>
                            <m:acc>
                              <m:accPr>
                                <m:chr m:val="̅"/>
                                <m:ctrlPr>
                                  <a:rPr lang="cs-CZ" i="1">
                                    <a:latin typeface="Cambria Math" panose="02040503050406030204" pitchFamily="18" charset="0"/>
                                  </a:rPr>
                                </m:ctrlPr>
                              </m:accPr>
                              <m:e>
                                <m:r>
                                  <a:rPr lang="cs-CZ" i="1">
                                    <a:latin typeface="Cambria Math" panose="02040503050406030204" pitchFamily="18" charset="0"/>
                                  </a:rPr>
                                  <m:t>𝑥</m:t>
                                </m:r>
                              </m:e>
                            </m:acc>
                          </m:e>
                        </m:d>
                      </m:num>
                      <m:den>
                        <m:r>
                          <a:rPr lang="cs-CZ" b="0" i="1" smtClean="0">
                            <a:latin typeface="Cambria Math" panose="02040503050406030204" pitchFamily="18" charset="0"/>
                          </a:rPr>
                          <m:t>𝑠</m:t>
                        </m:r>
                      </m:den>
                    </m:f>
                    <m:r>
                      <a:rPr lang="cs-CZ" i="1">
                        <a:latin typeface="Cambria Math" panose="02040503050406030204" pitchFamily="18" charset="0"/>
                      </a:rPr>
                      <m:t>∙</m:t>
                    </m:r>
                    <m:rad>
                      <m:radPr>
                        <m:degHide m:val="on"/>
                        <m:ctrlPr>
                          <a:rPr lang="cs-CZ" i="1">
                            <a:latin typeface="Cambria Math" panose="02040503050406030204" pitchFamily="18" charset="0"/>
                          </a:rPr>
                        </m:ctrlPr>
                      </m:radPr>
                      <m:deg/>
                      <m:e>
                        <m:r>
                          <a:rPr lang="cs-CZ" i="1">
                            <a:latin typeface="Cambria Math" panose="02040503050406030204" pitchFamily="18" charset="0"/>
                          </a:rPr>
                          <m:t>𝑛</m:t>
                        </m:r>
                      </m:e>
                    </m:rad>
                  </m:oMath>
                </a14:m>
                <a:r>
                  <a:rPr lang="cs-CZ" dirty="0"/>
                  <a:t> , 						</a:t>
                </a:r>
              </a:p>
              <a:p>
                <a:r>
                  <a:rPr lang="cs-CZ" dirty="0"/>
                  <a:t> </a:t>
                </a:r>
              </a:p>
              <a:p>
                <a:r>
                  <a:rPr lang="cs-CZ" dirty="0"/>
                  <a:t>která má Studentovo </a:t>
                </a:r>
                <a14:m>
                  <m:oMath xmlns:m="http://schemas.openxmlformats.org/officeDocument/2006/math">
                    <m:r>
                      <a:rPr lang="cs-CZ" i="1">
                        <a:latin typeface="Cambria Math" panose="02040503050406030204" pitchFamily="18" charset="0"/>
                      </a:rPr>
                      <m:t>𝑡</m:t>
                    </m:r>
                  </m:oMath>
                </a14:m>
                <a:r>
                  <a:rPr lang="cs-CZ" dirty="0"/>
                  <a:t>-rozdělení s (</a:t>
                </a:r>
                <a14:m>
                  <m:oMath xmlns:m="http://schemas.openxmlformats.org/officeDocument/2006/math">
                    <m:r>
                      <a:rPr lang="cs-CZ" i="1">
                        <a:latin typeface="Cambria Math" panose="02040503050406030204" pitchFamily="18" charset="0"/>
                      </a:rPr>
                      <m:t>𝑛</m:t>
                    </m:r>
                    <m:r>
                      <a:rPr lang="cs-CZ" i="1">
                        <a:latin typeface="Cambria Math" panose="02040503050406030204" pitchFamily="18" charset="0"/>
                      </a:rPr>
                      <m:t>−1</m:t>
                    </m:r>
                  </m:oMath>
                </a14:m>
                <a:r>
                  <a:rPr lang="cs-CZ" dirty="0"/>
                  <a:t>) stupni volnosti. Hodnocení nulové hypotézy bude stejné jako v předchozím případě.</a:t>
                </a:r>
              </a:p>
              <a:p>
                <a:pPr algn="just"/>
                <a:endParaRPr lang="cs-CZ" dirty="0"/>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4979055"/>
              </a:xfrm>
              <a:prstGeom prst="rect">
                <a:avLst/>
              </a:prstGeom>
              <a:blipFill>
                <a:blip r:embed="rId3"/>
                <a:stretch>
                  <a:fillRect l="-1076" t="-979"/>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135759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11</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5965095"/>
              </a:xfrm>
              <a:prstGeom prst="rect">
                <a:avLst/>
              </a:prstGeom>
              <a:noFill/>
            </p:spPr>
            <p:txBody>
              <a:bodyPr wrap="square" rtlCol="0">
                <a:spAutoFit/>
              </a:bodyPr>
              <a:lstStyle/>
              <a:p>
                <a:r>
                  <a:rPr lang="cs-CZ" sz="2400" b="1" dirty="0"/>
                  <a:t>5. Ověření hypotézy o rovnosti středních hodnot dvou normálně rozdělených základních souborů.</a:t>
                </a:r>
              </a:p>
              <a:p>
                <a:endParaRPr lang="cs-CZ" sz="1600" b="1" dirty="0"/>
              </a:p>
              <a:p>
                <a:r>
                  <a:rPr lang="cs-CZ" dirty="0"/>
                  <a:t>Testujeme hypotézu, že dva výběry s výběrovými průměry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baseline="-25000">
                            <a:latin typeface="Cambria Math" panose="02040503050406030204" pitchFamily="18" charset="0"/>
                          </a:rPr>
                          <m:t>1</m:t>
                        </m:r>
                      </m:sub>
                    </m:sSub>
                  </m:oMath>
                </a14:m>
                <a:r>
                  <a:rPr lang="cs-CZ" dirty="0"/>
                  <a:t> a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baseline="-25000">
                            <a:latin typeface="Cambria Math" panose="02040503050406030204" pitchFamily="18" charset="0"/>
                          </a:rPr>
                          <m:t>2</m:t>
                        </m:r>
                      </m:sub>
                    </m:sSub>
                  </m:oMath>
                </a14:m>
                <a:r>
                  <a:rPr lang="cs-CZ" dirty="0"/>
                  <a:t> a výběrovými směrodatnými odchylkami </a:t>
                </a:r>
                <a14:m>
                  <m:oMath xmlns:m="http://schemas.openxmlformats.org/officeDocument/2006/math">
                    <m:sSub>
                      <m:sSubPr>
                        <m:ctrlPr>
                          <a:rPr lang="cs-CZ" b="0" i="1" smtClean="0">
                            <a:latin typeface="Cambria Math" panose="02040503050406030204" pitchFamily="18" charset="0"/>
                          </a:rPr>
                        </m:ctrlPr>
                      </m:sSubPr>
                      <m:e>
                        <m:r>
                          <a:rPr lang="cs-CZ" b="0" i="1" smtClean="0">
                            <a:latin typeface="Cambria Math" panose="02040503050406030204" pitchFamily="18" charset="0"/>
                          </a:rPr>
                          <m:t>𝑠</m:t>
                        </m:r>
                      </m:e>
                      <m:sub>
                        <m:r>
                          <a:rPr lang="cs-CZ" b="0" i="1" smtClean="0">
                            <a:latin typeface="Cambria Math" panose="02040503050406030204" pitchFamily="18" charset="0"/>
                          </a:rPr>
                          <m:t>1</m:t>
                        </m:r>
                      </m:sub>
                    </m:sSub>
                  </m:oMath>
                </a14:m>
                <a:r>
                  <a:rPr lang="cs-CZ" dirty="0"/>
                  <a:t> a </a:t>
                </a:r>
                <a14:m>
                  <m:oMath xmlns:m="http://schemas.openxmlformats.org/officeDocument/2006/math">
                    <m:sSub>
                      <m:sSubPr>
                        <m:ctrlPr>
                          <a:rPr lang="cs-CZ" b="0" i="1" smtClean="0">
                            <a:latin typeface="Cambria Math" panose="02040503050406030204" pitchFamily="18" charset="0"/>
                          </a:rPr>
                        </m:ctrlPr>
                      </m:sSubPr>
                      <m:e>
                        <m:r>
                          <a:rPr lang="cs-CZ" b="0" i="1" smtClean="0">
                            <a:latin typeface="Cambria Math" panose="02040503050406030204" pitchFamily="18" charset="0"/>
                          </a:rPr>
                          <m:t>𝑠</m:t>
                        </m:r>
                      </m:e>
                      <m:sub>
                        <m:r>
                          <a:rPr lang="cs-CZ" b="0" i="1" smtClean="0">
                            <a:latin typeface="Cambria Math" panose="02040503050406030204" pitchFamily="18" charset="0"/>
                          </a:rPr>
                          <m:t>2</m:t>
                        </m:r>
                      </m:sub>
                    </m:sSub>
                  </m:oMath>
                </a14:m>
                <a:r>
                  <a:rPr lang="cs-CZ" dirty="0"/>
                  <a:t> jsou výběry ze dvou základních souborů, pro které platí rovnost jejich středních hodnot </a:t>
                </a:r>
                <a14:m>
                  <m:oMath xmlns:m="http://schemas.openxmlformats.org/officeDocument/2006/math">
                    <m:r>
                      <a:rPr lang="cs-CZ" i="1">
                        <a:latin typeface="Cambria Math" panose="02040503050406030204" pitchFamily="18" charset="0"/>
                      </a:rPr>
                      <m:t>𝐸</m:t>
                    </m:r>
                    <m:sSub>
                      <m:sSubPr>
                        <m:ctrlPr>
                          <a:rPr lang="cs-CZ" i="1">
                            <a:latin typeface="Cambria Math" panose="02040503050406030204" pitchFamily="18" charset="0"/>
                          </a:rPr>
                        </m:ctrlPr>
                      </m:sSubPr>
                      <m:e>
                        <m:d>
                          <m:dPr>
                            <m:ctrlPr>
                              <a:rPr lang="cs-CZ" i="1">
                                <a:latin typeface="Cambria Math" panose="02040503050406030204" pitchFamily="18" charset="0"/>
                              </a:rPr>
                            </m:ctrlPr>
                          </m:dPr>
                          <m:e>
                            <m:r>
                              <a:rPr lang="cs-CZ" i="1">
                                <a:latin typeface="Cambria Math" panose="02040503050406030204" pitchFamily="18" charset="0"/>
                              </a:rPr>
                              <m:t>𝑥</m:t>
                            </m:r>
                          </m:e>
                        </m:d>
                      </m:e>
                      <m:sub>
                        <m:r>
                          <a:rPr lang="cs-CZ" i="1" baseline="-25000">
                            <a:latin typeface="Cambria Math" panose="02040503050406030204" pitchFamily="18" charset="0"/>
                          </a:rPr>
                          <m:t>1</m:t>
                        </m:r>
                      </m:sub>
                    </m:sSub>
                    <m:r>
                      <a:rPr lang="cs-CZ" i="1">
                        <a:latin typeface="Cambria Math" panose="02040503050406030204" pitchFamily="18" charset="0"/>
                      </a:rPr>
                      <m:t>=</m:t>
                    </m:r>
                    <m:r>
                      <a:rPr lang="cs-CZ" i="1">
                        <a:latin typeface="Cambria Math" panose="02040503050406030204" pitchFamily="18" charset="0"/>
                      </a:rPr>
                      <m:t>𝐸</m:t>
                    </m:r>
                    <m:sSub>
                      <m:sSubPr>
                        <m:ctrlPr>
                          <a:rPr lang="cs-CZ" i="1">
                            <a:latin typeface="Cambria Math" panose="02040503050406030204" pitchFamily="18" charset="0"/>
                          </a:rPr>
                        </m:ctrlPr>
                      </m:sSubPr>
                      <m:e>
                        <m:d>
                          <m:dPr>
                            <m:ctrlPr>
                              <a:rPr lang="cs-CZ" i="1">
                                <a:latin typeface="Cambria Math" panose="02040503050406030204" pitchFamily="18" charset="0"/>
                              </a:rPr>
                            </m:ctrlPr>
                          </m:dPr>
                          <m:e>
                            <m:r>
                              <a:rPr lang="cs-CZ" i="1">
                                <a:latin typeface="Cambria Math" panose="02040503050406030204" pitchFamily="18" charset="0"/>
                              </a:rPr>
                              <m:t>𝑥</m:t>
                            </m:r>
                          </m:e>
                        </m:d>
                      </m:e>
                      <m:sub>
                        <m:r>
                          <a:rPr lang="cs-CZ" i="1" baseline="-25000">
                            <a:latin typeface="Cambria Math" panose="02040503050406030204" pitchFamily="18" charset="0"/>
                          </a:rPr>
                          <m:t>2</m:t>
                        </m:r>
                      </m:sub>
                    </m:sSub>
                  </m:oMath>
                </a14:m>
                <a:r>
                  <a:rPr lang="cs-CZ" dirty="0"/>
                  <a:t>. Test se většinou používá jako oboustranný. Testovací kritérium volíme podle toho, zda rozptyly základních souborů jsou, či nejsou stejné. Musíme tedy nejdříve provést test rozdílu mezi dvěma rozptyly, kterým rozhodneme, zda:</a:t>
                </a:r>
              </a:p>
              <a:p>
                <a:r>
                  <a:rPr lang="cs-CZ" dirty="0"/>
                  <a:t> </a:t>
                </a:r>
              </a:p>
              <a:p>
                <a:pPr lvl="0"/>
                <a:r>
                  <a:rPr lang="cs-CZ" dirty="0"/>
                  <a:t>oba rozptyly se významně neliší; pak použijeme testovací kritérium</a:t>
                </a:r>
              </a:p>
              <a:p>
                <a:r>
                  <a:rPr lang="cs-CZ" dirty="0"/>
                  <a:t> </a:t>
                </a:r>
              </a:p>
              <a:p>
                <a14:m>
                  <m:oMath xmlns:m="http://schemas.openxmlformats.org/officeDocument/2006/math">
                    <m:r>
                      <a:rPr lang="cs-CZ" i="1">
                        <a:latin typeface="Cambria Math" panose="02040503050406030204" pitchFamily="18" charset="0"/>
                      </a:rPr>
                      <m:t>𝑡</m:t>
                    </m:r>
                    <m:r>
                      <a:rPr lang="cs-CZ">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a:latin typeface="Cambria Math" panose="02040503050406030204" pitchFamily="18" charset="0"/>
                                  </a:rPr>
                                  <m:t>1</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a:latin typeface="Cambria Math" panose="02040503050406030204" pitchFamily="18" charset="0"/>
                                  </a:rPr>
                                  <m:t>2</m:t>
                                </m:r>
                              </m:sub>
                            </m:sSub>
                          </m:e>
                        </m:d>
                      </m:num>
                      <m:den>
                        <m:rad>
                          <m:radPr>
                            <m:degHide m:val="on"/>
                            <m:ctrlPr>
                              <a:rPr lang="cs-CZ" i="1">
                                <a:latin typeface="Cambria Math" panose="02040503050406030204" pitchFamily="18" charset="0"/>
                              </a:rPr>
                            </m:ctrlPr>
                          </m:radPr>
                          <m:deg/>
                          <m:e>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1</m:t>
                                    </m:r>
                                  </m:sub>
                                </m:sSub>
                                <m:r>
                                  <a:rPr lang="cs-CZ" i="1">
                                    <a:latin typeface="Cambria Math" panose="02040503050406030204" pitchFamily="18" charset="0"/>
                                  </a:rPr>
                                  <m:t>−</m:t>
                                </m:r>
                                <m:r>
                                  <a:rPr lang="cs-CZ">
                                    <a:latin typeface="Cambria Math" panose="02040503050406030204" pitchFamily="18" charset="0"/>
                                  </a:rPr>
                                  <m:t>1</m:t>
                                </m:r>
                              </m:e>
                            </m:d>
                            <m:r>
                              <a:rPr lang="cs-CZ">
                                <a:latin typeface="Cambria Math" panose="02040503050406030204" pitchFamily="18" charset="0"/>
                              </a:rPr>
                              <m:t>∙</m:t>
                            </m:r>
                            <m:sSubSup>
                              <m:sSubSupPr>
                                <m:ctrlPr>
                                  <a:rPr lang="cs-CZ" i="1">
                                    <a:latin typeface="Cambria Math" panose="02040503050406030204" pitchFamily="18" charset="0"/>
                                  </a:rPr>
                                </m:ctrlPr>
                              </m:sSubSupPr>
                              <m:e>
                                <m:r>
                                  <a:rPr lang="cs-CZ" b="0" i="1" smtClean="0">
                                    <a:latin typeface="Cambria Math" panose="02040503050406030204" pitchFamily="18" charset="0"/>
                                  </a:rPr>
                                  <m:t>𝑠</m:t>
                                </m:r>
                              </m:e>
                              <m:sub>
                                <m:r>
                                  <a:rPr lang="cs-CZ">
                                    <a:latin typeface="Cambria Math" panose="02040503050406030204" pitchFamily="18" charset="0"/>
                                  </a:rPr>
                                  <m:t>1</m:t>
                                </m:r>
                              </m:sub>
                              <m:sup>
                                <m:r>
                                  <a:rPr lang="cs-CZ">
                                    <a:latin typeface="Cambria Math" panose="02040503050406030204" pitchFamily="18" charset="0"/>
                                  </a:rPr>
                                  <m:t>2</m:t>
                                </m:r>
                              </m:sup>
                            </m:sSubSup>
                            <m:r>
                              <a:rPr lang="cs-CZ">
                                <a:latin typeface="Cambria Math" panose="02040503050406030204" pitchFamily="18" charset="0"/>
                              </a:rPr>
                              <m:t>+</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2</m:t>
                                    </m:r>
                                  </m:sub>
                                </m:sSub>
                                <m:r>
                                  <a:rPr lang="cs-CZ" i="1">
                                    <a:latin typeface="Cambria Math" panose="02040503050406030204" pitchFamily="18" charset="0"/>
                                  </a:rPr>
                                  <m:t>−</m:t>
                                </m:r>
                                <m:r>
                                  <a:rPr lang="cs-CZ">
                                    <a:latin typeface="Cambria Math" panose="02040503050406030204" pitchFamily="18" charset="0"/>
                                  </a:rPr>
                                  <m:t>1</m:t>
                                </m:r>
                              </m:e>
                            </m:d>
                            <m:r>
                              <a:rPr lang="cs-CZ">
                                <a:latin typeface="Cambria Math" panose="02040503050406030204" pitchFamily="18" charset="0"/>
                              </a:rPr>
                              <m:t>∙</m:t>
                            </m:r>
                            <m:sSubSup>
                              <m:sSubSupPr>
                                <m:ctrlPr>
                                  <a:rPr lang="cs-CZ" i="1">
                                    <a:latin typeface="Cambria Math" panose="02040503050406030204" pitchFamily="18" charset="0"/>
                                  </a:rPr>
                                </m:ctrlPr>
                              </m:sSubSupPr>
                              <m:e>
                                <m:r>
                                  <a:rPr lang="cs-CZ" b="0" i="1" smtClean="0">
                                    <a:latin typeface="Cambria Math" panose="02040503050406030204" pitchFamily="18" charset="0"/>
                                  </a:rPr>
                                  <m:t>𝑠</m:t>
                                </m:r>
                              </m:e>
                              <m:sub>
                                <m:r>
                                  <a:rPr lang="cs-CZ">
                                    <a:latin typeface="Cambria Math" panose="02040503050406030204" pitchFamily="18" charset="0"/>
                                  </a:rPr>
                                  <m:t>2</m:t>
                                </m:r>
                              </m:sub>
                              <m:sup>
                                <m:r>
                                  <a:rPr lang="cs-CZ">
                                    <a:latin typeface="Cambria Math" panose="02040503050406030204" pitchFamily="18" charset="0"/>
                                  </a:rPr>
                                  <m:t>2</m:t>
                                </m:r>
                              </m:sup>
                            </m:sSubSup>
                          </m:e>
                        </m:rad>
                      </m:den>
                    </m:f>
                    <m:r>
                      <a:rPr lang="cs-CZ">
                        <a:latin typeface="Cambria Math" panose="02040503050406030204" pitchFamily="18" charset="0"/>
                      </a:rPr>
                      <m:t>∙</m:t>
                    </m:r>
                    <m:rad>
                      <m:radPr>
                        <m:degHide m:val="on"/>
                        <m:ctrlPr>
                          <a:rPr lang="cs-CZ" i="1">
                            <a:latin typeface="Cambria Math" panose="02040503050406030204" pitchFamily="18" charset="0"/>
                          </a:rPr>
                        </m:ctrlPr>
                      </m:radPr>
                      <m:deg/>
                      <m:e>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1</m:t>
                            </m:r>
                          </m:sub>
                        </m:sSub>
                        <m:r>
                          <a:rPr lang="cs-CZ">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2</m:t>
                            </m:r>
                          </m:sub>
                        </m:sSub>
                        <m:r>
                          <a:rPr lang="cs-CZ" i="1">
                            <a:latin typeface="Cambria Math" panose="02040503050406030204" pitchFamily="18" charset="0"/>
                          </a:rPr>
                          <m:t>−</m:t>
                        </m:r>
                        <m:r>
                          <a:rPr lang="cs-CZ">
                            <a:latin typeface="Cambria Math" panose="02040503050406030204" pitchFamily="18" charset="0"/>
                          </a:rPr>
                          <m:t>2</m:t>
                        </m:r>
                      </m:e>
                    </m:rad>
                    <m:r>
                      <a:rPr lang="cs-CZ">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1</m:t>
                                </m:r>
                              </m:sub>
                            </m:sSub>
                            <m:r>
                              <a:rPr lang="cs-CZ">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2</m:t>
                                </m:r>
                              </m:sub>
                            </m:sSub>
                          </m:num>
                          <m:den>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1</m:t>
                                </m:r>
                              </m:sub>
                            </m:sSub>
                            <m:r>
                              <a:rPr lang="cs-CZ">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2</m:t>
                                </m:r>
                              </m:sub>
                            </m:sSub>
                          </m:den>
                        </m:f>
                      </m:e>
                    </m:rad>
                  </m:oMath>
                </a14:m>
                <a:r>
                  <a:rPr lang="cs-CZ" dirty="0"/>
                  <a:t> , 				</a:t>
                </a:r>
              </a:p>
              <a:p>
                <a:r>
                  <a:rPr lang="cs-CZ" dirty="0"/>
                  <a:t>kde  </a:t>
                </a:r>
                <a14:m>
                  <m:oMath xmlns:m="http://schemas.openxmlformats.org/officeDocument/2006/math">
                    <m:sSub>
                      <m:sSubPr>
                        <m:ctrlPr>
                          <a:rPr lang="cs-CZ" i="1">
                            <a:latin typeface="Cambria Math" panose="02040503050406030204" pitchFamily="18" charset="0"/>
                          </a:rPr>
                        </m:ctrlPr>
                      </m:sSubPr>
                      <m:e>
                        <m:r>
                          <a:rPr lang="cs-CZ" b="0" i="1" smtClean="0">
                            <a:latin typeface="Cambria Math" panose="02040503050406030204" pitchFamily="18" charset="0"/>
                          </a:rPr>
                          <m:t>𝑠</m:t>
                        </m:r>
                      </m:e>
                      <m:sub>
                        <m:r>
                          <a:rPr lang="cs-CZ">
                            <a:latin typeface="Cambria Math" panose="02040503050406030204" pitchFamily="18" charset="0"/>
                          </a:rPr>
                          <m:t>1</m:t>
                        </m:r>
                      </m:sub>
                    </m:sSub>
                    <m:r>
                      <a:rPr lang="cs-CZ">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sSub>
                              <m:sSubPr>
                                <m:ctrlPr>
                                  <a:rPr lang="cs-CZ" i="1">
                                    <a:latin typeface="Cambria Math" panose="02040503050406030204" pitchFamily="18" charset="0"/>
                                  </a:rPr>
                                </m:ctrlPr>
                              </m:sSubPr>
                              <m:e>
                                <m:d>
                                  <m:dPr>
                                    <m:begChr m:val="["/>
                                    <m:endChr m:val="]"/>
                                    <m:ctrlPr>
                                      <a:rPr lang="cs-CZ" i="1">
                                        <a:latin typeface="Cambria Math" panose="02040503050406030204" pitchFamily="18" charset="0"/>
                                      </a:rPr>
                                    </m:ctrlPr>
                                  </m:dPr>
                                  <m:e>
                                    <m:r>
                                      <a:rPr lang="cs-CZ" i="1">
                                        <a:latin typeface="Cambria Math" panose="02040503050406030204" pitchFamily="18" charset="0"/>
                                      </a:rPr>
                                      <m:t>𝑣𝑣</m:t>
                                    </m:r>
                                  </m:e>
                                </m:d>
                              </m:e>
                              <m:sub>
                                <m:r>
                                  <a:rPr lang="cs-CZ">
                                    <a:latin typeface="Cambria Math" panose="02040503050406030204" pitchFamily="18" charset="0"/>
                                  </a:rPr>
                                  <m:t>1</m:t>
                                </m:r>
                              </m:sub>
                            </m:sSub>
                          </m:num>
                          <m:den>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1</m:t>
                                </m:r>
                              </m:sub>
                            </m:sSub>
                            <m:r>
                              <a:rPr lang="cs-CZ" i="1">
                                <a:latin typeface="Cambria Math" panose="02040503050406030204" pitchFamily="18" charset="0"/>
                              </a:rPr>
                              <m:t>−</m:t>
                            </m:r>
                            <m:r>
                              <a:rPr lang="cs-CZ">
                                <a:latin typeface="Cambria Math" panose="02040503050406030204" pitchFamily="18" charset="0"/>
                              </a:rPr>
                              <m:t>1</m:t>
                            </m:r>
                          </m:den>
                        </m:f>
                      </m:e>
                    </m:rad>
                  </m:oMath>
                </a14:m>
                <a:r>
                  <a:rPr lang="cs-CZ" dirty="0"/>
                  <a:t> , </a:t>
                </a:r>
                <a14:m>
                  <m:oMath xmlns:m="http://schemas.openxmlformats.org/officeDocument/2006/math">
                    <m:sSub>
                      <m:sSubPr>
                        <m:ctrlPr>
                          <a:rPr lang="cs-CZ" i="1">
                            <a:latin typeface="Cambria Math" panose="02040503050406030204" pitchFamily="18" charset="0"/>
                          </a:rPr>
                        </m:ctrlPr>
                      </m:sSubPr>
                      <m:e>
                        <m:r>
                          <a:rPr lang="cs-CZ" b="0" i="1" smtClean="0">
                            <a:latin typeface="Cambria Math" panose="02040503050406030204" pitchFamily="18" charset="0"/>
                          </a:rPr>
                          <m:t>𝑠</m:t>
                        </m:r>
                      </m:e>
                      <m:sub>
                        <m:r>
                          <a:rPr lang="cs-CZ">
                            <a:latin typeface="Cambria Math" panose="02040503050406030204" pitchFamily="18" charset="0"/>
                          </a:rPr>
                          <m:t>2</m:t>
                        </m:r>
                      </m:sub>
                    </m:sSub>
                    <m:r>
                      <a:rPr lang="cs-CZ">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sSub>
                              <m:sSubPr>
                                <m:ctrlPr>
                                  <a:rPr lang="cs-CZ" i="1">
                                    <a:latin typeface="Cambria Math" panose="02040503050406030204" pitchFamily="18" charset="0"/>
                                  </a:rPr>
                                </m:ctrlPr>
                              </m:sSubPr>
                              <m:e>
                                <m:d>
                                  <m:dPr>
                                    <m:begChr m:val="["/>
                                    <m:endChr m:val="]"/>
                                    <m:ctrlPr>
                                      <a:rPr lang="cs-CZ" i="1">
                                        <a:latin typeface="Cambria Math" panose="02040503050406030204" pitchFamily="18" charset="0"/>
                                      </a:rPr>
                                    </m:ctrlPr>
                                  </m:dPr>
                                  <m:e>
                                    <m:r>
                                      <a:rPr lang="cs-CZ" i="1">
                                        <a:latin typeface="Cambria Math" panose="02040503050406030204" pitchFamily="18" charset="0"/>
                                      </a:rPr>
                                      <m:t>𝑣𝑣</m:t>
                                    </m:r>
                                  </m:e>
                                </m:d>
                              </m:e>
                              <m:sub>
                                <m:r>
                                  <a:rPr lang="cs-CZ">
                                    <a:latin typeface="Cambria Math" panose="02040503050406030204" pitchFamily="18" charset="0"/>
                                  </a:rPr>
                                  <m:t>2</m:t>
                                </m:r>
                              </m:sub>
                            </m:sSub>
                          </m:num>
                          <m:den>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2</m:t>
                                </m:r>
                              </m:sub>
                            </m:sSub>
                            <m:r>
                              <a:rPr lang="cs-CZ" i="1">
                                <a:latin typeface="Cambria Math" panose="02040503050406030204" pitchFamily="18" charset="0"/>
                              </a:rPr>
                              <m:t>−</m:t>
                            </m:r>
                            <m:r>
                              <a:rPr lang="cs-CZ">
                                <a:latin typeface="Cambria Math" panose="02040503050406030204" pitchFamily="18" charset="0"/>
                              </a:rPr>
                              <m:t>1</m:t>
                            </m:r>
                          </m:den>
                        </m:f>
                      </m:e>
                    </m:rad>
                  </m:oMath>
                </a14:m>
                <a:endParaRPr lang="cs-CZ" dirty="0"/>
              </a:p>
              <a:p>
                <a:r>
                  <a:rPr lang="cs-CZ" dirty="0"/>
                  <a:t> </a:t>
                </a:r>
              </a:p>
              <a:p>
                <a:r>
                  <a:rPr lang="cs-CZ" dirty="0"/>
                  <a:t>a </a:t>
                </a:r>
                <a14:m>
                  <m:oMath xmlns:m="http://schemas.openxmlformats.org/officeDocument/2006/math">
                    <m:r>
                      <a:rPr lang="cs-CZ" i="1">
                        <a:latin typeface="Cambria Math" panose="02040503050406030204" pitchFamily="18" charset="0"/>
                      </a:rPr>
                      <m:t>𝑡</m:t>
                    </m:r>
                  </m:oMath>
                </a14:m>
                <a:r>
                  <a:rPr lang="cs-CZ" dirty="0"/>
                  <a:t> má Studentovo rozdělení s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i="1" baseline="-25000">
                            <a:latin typeface="Cambria Math" panose="02040503050406030204" pitchFamily="18" charset="0"/>
                          </a:rPr>
                          <m:t>1</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i="1" baseline="-25000">
                            <a:latin typeface="Cambria Math" panose="02040503050406030204" pitchFamily="18" charset="0"/>
                          </a:rPr>
                          <m:t>2</m:t>
                        </m:r>
                      </m:sub>
                    </m:sSub>
                    <m:r>
                      <a:rPr lang="cs-CZ" i="1">
                        <a:latin typeface="Cambria Math" panose="02040503050406030204" pitchFamily="18" charset="0"/>
                      </a:rPr>
                      <m:t>−2</m:t>
                    </m:r>
                  </m:oMath>
                </a14:m>
                <a:r>
                  <a:rPr lang="cs-CZ" dirty="0"/>
                  <a:t>) stupni volnosti. Z tabulek Studentova rozdělení najdeme pro zvolenou hladinu významnosti hodnotu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baseline="-25000">
                            <a:latin typeface="Cambria Math" panose="02040503050406030204" pitchFamily="18" charset="0"/>
                          </a:rPr>
                          <m:t>𝛼</m:t>
                        </m:r>
                        <m:r>
                          <a:rPr lang="cs-CZ" i="1" baseline="-25000">
                            <a:latin typeface="Cambria Math" panose="02040503050406030204" pitchFamily="18" charset="0"/>
                          </a:rPr>
                          <m:t>/2</m:t>
                        </m:r>
                      </m:sub>
                    </m:sSub>
                  </m:oMath>
                </a14:m>
                <a:r>
                  <a:rPr lang="cs-CZ" dirty="0"/>
                  <a:t>. Nulovou hypotézu budeme zamítat při </a:t>
                </a:r>
                <a14:m>
                  <m:oMath xmlns:m="http://schemas.openxmlformats.org/officeDocument/2006/math">
                    <m:r>
                      <a:rPr lang="cs-CZ" i="1">
                        <a:latin typeface="Cambria Math" panose="02040503050406030204" pitchFamily="18" charset="0"/>
                      </a:rPr>
                      <m:t>𝑡</m:t>
                    </m:r>
                    <m:r>
                      <a:rPr lang="cs-CZ" i="1">
                        <a:latin typeface="Cambria Math" panose="02040503050406030204" pitchFamily="18" charset="0"/>
                      </a:rPr>
                      <m:t>&gt;</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baseline="-25000">
                            <a:latin typeface="Cambria Math" panose="02040503050406030204" pitchFamily="18" charset="0"/>
                          </a:rPr>
                          <m:t>𝛼</m:t>
                        </m:r>
                        <m:r>
                          <a:rPr lang="cs-CZ" i="1" baseline="-25000">
                            <a:latin typeface="Cambria Math" panose="02040503050406030204" pitchFamily="18" charset="0"/>
                          </a:rPr>
                          <m:t>/2</m:t>
                        </m:r>
                      </m:sub>
                    </m:sSub>
                  </m:oMath>
                </a14:m>
                <a:r>
                  <a:rPr lang="cs-CZ" dirty="0"/>
                  <a:t>.</a:t>
                </a:r>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5965095"/>
              </a:xfrm>
              <a:prstGeom prst="rect">
                <a:avLst/>
              </a:prstGeom>
              <a:blipFill>
                <a:blip r:embed="rId3"/>
                <a:stretch>
                  <a:fillRect l="-1076" t="-818" r="-789" b="-920"/>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308443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12</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5719836"/>
              </a:xfrm>
              <a:prstGeom prst="rect">
                <a:avLst/>
              </a:prstGeom>
              <a:noFill/>
            </p:spPr>
            <p:txBody>
              <a:bodyPr wrap="square" rtlCol="0">
                <a:spAutoFit/>
              </a:bodyPr>
              <a:lstStyle/>
              <a:p>
                <a:r>
                  <a:rPr lang="cs-CZ" sz="2400" b="1" dirty="0"/>
                  <a:t>5. Ověření hypotézy o rovnosti středních hodnot dvou normálně rozdělených základních souborů.</a:t>
                </a:r>
              </a:p>
              <a:p>
                <a:endParaRPr lang="cs-CZ" sz="1600" b="1" dirty="0"/>
              </a:p>
              <a:p>
                <a:pPr lvl="0"/>
                <a:r>
                  <a:rPr lang="cs-CZ" dirty="0"/>
                  <a:t>oba rozptyly se významně liší; pak použijeme testovací kritérium</a:t>
                </a:r>
              </a:p>
              <a:p>
                <a:pPr lvl="0"/>
                <a:endParaRPr lang="cs-CZ" dirty="0"/>
              </a:p>
              <a:p>
                <a:r>
                  <a:rPr lang="cs-CZ" dirty="0"/>
                  <a:t>	</a:t>
                </a:r>
                <a14:m>
                  <m:oMath xmlns:m="http://schemas.openxmlformats.org/officeDocument/2006/math">
                    <m:r>
                      <a:rPr lang="cs-CZ" i="1">
                        <a:latin typeface="Cambria Math" panose="02040503050406030204" pitchFamily="18" charset="0"/>
                      </a:rPr>
                      <m:t>𝑡</m:t>
                    </m:r>
                    <m:r>
                      <a:rPr lang="cs-CZ">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a:latin typeface="Cambria Math" panose="02040503050406030204" pitchFamily="18" charset="0"/>
                                  </a:rPr>
                                  <m:t>1</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a:latin typeface="Cambria Math" panose="02040503050406030204" pitchFamily="18" charset="0"/>
                                  </a:rPr>
                                  <m:t>2</m:t>
                                </m:r>
                              </m:sub>
                            </m:sSub>
                          </m:e>
                        </m:d>
                      </m:num>
                      <m:den>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sSubSup>
                                  <m:sSubSupPr>
                                    <m:ctrlPr>
                                      <a:rPr lang="cs-CZ" i="1">
                                        <a:latin typeface="Cambria Math" panose="02040503050406030204" pitchFamily="18" charset="0"/>
                                      </a:rPr>
                                    </m:ctrlPr>
                                  </m:sSubSupPr>
                                  <m:e>
                                    <m:r>
                                      <a:rPr lang="cs-CZ" i="1">
                                        <a:latin typeface="Cambria Math" panose="02040503050406030204" pitchFamily="18" charset="0"/>
                                      </a:rPr>
                                      <m:t>𝑚</m:t>
                                    </m:r>
                                  </m:e>
                                  <m:sub>
                                    <m:r>
                                      <a:rPr lang="cs-CZ">
                                        <a:latin typeface="Cambria Math" panose="02040503050406030204" pitchFamily="18" charset="0"/>
                                      </a:rPr>
                                      <m:t>1</m:t>
                                    </m:r>
                                  </m:sub>
                                  <m:sup>
                                    <m:r>
                                      <a:rPr lang="cs-CZ">
                                        <a:latin typeface="Cambria Math" panose="02040503050406030204" pitchFamily="18" charset="0"/>
                                      </a:rPr>
                                      <m:t>2</m:t>
                                    </m:r>
                                  </m:sup>
                                </m:sSubSup>
                              </m:num>
                              <m:den>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1</m:t>
                                    </m:r>
                                  </m:sub>
                                </m:sSub>
                              </m:den>
                            </m:f>
                            <m:r>
                              <a:rPr lang="cs-CZ">
                                <a:latin typeface="Cambria Math" panose="02040503050406030204" pitchFamily="18" charset="0"/>
                              </a:rPr>
                              <m:t>+</m:t>
                            </m:r>
                            <m:f>
                              <m:fPr>
                                <m:ctrlPr>
                                  <a:rPr lang="cs-CZ" i="1">
                                    <a:latin typeface="Cambria Math" panose="02040503050406030204" pitchFamily="18" charset="0"/>
                                  </a:rPr>
                                </m:ctrlPr>
                              </m:fPr>
                              <m:num>
                                <m:sSubSup>
                                  <m:sSubSupPr>
                                    <m:ctrlPr>
                                      <a:rPr lang="cs-CZ" i="1">
                                        <a:latin typeface="Cambria Math" panose="02040503050406030204" pitchFamily="18" charset="0"/>
                                      </a:rPr>
                                    </m:ctrlPr>
                                  </m:sSubSupPr>
                                  <m:e>
                                    <m:r>
                                      <a:rPr lang="cs-CZ" i="1">
                                        <a:latin typeface="Cambria Math" panose="02040503050406030204" pitchFamily="18" charset="0"/>
                                      </a:rPr>
                                      <m:t>𝑚</m:t>
                                    </m:r>
                                  </m:e>
                                  <m:sub>
                                    <m:r>
                                      <a:rPr lang="cs-CZ">
                                        <a:latin typeface="Cambria Math" panose="02040503050406030204" pitchFamily="18" charset="0"/>
                                      </a:rPr>
                                      <m:t>2</m:t>
                                    </m:r>
                                  </m:sub>
                                  <m:sup>
                                    <m:r>
                                      <a:rPr lang="cs-CZ">
                                        <a:latin typeface="Cambria Math" panose="02040503050406030204" pitchFamily="18" charset="0"/>
                                      </a:rPr>
                                      <m:t>2</m:t>
                                    </m:r>
                                  </m:sup>
                                </m:sSubSup>
                              </m:num>
                              <m:den>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2</m:t>
                                    </m:r>
                                  </m:sub>
                                </m:sSub>
                              </m:den>
                            </m:f>
                          </m:e>
                        </m:rad>
                      </m:den>
                    </m:f>
                  </m:oMath>
                </a14:m>
                <a:r>
                  <a:rPr lang="cs-CZ" dirty="0"/>
                  <a:t>			</a:t>
                </a:r>
              </a:p>
              <a:p>
                <a:r>
                  <a:rPr lang="cs-CZ" dirty="0"/>
                  <a:t>			</a:t>
                </a:r>
              </a:p>
              <a:p>
                <a:r>
                  <a:rPr lang="cs-CZ" dirty="0"/>
                  <a:t>a jeho vypočítanou hodnotu porovnáme s hodnotou</a:t>
                </a:r>
              </a:p>
              <a:p>
                <a:r>
                  <a:rPr lang="cs-CZ" dirty="0"/>
                  <a:t> </a:t>
                </a:r>
              </a:p>
              <a:p>
                <a14:m>
                  <m:oMath xmlns:m="http://schemas.openxmlformats.org/officeDocument/2006/math">
                    <m:sSubSup>
                      <m:sSubSupPr>
                        <m:ctrlPr>
                          <a:rPr lang="cs-CZ" i="1">
                            <a:latin typeface="Cambria Math" panose="02040503050406030204" pitchFamily="18" charset="0"/>
                          </a:rPr>
                        </m:ctrlPr>
                      </m:sSubSupPr>
                      <m:e>
                        <m:r>
                          <a:rPr lang="cs-CZ" i="1">
                            <a:latin typeface="Cambria Math" panose="02040503050406030204" pitchFamily="18" charset="0"/>
                          </a:rPr>
                          <m:t>𝑡</m:t>
                        </m:r>
                      </m:e>
                      <m:sub>
                        <m:f>
                          <m:fPr>
                            <m:ctrlPr>
                              <a:rPr lang="cs-CZ" i="1">
                                <a:latin typeface="Cambria Math" panose="02040503050406030204" pitchFamily="18" charset="0"/>
                              </a:rPr>
                            </m:ctrlPr>
                          </m:fPr>
                          <m:num>
                            <m:r>
                              <a:rPr lang="cs-CZ" i="1">
                                <a:latin typeface="Cambria Math" panose="02040503050406030204" pitchFamily="18" charset="0"/>
                              </a:rPr>
                              <m:t>𝛼</m:t>
                            </m:r>
                          </m:num>
                          <m:den>
                            <m:r>
                              <a:rPr lang="cs-CZ">
                                <a:latin typeface="Cambria Math" panose="02040503050406030204" pitchFamily="18" charset="0"/>
                              </a:rPr>
                              <m:t>2</m:t>
                            </m:r>
                          </m:den>
                        </m:f>
                      </m:sub>
                      <m:sup>
                        <m:r>
                          <a:rPr lang="cs-CZ" i="1">
                            <a:latin typeface="Cambria Math" panose="02040503050406030204" pitchFamily="18" charset="0"/>
                          </a:rPr>
                          <m:t>∗</m:t>
                        </m:r>
                      </m:sup>
                    </m:sSubSup>
                    <m:r>
                      <a:rPr lang="cs-CZ">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𝑡</m:t>
                            </m:r>
                          </m:e>
                          <m:sub>
                            <m:sSubSup>
                              <m:sSubSupPr>
                                <m:ctrlPr>
                                  <a:rPr lang="cs-CZ" i="1">
                                    <a:latin typeface="Cambria Math" panose="02040503050406030204" pitchFamily="18" charset="0"/>
                                  </a:rPr>
                                </m:ctrlPr>
                              </m:sSubSupPr>
                              <m:e>
                                <m:r>
                                  <a:rPr lang="cs-CZ" i="1">
                                    <a:latin typeface="Cambria Math" panose="02040503050406030204" pitchFamily="18" charset="0"/>
                                  </a:rPr>
                                  <m:t>𝑛</m:t>
                                </m:r>
                              </m:e>
                              <m:sub>
                                <m:r>
                                  <a:rPr lang="cs-CZ">
                                    <a:latin typeface="Cambria Math" panose="02040503050406030204" pitchFamily="18" charset="0"/>
                                  </a:rPr>
                                  <m:t>1</m:t>
                                </m:r>
                              </m:sub>
                              <m:sup>
                                <m:r>
                                  <a:rPr lang="cs-CZ" i="1">
                                    <a:latin typeface="Cambria Math" panose="02040503050406030204" pitchFamily="18" charset="0"/>
                                  </a:rPr>
                                  <m:t>′</m:t>
                                </m:r>
                              </m:sup>
                            </m:sSubSup>
                            <m:r>
                              <a:rPr lang="cs-CZ">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𝛼</m:t>
                                </m:r>
                              </m:num>
                              <m:den>
                                <m:r>
                                  <a:rPr lang="cs-CZ">
                                    <a:latin typeface="Cambria Math" panose="02040503050406030204" pitchFamily="18" charset="0"/>
                                  </a:rPr>
                                  <m:t>2</m:t>
                                </m:r>
                              </m:den>
                            </m:f>
                          </m:sub>
                        </m:sSub>
                        <m:r>
                          <a:rPr lang="cs-CZ">
                            <a:latin typeface="Cambria Math" panose="02040503050406030204" pitchFamily="18" charset="0"/>
                          </a:rPr>
                          <m:t>∙</m:t>
                        </m:r>
                        <m:f>
                          <m:fPr>
                            <m:ctrlPr>
                              <a:rPr lang="cs-CZ" i="1">
                                <a:latin typeface="Cambria Math" panose="02040503050406030204" pitchFamily="18" charset="0"/>
                              </a:rPr>
                            </m:ctrlPr>
                          </m:fPr>
                          <m:num>
                            <m:sSubSup>
                              <m:sSubSupPr>
                                <m:ctrlPr>
                                  <a:rPr lang="cs-CZ" i="1">
                                    <a:latin typeface="Cambria Math" panose="02040503050406030204" pitchFamily="18" charset="0"/>
                                  </a:rPr>
                                </m:ctrlPr>
                              </m:sSubSupPr>
                              <m:e>
                                <m:r>
                                  <a:rPr lang="cs-CZ" i="1">
                                    <a:latin typeface="Cambria Math" panose="02040503050406030204" pitchFamily="18" charset="0"/>
                                  </a:rPr>
                                  <m:t>𝑚</m:t>
                                </m:r>
                              </m:e>
                              <m:sub>
                                <m:r>
                                  <a:rPr lang="cs-CZ">
                                    <a:latin typeface="Cambria Math" panose="02040503050406030204" pitchFamily="18" charset="0"/>
                                  </a:rPr>
                                  <m:t>1</m:t>
                                </m:r>
                              </m:sub>
                              <m:sup>
                                <m:r>
                                  <a:rPr lang="cs-CZ">
                                    <a:latin typeface="Cambria Math" panose="02040503050406030204" pitchFamily="18" charset="0"/>
                                  </a:rPr>
                                  <m:t>2</m:t>
                                </m:r>
                              </m:sup>
                            </m:sSubSup>
                          </m:num>
                          <m:den>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1</m:t>
                                </m:r>
                              </m:sub>
                            </m:sSub>
                          </m:den>
                        </m:f>
                        <m:r>
                          <a:rPr lang="cs-CZ">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𝑡</m:t>
                            </m:r>
                          </m:e>
                          <m:sub>
                            <m:sSubSup>
                              <m:sSubSupPr>
                                <m:ctrlPr>
                                  <a:rPr lang="cs-CZ" i="1">
                                    <a:latin typeface="Cambria Math" panose="02040503050406030204" pitchFamily="18" charset="0"/>
                                  </a:rPr>
                                </m:ctrlPr>
                              </m:sSubSupPr>
                              <m:e>
                                <m:r>
                                  <a:rPr lang="cs-CZ" i="1">
                                    <a:latin typeface="Cambria Math" panose="02040503050406030204" pitchFamily="18" charset="0"/>
                                  </a:rPr>
                                  <m:t>𝑛</m:t>
                                </m:r>
                              </m:e>
                              <m:sub>
                                <m:r>
                                  <a:rPr lang="cs-CZ">
                                    <a:latin typeface="Cambria Math" panose="02040503050406030204" pitchFamily="18" charset="0"/>
                                  </a:rPr>
                                  <m:t>2</m:t>
                                </m:r>
                              </m:sub>
                              <m:sup>
                                <m:r>
                                  <a:rPr lang="cs-CZ" i="1">
                                    <a:latin typeface="Cambria Math" panose="02040503050406030204" pitchFamily="18" charset="0"/>
                                  </a:rPr>
                                  <m:t>′</m:t>
                                </m:r>
                              </m:sup>
                            </m:sSubSup>
                            <m:r>
                              <a:rPr lang="cs-CZ">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𝛼</m:t>
                                </m:r>
                              </m:num>
                              <m:den>
                                <m:r>
                                  <a:rPr lang="cs-CZ">
                                    <a:latin typeface="Cambria Math" panose="02040503050406030204" pitchFamily="18" charset="0"/>
                                  </a:rPr>
                                  <m:t>2</m:t>
                                </m:r>
                              </m:den>
                            </m:f>
                          </m:sub>
                        </m:sSub>
                        <m:r>
                          <a:rPr lang="cs-CZ">
                            <a:latin typeface="Cambria Math" panose="02040503050406030204" pitchFamily="18" charset="0"/>
                          </a:rPr>
                          <m:t>∙</m:t>
                        </m:r>
                        <m:f>
                          <m:fPr>
                            <m:ctrlPr>
                              <a:rPr lang="cs-CZ" i="1">
                                <a:latin typeface="Cambria Math" panose="02040503050406030204" pitchFamily="18" charset="0"/>
                              </a:rPr>
                            </m:ctrlPr>
                          </m:fPr>
                          <m:num>
                            <m:sSubSup>
                              <m:sSubSupPr>
                                <m:ctrlPr>
                                  <a:rPr lang="cs-CZ" i="1">
                                    <a:latin typeface="Cambria Math" panose="02040503050406030204" pitchFamily="18" charset="0"/>
                                  </a:rPr>
                                </m:ctrlPr>
                              </m:sSubSupPr>
                              <m:e>
                                <m:r>
                                  <a:rPr lang="cs-CZ" i="1">
                                    <a:latin typeface="Cambria Math" panose="02040503050406030204" pitchFamily="18" charset="0"/>
                                  </a:rPr>
                                  <m:t>𝑚</m:t>
                                </m:r>
                              </m:e>
                              <m:sub>
                                <m:r>
                                  <a:rPr lang="cs-CZ">
                                    <a:latin typeface="Cambria Math" panose="02040503050406030204" pitchFamily="18" charset="0"/>
                                  </a:rPr>
                                  <m:t>2</m:t>
                                </m:r>
                              </m:sub>
                              <m:sup>
                                <m:r>
                                  <a:rPr lang="cs-CZ">
                                    <a:latin typeface="Cambria Math" panose="02040503050406030204" pitchFamily="18" charset="0"/>
                                  </a:rPr>
                                  <m:t>2</m:t>
                                </m:r>
                              </m:sup>
                            </m:sSubSup>
                          </m:num>
                          <m:den>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2</m:t>
                                </m:r>
                              </m:sub>
                            </m:sSub>
                          </m:den>
                        </m:f>
                      </m:num>
                      <m:den>
                        <m:f>
                          <m:fPr>
                            <m:ctrlPr>
                              <a:rPr lang="cs-CZ" i="1">
                                <a:latin typeface="Cambria Math" panose="02040503050406030204" pitchFamily="18" charset="0"/>
                              </a:rPr>
                            </m:ctrlPr>
                          </m:fPr>
                          <m:num>
                            <m:sSubSup>
                              <m:sSubSupPr>
                                <m:ctrlPr>
                                  <a:rPr lang="cs-CZ" i="1">
                                    <a:latin typeface="Cambria Math" panose="02040503050406030204" pitchFamily="18" charset="0"/>
                                  </a:rPr>
                                </m:ctrlPr>
                              </m:sSubSupPr>
                              <m:e>
                                <m:r>
                                  <a:rPr lang="cs-CZ" i="1">
                                    <a:latin typeface="Cambria Math" panose="02040503050406030204" pitchFamily="18" charset="0"/>
                                  </a:rPr>
                                  <m:t>𝑚</m:t>
                                </m:r>
                              </m:e>
                              <m:sub>
                                <m:r>
                                  <a:rPr lang="cs-CZ">
                                    <a:latin typeface="Cambria Math" panose="02040503050406030204" pitchFamily="18" charset="0"/>
                                  </a:rPr>
                                  <m:t>1</m:t>
                                </m:r>
                              </m:sub>
                              <m:sup>
                                <m:r>
                                  <a:rPr lang="cs-CZ">
                                    <a:latin typeface="Cambria Math" panose="02040503050406030204" pitchFamily="18" charset="0"/>
                                  </a:rPr>
                                  <m:t>2</m:t>
                                </m:r>
                              </m:sup>
                            </m:sSubSup>
                          </m:num>
                          <m:den>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1</m:t>
                                </m:r>
                              </m:sub>
                            </m:sSub>
                          </m:den>
                        </m:f>
                        <m:r>
                          <a:rPr lang="cs-CZ">
                            <a:latin typeface="Cambria Math" panose="02040503050406030204" pitchFamily="18" charset="0"/>
                          </a:rPr>
                          <m:t>+</m:t>
                        </m:r>
                        <m:f>
                          <m:fPr>
                            <m:ctrlPr>
                              <a:rPr lang="cs-CZ" i="1">
                                <a:latin typeface="Cambria Math" panose="02040503050406030204" pitchFamily="18" charset="0"/>
                              </a:rPr>
                            </m:ctrlPr>
                          </m:fPr>
                          <m:num>
                            <m:sSubSup>
                              <m:sSubSupPr>
                                <m:ctrlPr>
                                  <a:rPr lang="cs-CZ" i="1">
                                    <a:latin typeface="Cambria Math" panose="02040503050406030204" pitchFamily="18" charset="0"/>
                                  </a:rPr>
                                </m:ctrlPr>
                              </m:sSubSupPr>
                              <m:e>
                                <m:r>
                                  <a:rPr lang="cs-CZ" i="1">
                                    <a:latin typeface="Cambria Math" panose="02040503050406030204" pitchFamily="18" charset="0"/>
                                  </a:rPr>
                                  <m:t>𝑚</m:t>
                                </m:r>
                              </m:e>
                              <m:sub>
                                <m:r>
                                  <a:rPr lang="cs-CZ">
                                    <a:latin typeface="Cambria Math" panose="02040503050406030204" pitchFamily="18" charset="0"/>
                                  </a:rPr>
                                  <m:t>2</m:t>
                                </m:r>
                              </m:sub>
                              <m:sup>
                                <m:r>
                                  <a:rPr lang="cs-CZ">
                                    <a:latin typeface="Cambria Math" panose="02040503050406030204" pitchFamily="18" charset="0"/>
                                  </a:rPr>
                                  <m:t>2</m:t>
                                </m:r>
                              </m:sup>
                            </m:sSubSup>
                          </m:num>
                          <m:den>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2</m:t>
                                </m:r>
                              </m:sub>
                            </m:sSub>
                          </m:den>
                        </m:f>
                      </m:den>
                    </m:f>
                  </m:oMath>
                </a14:m>
                <a:r>
                  <a:rPr lang="cs-CZ" dirty="0"/>
                  <a:t> , kde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𝑚</m:t>
                        </m:r>
                      </m:e>
                      <m:sub>
                        <m:r>
                          <a:rPr lang="cs-CZ">
                            <a:latin typeface="Cambria Math" panose="02040503050406030204" pitchFamily="18" charset="0"/>
                          </a:rPr>
                          <m:t>1</m:t>
                        </m:r>
                      </m:sub>
                    </m:sSub>
                    <m:r>
                      <a:rPr lang="cs-CZ">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sSub>
                              <m:sSubPr>
                                <m:ctrlPr>
                                  <a:rPr lang="cs-CZ" i="1">
                                    <a:latin typeface="Cambria Math" panose="02040503050406030204" pitchFamily="18" charset="0"/>
                                  </a:rPr>
                                </m:ctrlPr>
                              </m:sSubPr>
                              <m:e>
                                <m:d>
                                  <m:dPr>
                                    <m:begChr m:val="["/>
                                    <m:endChr m:val="]"/>
                                    <m:ctrlPr>
                                      <a:rPr lang="cs-CZ" i="1">
                                        <a:latin typeface="Cambria Math" panose="02040503050406030204" pitchFamily="18" charset="0"/>
                                      </a:rPr>
                                    </m:ctrlPr>
                                  </m:dPr>
                                  <m:e>
                                    <m:r>
                                      <a:rPr lang="cs-CZ" i="1">
                                        <a:latin typeface="Cambria Math" panose="02040503050406030204" pitchFamily="18" charset="0"/>
                                      </a:rPr>
                                      <m:t>𝑣𝑣</m:t>
                                    </m:r>
                                  </m:e>
                                </m:d>
                              </m:e>
                              <m:sub>
                                <m:r>
                                  <a:rPr lang="cs-CZ">
                                    <a:latin typeface="Cambria Math" panose="02040503050406030204" pitchFamily="18" charset="0"/>
                                  </a:rPr>
                                  <m:t>1</m:t>
                                </m:r>
                              </m:sub>
                            </m:sSub>
                          </m:num>
                          <m:den>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1</m:t>
                                </m:r>
                              </m:sub>
                            </m:sSub>
                            <m:r>
                              <a:rPr lang="cs-CZ" i="1">
                                <a:latin typeface="Cambria Math" panose="02040503050406030204" pitchFamily="18" charset="0"/>
                              </a:rPr>
                              <m:t>−</m:t>
                            </m:r>
                            <m:r>
                              <a:rPr lang="cs-CZ">
                                <a:latin typeface="Cambria Math" panose="02040503050406030204" pitchFamily="18" charset="0"/>
                              </a:rPr>
                              <m:t>1</m:t>
                            </m:r>
                          </m:den>
                        </m:f>
                      </m:e>
                    </m:rad>
                  </m:oMath>
                </a14:m>
                <a:r>
                  <a:rPr lang="cs-CZ" dirty="0"/>
                  <a:t> ,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𝑚</m:t>
                        </m:r>
                      </m:e>
                      <m:sub>
                        <m:r>
                          <a:rPr lang="cs-CZ">
                            <a:latin typeface="Cambria Math" panose="02040503050406030204" pitchFamily="18" charset="0"/>
                          </a:rPr>
                          <m:t>2</m:t>
                        </m:r>
                      </m:sub>
                    </m:sSub>
                    <m:r>
                      <a:rPr lang="cs-CZ">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sSub>
                              <m:sSubPr>
                                <m:ctrlPr>
                                  <a:rPr lang="cs-CZ" i="1">
                                    <a:latin typeface="Cambria Math" panose="02040503050406030204" pitchFamily="18" charset="0"/>
                                  </a:rPr>
                                </m:ctrlPr>
                              </m:sSubPr>
                              <m:e>
                                <m:d>
                                  <m:dPr>
                                    <m:begChr m:val="["/>
                                    <m:endChr m:val="]"/>
                                    <m:ctrlPr>
                                      <a:rPr lang="cs-CZ" i="1">
                                        <a:latin typeface="Cambria Math" panose="02040503050406030204" pitchFamily="18" charset="0"/>
                                      </a:rPr>
                                    </m:ctrlPr>
                                  </m:dPr>
                                  <m:e>
                                    <m:r>
                                      <a:rPr lang="cs-CZ" i="1">
                                        <a:latin typeface="Cambria Math" panose="02040503050406030204" pitchFamily="18" charset="0"/>
                                      </a:rPr>
                                      <m:t>𝑣𝑣</m:t>
                                    </m:r>
                                  </m:e>
                                </m:d>
                              </m:e>
                              <m:sub>
                                <m:r>
                                  <a:rPr lang="cs-CZ">
                                    <a:latin typeface="Cambria Math" panose="02040503050406030204" pitchFamily="18" charset="0"/>
                                  </a:rPr>
                                  <m:t>2</m:t>
                                </m:r>
                              </m:sub>
                            </m:sSub>
                          </m:num>
                          <m:den>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2</m:t>
                                </m:r>
                              </m:sub>
                            </m:sSub>
                            <m:r>
                              <a:rPr lang="cs-CZ" i="1">
                                <a:latin typeface="Cambria Math" panose="02040503050406030204" pitchFamily="18" charset="0"/>
                              </a:rPr>
                              <m:t>−</m:t>
                            </m:r>
                            <m:r>
                              <a:rPr lang="cs-CZ">
                                <a:latin typeface="Cambria Math" panose="02040503050406030204" pitchFamily="18" charset="0"/>
                              </a:rPr>
                              <m:t>1</m:t>
                            </m:r>
                          </m:den>
                        </m:f>
                      </m:e>
                    </m:rad>
                  </m:oMath>
                </a14:m>
                <a:r>
                  <a:rPr lang="cs-CZ" dirty="0"/>
                  <a:t> ,</a:t>
                </a:r>
              </a:p>
              <a:p>
                <a:r>
                  <a:rPr lang="cs-CZ" dirty="0"/>
                  <a:t> </a:t>
                </a:r>
              </a:p>
              <a:p>
                <a:r>
                  <a:rPr lang="cs-CZ" dirty="0"/>
                  <a:t>a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𝑡</m:t>
                        </m:r>
                      </m:e>
                      <m:sub>
                        <m:sSubSup>
                          <m:sSubSupPr>
                            <m:ctrlPr>
                              <a:rPr lang="cs-CZ" i="1">
                                <a:latin typeface="Cambria Math" panose="02040503050406030204" pitchFamily="18" charset="0"/>
                              </a:rPr>
                            </m:ctrlPr>
                          </m:sSubSupPr>
                          <m:e>
                            <m:r>
                              <a:rPr lang="cs-CZ" i="1">
                                <a:latin typeface="Cambria Math" panose="02040503050406030204" pitchFamily="18" charset="0"/>
                              </a:rPr>
                              <m:t>𝑛</m:t>
                            </m:r>
                          </m:e>
                          <m:sub>
                            <m:r>
                              <a:rPr lang="cs-CZ" i="1">
                                <a:latin typeface="Cambria Math" panose="02040503050406030204" pitchFamily="18" charset="0"/>
                              </a:rPr>
                              <m:t>1</m:t>
                            </m:r>
                          </m:sub>
                          <m:sup>
                            <m:r>
                              <a:rPr lang="cs-CZ" i="1">
                                <a:latin typeface="Cambria Math" panose="02040503050406030204" pitchFamily="18" charset="0"/>
                              </a:rPr>
                              <m:t>′</m:t>
                            </m:r>
                          </m:sup>
                        </m:sSubSup>
                        <m:r>
                          <a:rPr lang="cs-CZ" i="1">
                            <a:latin typeface="Cambria Math" panose="02040503050406030204" pitchFamily="18" charset="0"/>
                          </a:rPr>
                          <m:t>,</m:t>
                        </m:r>
                        <m:r>
                          <a:rPr lang="cs-CZ" i="1" baseline="-25000">
                            <a:latin typeface="Cambria Math" panose="02040503050406030204" pitchFamily="18" charset="0"/>
                          </a:rPr>
                          <m:t>𝛼</m:t>
                        </m:r>
                        <m:r>
                          <a:rPr lang="cs-CZ" i="1" baseline="-25000">
                            <a:latin typeface="Cambria Math" panose="02040503050406030204" pitchFamily="18" charset="0"/>
                          </a:rPr>
                          <m:t>/2</m:t>
                        </m:r>
                      </m:sub>
                    </m:sSub>
                  </m:oMath>
                </a14:m>
                <a:r>
                  <a:rPr lang="cs-CZ" dirty="0"/>
                  <a:t> a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𝑡</m:t>
                        </m:r>
                      </m:e>
                      <m:sub>
                        <m:sSubSup>
                          <m:sSubSupPr>
                            <m:ctrlPr>
                              <a:rPr lang="cs-CZ" i="1">
                                <a:latin typeface="Cambria Math" panose="02040503050406030204" pitchFamily="18" charset="0"/>
                              </a:rPr>
                            </m:ctrlPr>
                          </m:sSubSupPr>
                          <m:e>
                            <m:r>
                              <a:rPr lang="cs-CZ" i="1">
                                <a:latin typeface="Cambria Math" panose="02040503050406030204" pitchFamily="18" charset="0"/>
                              </a:rPr>
                              <m:t>𝑛</m:t>
                            </m:r>
                          </m:e>
                          <m:sub>
                            <m:r>
                              <a:rPr lang="cs-CZ" i="1">
                                <a:latin typeface="Cambria Math" panose="02040503050406030204" pitchFamily="18" charset="0"/>
                              </a:rPr>
                              <m:t>2</m:t>
                            </m:r>
                          </m:sub>
                          <m:sup>
                            <m:r>
                              <a:rPr lang="cs-CZ" i="1">
                                <a:latin typeface="Cambria Math" panose="02040503050406030204" pitchFamily="18" charset="0"/>
                              </a:rPr>
                              <m:t>′</m:t>
                            </m:r>
                          </m:sup>
                        </m:sSubSup>
                        <m:r>
                          <a:rPr lang="cs-CZ" i="1">
                            <a:latin typeface="Cambria Math" panose="02040503050406030204" pitchFamily="18" charset="0"/>
                          </a:rPr>
                          <m:t>,</m:t>
                        </m:r>
                        <m:r>
                          <a:rPr lang="cs-CZ" i="1" baseline="-25000">
                            <a:latin typeface="Cambria Math" panose="02040503050406030204" pitchFamily="18" charset="0"/>
                          </a:rPr>
                          <m:t>𝛼</m:t>
                        </m:r>
                        <m:r>
                          <a:rPr lang="cs-CZ" i="1" baseline="-25000">
                            <a:latin typeface="Cambria Math" panose="02040503050406030204" pitchFamily="18" charset="0"/>
                          </a:rPr>
                          <m:t>/2</m:t>
                        </m:r>
                      </m:sub>
                    </m:sSub>
                  </m:oMath>
                </a14:m>
                <a:r>
                  <a:rPr lang="cs-CZ" dirty="0"/>
                  <a:t> jsou kritické hodnoty z tabulek Studentova rozdělení pro hladinu významnosti </a:t>
                </a:r>
                <a14:m>
                  <m:oMath xmlns:m="http://schemas.openxmlformats.org/officeDocument/2006/math">
                    <m:r>
                      <a:rPr lang="cs-CZ" i="1">
                        <a:latin typeface="Cambria Math" panose="02040503050406030204" pitchFamily="18" charset="0"/>
                      </a:rPr>
                      <m:t>𝛼</m:t>
                    </m:r>
                  </m:oMath>
                </a14:m>
                <a:r>
                  <a:rPr lang="cs-CZ" dirty="0"/>
                  <a:t> a stupně volnosti </a:t>
                </a:r>
                <a14:m>
                  <m:oMath xmlns:m="http://schemas.openxmlformats.org/officeDocument/2006/math">
                    <m:sSubSup>
                      <m:sSubSupPr>
                        <m:ctrlPr>
                          <a:rPr lang="cs-CZ" i="1">
                            <a:latin typeface="Cambria Math" panose="02040503050406030204" pitchFamily="18" charset="0"/>
                          </a:rPr>
                        </m:ctrlPr>
                      </m:sSubSupPr>
                      <m:e>
                        <m:r>
                          <a:rPr lang="cs-CZ" i="1">
                            <a:latin typeface="Cambria Math" panose="02040503050406030204" pitchFamily="18" charset="0"/>
                          </a:rPr>
                          <m:t>𝑛</m:t>
                        </m:r>
                      </m:e>
                      <m:sub>
                        <m:r>
                          <a:rPr lang="cs-CZ" i="1">
                            <a:latin typeface="Cambria Math" panose="02040503050406030204" pitchFamily="18" charset="0"/>
                          </a:rPr>
                          <m:t>1</m:t>
                        </m:r>
                      </m:sub>
                      <m:sup>
                        <m:r>
                          <a:rPr lang="cs-CZ" i="1">
                            <a:latin typeface="Cambria Math" panose="02040503050406030204" pitchFamily="18" charset="0"/>
                          </a:rPr>
                          <m:t>′</m:t>
                        </m:r>
                      </m:sup>
                    </m:sSubSup>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i="1" baseline="-25000">
                            <a:latin typeface="Cambria Math" panose="02040503050406030204" pitchFamily="18" charset="0"/>
                          </a:rPr>
                          <m:t>1</m:t>
                        </m:r>
                      </m:sub>
                    </m:sSub>
                    <m:r>
                      <a:rPr lang="cs-CZ" i="1">
                        <a:latin typeface="Cambria Math" panose="02040503050406030204" pitchFamily="18" charset="0"/>
                      </a:rPr>
                      <m:t>−1</m:t>
                    </m:r>
                  </m:oMath>
                </a14:m>
                <a:r>
                  <a:rPr lang="cs-CZ" dirty="0"/>
                  <a:t> a </a:t>
                </a:r>
                <a14:m>
                  <m:oMath xmlns:m="http://schemas.openxmlformats.org/officeDocument/2006/math">
                    <m:sSubSup>
                      <m:sSubSupPr>
                        <m:ctrlPr>
                          <a:rPr lang="cs-CZ" i="1">
                            <a:latin typeface="Cambria Math" panose="02040503050406030204" pitchFamily="18" charset="0"/>
                          </a:rPr>
                        </m:ctrlPr>
                      </m:sSubSupPr>
                      <m:e>
                        <m:r>
                          <a:rPr lang="cs-CZ" i="1">
                            <a:latin typeface="Cambria Math" panose="02040503050406030204" pitchFamily="18" charset="0"/>
                          </a:rPr>
                          <m:t>𝑛</m:t>
                        </m:r>
                      </m:e>
                      <m:sub>
                        <m:r>
                          <a:rPr lang="cs-CZ" i="1">
                            <a:latin typeface="Cambria Math" panose="02040503050406030204" pitchFamily="18" charset="0"/>
                          </a:rPr>
                          <m:t>2</m:t>
                        </m:r>
                      </m:sub>
                      <m:sup>
                        <m:r>
                          <a:rPr lang="cs-CZ" i="1">
                            <a:latin typeface="Cambria Math" panose="02040503050406030204" pitchFamily="18" charset="0"/>
                          </a:rPr>
                          <m:t>′</m:t>
                        </m:r>
                      </m:sup>
                    </m:sSubSup>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i="1" baseline="-25000">
                            <a:latin typeface="Cambria Math" panose="02040503050406030204" pitchFamily="18" charset="0"/>
                          </a:rPr>
                          <m:t>2</m:t>
                        </m:r>
                      </m:sub>
                    </m:sSub>
                    <m:r>
                      <a:rPr lang="cs-CZ" i="1">
                        <a:latin typeface="Cambria Math" panose="02040503050406030204" pitchFamily="18" charset="0"/>
                      </a:rPr>
                      <m:t>−1</m:t>
                    </m:r>
                  </m:oMath>
                </a14:m>
                <a:r>
                  <a:rPr lang="cs-CZ" dirty="0"/>
                  <a:t>. Nulovou hypotézu zamítáme při </a:t>
                </a:r>
                <a14:m>
                  <m:oMath xmlns:m="http://schemas.openxmlformats.org/officeDocument/2006/math">
                    <m:r>
                      <a:rPr lang="cs-CZ" i="1">
                        <a:latin typeface="Cambria Math" panose="02040503050406030204" pitchFamily="18" charset="0"/>
                      </a:rPr>
                      <m:t>𝑡</m:t>
                    </m:r>
                    <m:r>
                      <a:rPr lang="cs-CZ" i="1">
                        <a:latin typeface="Cambria Math" panose="02040503050406030204" pitchFamily="18" charset="0"/>
                      </a:rPr>
                      <m:t>&gt;</m:t>
                    </m:r>
                    <m:sSubSup>
                      <m:sSubSupPr>
                        <m:ctrlPr>
                          <a:rPr lang="cs-CZ" i="1">
                            <a:latin typeface="Cambria Math" panose="02040503050406030204" pitchFamily="18" charset="0"/>
                          </a:rPr>
                        </m:ctrlPr>
                      </m:sSubSupPr>
                      <m:e>
                        <m:r>
                          <a:rPr lang="cs-CZ" i="1">
                            <a:latin typeface="Cambria Math" panose="02040503050406030204" pitchFamily="18" charset="0"/>
                          </a:rPr>
                          <m:t>𝑡</m:t>
                        </m:r>
                      </m:e>
                      <m:sub>
                        <m:r>
                          <a:rPr lang="cs-CZ" i="1" baseline="-25000">
                            <a:latin typeface="Cambria Math" panose="02040503050406030204" pitchFamily="18" charset="0"/>
                          </a:rPr>
                          <m:t>𝛼</m:t>
                        </m:r>
                        <m:r>
                          <a:rPr lang="cs-CZ" i="1" baseline="-25000">
                            <a:latin typeface="Cambria Math" panose="02040503050406030204" pitchFamily="18" charset="0"/>
                          </a:rPr>
                          <m:t>/2</m:t>
                        </m:r>
                      </m:sub>
                      <m:sup>
                        <m:r>
                          <a:rPr lang="cs-CZ" i="1">
                            <a:latin typeface="Cambria Math" panose="02040503050406030204" pitchFamily="18" charset="0"/>
                          </a:rPr>
                          <m:t>∗</m:t>
                        </m:r>
                      </m:sup>
                    </m:sSubSup>
                  </m:oMath>
                </a14:m>
                <a:r>
                  <a:rPr lang="cs-CZ" dirty="0"/>
                  <a:t>.</a:t>
                </a:r>
              </a:p>
              <a:p>
                <a:endParaRPr lang="cs-CZ" dirty="0"/>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5719836"/>
              </a:xfrm>
              <a:prstGeom prst="rect">
                <a:avLst/>
              </a:prstGeom>
              <a:blipFill>
                <a:blip r:embed="rId3"/>
                <a:stretch>
                  <a:fillRect l="-1076" t="-853" r="-1076"/>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1658229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13</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6250750"/>
              </a:xfrm>
              <a:prstGeom prst="rect">
                <a:avLst/>
              </a:prstGeom>
              <a:noFill/>
            </p:spPr>
            <p:txBody>
              <a:bodyPr wrap="square" rtlCol="0">
                <a:spAutoFit/>
              </a:bodyPr>
              <a:lstStyle/>
              <a:p>
                <a:r>
                  <a:rPr lang="cs-CZ" sz="2400" b="1" dirty="0"/>
                  <a:t>6. Testování hypotézy o shodnosti výběrové a základní směrodatné odchylce.</a:t>
                </a:r>
              </a:p>
              <a:p>
                <a:endParaRPr lang="cs-CZ" sz="1600" b="1" dirty="0"/>
              </a:p>
              <a:p>
                <a:r>
                  <a:rPr lang="cs-CZ" dirty="0"/>
                  <a:t>Testujeme hypotézu, že náhodný výběr s výběrovou směrodatnou odchylkou </a:t>
                </a:r>
                <a14:m>
                  <m:oMath xmlns:m="http://schemas.openxmlformats.org/officeDocument/2006/math">
                    <m:r>
                      <a:rPr lang="cs-CZ" b="0" i="1" smtClean="0">
                        <a:latin typeface="Cambria Math" panose="02040503050406030204" pitchFamily="18" charset="0"/>
                      </a:rPr>
                      <m:t>𝑠</m:t>
                    </m:r>
                  </m:oMath>
                </a14:m>
                <a:r>
                  <a:rPr lang="cs-CZ" dirty="0"/>
                  <a:t> je proveden se základního souboru se směrodatnou odchylkou </a:t>
                </a:r>
                <a14:m>
                  <m:oMath xmlns:m="http://schemas.openxmlformats.org/officeDocument/2006/math">
                    <m:r>
                      <a:rPr lang="cs-CZ" i="1">
                        <a:latin typeface="Cambria Math" panose="02040503050406030204" pitchFamily="18" charset="0"/>
                      </a:rPr>
                      <m:t>𝜎</m:t>
                    </m:r>
                  </m:oMath>
                </a14:m>
                <a:r>
                  <a:rPr lang="cs-CZ" dirty="0"/>
                  <a:t>. Nulová hypotéza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i="1">
                            <a:latin typeface="Cambria Math" panose="02040503050406030204" pitchFamily="18" charset="0"/>
                          </a:rPr>
                          <m:t>0</m:t>
                        </m:r>
                      </m:sub>
                    </m:sSub>
                  </m:oMath>
                </a14:m>
                <a:r>
                  <a:rPr lang="cs-CZ" dirty="0"/>
                  <a:t>: </a:t>
                </a:r>
                <a14:m>
                  <m:oMath xmlns:m="http://schemas.openxmlformats.org/officeDocument/2006/math">
                    <m:r>
                      <a:rPr lang="cs-CZ" b="0" i="1" smtClean="0">
                        <a:latin typeface="Cambria Math" panose="02040503050406030204" pitchFamily="18" charset="0"/>
                      </a:rPr>
                      <m:t>𝑠</m:t>
                    </m:r>
                    <m:r>
                      <a:rPr lang="cs-CZ" i="1">
                        <a:latin typeface="Cambria Math" panose="02040503050406030204" pitchFamily="18" charset="0"/>
                      </a:rPr>
                      <m:t>=</m:t>
                    </m:r>
                    <m:r>
                      <a:rPr lang="cs-CZ" i="1">
                        <a:latin typeface="Cambria Math" panose="02040503050406030204" pitchFamily="18" charset="0"/>
                      </a:rPr>
                      <m:t>𝜎</m:t>
                    </m:r>
                  </m:oMath>
                </a14:m>
                <a:r>
                  <a:rPr lang="cs-CZ" dirty="0"/>
                  <a:t>. Podle formulace úlohy se používá buď jednostranný, nebo oboustranný test. Testovacím kritériem bude veličina</a:t>
                </a:r>
              </a:p>
              <a:p>
                <a:r>
                  <a:rPr lang="cs-CZ" dirty="0"/>
                  <a:t> 	</a:t>
                </a:r>
                <a14:m>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𝜒</m:t>
                        </m:r>
                      </m:e>
                      <m:sup>
                        <m:r>
                          <a:rPr lang="cs-CZ" i="1">
                            <a:latin typeface="Cambria Math" panose="02040503050406030204" pitchFamily="18" charset="0"/>
                          </a:rPr>
                          <m:t>2</m:t>
                        </m:r>
                      </m:sup>
                    </m:sSup>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𝑛</m:t>
                        </m:r>
                        <m:r>
                          <a:rPr lang="cs-CZ" i="1">
                            <a:latin typeface="Cambria Math" panose="02040503050406030204" pitchFamily="18" charset="0"/>
                          </a:rPr>
                          <m:t>−1</m:t>
                        </m:r>
                      </m:num>
                      <m:den>
                        <m:sSup>
                          <m:sSupPr>
                            <m:ctrlPr>
                              <a:rPr lang="cs-CZ" i="1">
                                <a:latin typeface="Cambria Math" panose="02040503050406030204" pitchFamily="18" charset="0"/>
                              </a:rPr>
                            </m:ctrlPr>
                          </m:sSupPr>
                          <m:e>
                            <m:r>
                              <a:rPr lang="cs-CZ" i="1">
                                <a:latin typeface="Cambria Math" panose="02040503050406030204" pitchFamily="18" charset="0"/>
                              </a:rPr>
                              <m:t>𝜎</m:t>
                            </m:r>
                          </m:e>
                          <m:sup>
                            <m:r>
                              <a:rPr lang="cs-CZ" i="1">
                                <a:latin typeface="Cambria Math" panose="02040503050406030204" pitchFamily="18" charset="0"/>
                              </a:rPr>
                              <m:t>2</m:t>
                            </m:r>
                          </m:sup>
                        </m:sSup>
                      </m:den>
                    </m:f>
                    <m:r>
                      <a:rPr lang="cs-CZ" i="1">
                        <a:latin typeface="Cambria Math" panose="02040503050406030204" pitchFamily="18" charset="0"/>
                      </a:rPr>
                      <m:t>∙</m:t>
                    </m:r>
                    <m:sSup>
                      <m:sSupPr>
                        <m:ctrlPr>
                          <a:rPr lang="cs-CZ" i="1">
                            <a:latin typeface="Cambria Math" panose="02040503050406030204" pitchFamily="18" charset="0"/>
                          </a:rPr>
                        </m:ctrlPr>
                      </m:sSupPr>
                      <m:e>
                        <m:r>
                          <a:rPr lang="cs-CZ" b="0" i="1" smtClean="0">
                            <a:latin typeface="Cambria Math" panose="02040503050406030204" pitchFamily="18" charset="0"/>
                          </a:rPr>
                          <m:t>𝑠</m:t>
                        </m:r>
                      </m:e>
                      <m:sup>
                        <m:r>
                          <a:rPr lang="cs-CZ" i="1">
                            <a:latin typeface="Cambria Math" panose="02040503050406030204" pitchFamily="18" charset="0"/>
                          </a:rPr>
                          <m:t>2</m:t>
                        </m:r>
                      </m:sup>
                    </m:sSup>
                  </m:oMath>
                </a14:m>
                <a:r>
                  <a:rPr lang="cs-CZ" dirty="0"/>
                  <a:t>, </a:t>
                </a:r>
                <a14:m>
                  <m:oMath xmlns:m="http://schemas.openxmlformats.org/officeDocument/2006/math">
                    <m:r>
                      <m:rPr>
                        <m:sty m:val="p"/>
                      </m:rPr>
                      <a:rPr lang="cs-CZ" b="0" i="0" smtClean="0">
                        <a:latin typeface="Cambria Math" panose="02040503050406030204" pitchFamily="18" charset="0"/>
                      </a:rPr>
                      <m:t>s</m:t>
                    </m:r>
                    <m:r>
                      <a:rPr lang="cs-CZ" i="1">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r>
                                  <a:rPr lang="cs-CZ" i="1">
                                    <a:latin typeface="Cambria Math" panose="02040503050406030204" pitchFamily="18" charset="0"/>
                                  </a:rPr>
                                  <m:t>𝑣𝑣</m:t>
                                </m:r>
                              </m:e>
                            </m:d>
                          </m:num>
                          <m:den>
                            <m:r>
                              <a:rPr lang="cs-CZ" i="1">
                                <a:latin typeface="Cambria Math" panose="02040503050406030204" pitchFamily="18" charset="0"/>
                              </a:rPr>
                              <m:t>𝑛</m:t>
                            </m:r>
                            <m:r>
                              <a:rPr lang="cs-CZ" i="1">
                                <a:latin typeface="Cambria Math" panose="02040503050406030204" pitchFamily="18" charset="0"/>
                              </a:rPr>
                              <m:t>−1</m:t>
                            </m:r>
                          </m:den>
                        </m:f>
                      </m:e>
                    </m:rad>
                  </m:oMath>
                </a14:m>
                <a:r>
                  <a:rPr lang="cs-CZ" dirty="0"/>
                  <a:t> ,</a:t>
                </a:r>
              </a:p>
              <a:p>
                <a:r>
                  <a:rPr lang="cs-CZ" dirty="0"/>
                  <a:t> která má </a:t>
                </a:r>
                <a14:m>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𝜒</m:t>
                        </m:r>
                      </m:e>
                      <m:sup>
                        <m:r>
                          <a:rPr lang="cs-CZ" i="1">
                            <a:latin typeface="Cambria Math" panose="02040503050406030204" pitchFamily="18" charset="0"/>
                          </a:rPr>
                          <m:t>2</m:t>
                        </m:r>
                      </m:sup>
                    </m:sSup>
                  </m:oMath>
                </a14:m>
                <a:r>
                  <a:rPr lang="cs-CZ" dirty="0"/>
                  <a:t>-rozdělení s (</a:t>
                </a:r>
                <a14:m>
                  <m:oMath xmlns:m="http://schemas.openxmlformats.org/officeDocument/2006/math">
                    <m:r>
                      <a:rPr lang="cs-CZ" i="1">
                        <a:latin typeface="Cambria Math" panose="02040503050406030204" pitchFamily="18" charset="0"/>
                      </a:rPr>
                      <m:t>𝑛</m:t>
                    </m:r>
                    <m:r>
                      <a:rPr lang="cs-CZ" i="1">
                        <a:latin typeface="Cambria Math" panose="02040503050406030204" pitchFamily="18" charset="0"/>
                      </a:rPr>
                      <m:t>−1</m:t>
                    </m:r>
                  </m:oMath>
                </a14:m>
                <a:r>
                  <a:rPr lang="cs-CZ" dirty="0"/>
                  <a:t>) stupni volnosti. Pro hladinu významnosti </a:t>
                </a:r>
                <a14:m>
                  <m:oMath xmlns:m="http://schemas.openxmlformats.org/officeDocument/2006/math">
                    <m:r>
                      <a:rPr lang="cs-CZ" i="1">
                        <a:latin typeface="Cambria Math" panose="02040503050406030204" pitchFamily="18" charset="0"/>
                      </a:rPr>
                      <m:t>𝛼</m:t>
                    </m:r>
                  </m:oMath>
                </a14:m>
                <a:r>
                  <a:rPr lang="cs-CZ" dirty="0"/>
                  <a:t> najdeme z tabulek </a:t>
                </a:r>
                <a14:m>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𝜒</m:t>
                        </m:r>
                      </m:e>
                      <m:sup>
                        <m:r>
                          <a:rPr lang="cs-CZ" i="1">
                            <a:latin typeface="Cambria Math" panose="02040503050406030204" pitchFamily="18" charset="0"/>
                          </a:rPr>
                          <m:t>2</m:t>
                        </m:r>
                      </m:sup>
                    </m:sSup>
                  </m:oMath>
                </a14:m>
                <a:r>
                  <a:rPr lang="cs-CZ" dirty="0"/>
                  <a:t>-rozdělení kritické hodnoty:</a:t>
                </a:r>
              </a:p>
              <a:p>
                <a:r>
                  <a:rPr lang="cs-CZ" dirty="0"/>
                  <a:t> </a:t>
                </a:r>
              </a:p>
              <a:p>
                <a:pPr marL="342900" lvl="0" indent="-342900">
                  <a:buFont typeface="+mj-lt"/>
                  <a:buAutoNum type="alphaLcParenR"/>
                </a:pPr>
                <a:r>
                  <a:rPr lang="cs-CZ" dirty="0"/>
                  <a:t>pro oboustranný test rozdělíme </a:t>
                </a:r>
                <a14:m>
                  <m:oMath xmlns:m="http://schemas.openxmlformats.org/officeDocument/2006/math">
                    <m:r>
                      <a:rPr lang="cs-CZ" i="1">
                        <a:latin typeface="Cambria Math" panose="02040503050406030204" pitchFamily="18" charset="0"/>
                      </a:rPr>
                      <m:t>𝛼</m:t>
                    </m:r>
                  </m:oMath>
                </a14:m>
                <a:r>
                  <a:rPr lang="cs-CZ" dirty="0"/>
                  <a:t> na </a:t>
                </a:r>
                <a14:m>
                  <m:oMath xmlns:m="http://schemas.openxmlformats.org/officeDocument/2006/math">
                    <m:r>
                      <a:rPr lang="cs-CZ" i="1">
                        <a:latin typeface="Cambria Math" panose="02040503050406030204" pitchFamily="18" charset="0"/>
                      </a:rPr>
                      <m:t>𝛼</m:t>
                    </m:r>
                    <m:r>
                      <a:rPr lang="cs-CZ" i="1">
                        <a:latin typeface="Cambria Math" panose="02040503050406030204" pitchFamily="18" charset="0"/>
                      </a:rPr>
                      <m:t>/2</m:t>
                    </m:r>
                  </m:oMath>
                </a14:m>
                <a:r>
                  <a:rPr lang="cs-CZ" dirty="0"/>
                  <a:t> na levé i pravé straně grafu rozdělení a kritické hodnoty budou </a:t>
                </a:r>
                <a14:m>
                  <m:oMath xmlns:m="http://schemas.openxmlformats.org/officeDocument/2006/math">
                    <m:sSubSup>
                      <m:sSubSupPr>
                        <m:ctrlPr>
                          <a:rPr lang="cs-CZ" i="1">
                            <a:latin typeface="Cambria Math" panose="02040503050406030204" pitchFamily="18" charset="0"/>
                          </a:rPr>
                        </m:ctrlPr>
                      </m:sSubSupPr>
                      <m:e>
                        <m:r>
                          <a:rPr lang="cs-CZ" i="1">
                            <a:latin typeface="Cambria Math" panose="02040503050406030204" pitchFamily="18" charset="0"/>
                          </a:rPr>
                          <m:t>𝜒</m:t>
                        </m:r>
                      </m:e>
                      <m:sub>
                        <m:r>
                          <a:rPr lang="cs-CZ" i="1">
                            <a:latin typeface="Cambria Math" panose="02040503050406030204" pitchFamily="18" charset="0"/>
                          </a:rPr>
                          <m:t>1−</m:t>
                        </m:r>
                        <m:r>
                          <a:rPr lang="cs-CZ" i="1">
                            <a:latin typeface="Cambria Math" panose="02040503050406030204" pitchFamily="18" charset="0"/>
                          </a:rPr>
                          <m:t>𝛼</m:t>
                        </m:r>
                        <m:r>
                          <a:rPr lang="cs-CZ" i="1">
                            <a:latin typeface="Cambria Math" panose="02040503050406030204" pitchFamily="18" charset="0"/>
                          </a:rPr>
                          <m:t>/2</m:t>
                        </m:r>
                      </m:sub>
                      <m:sup>
                        <m:r>
                          <a:rPr lang="cs-CZ" i="1">
                            <a:latin typeface="Cambria Math" panose="02040503050406030204" pitchFamily="18" charset="0"/>
                          </a:rPr>
                          <m:t>2</m:t>
                        </m:r>
                      </m:sup>
                    </m:sSubSup>
                  </m:oMath>
                </a14:m>
                <a:r>
                  <a:rPr lang="cs-CZ" dirty="0"/>
                  <a:t> a </a:t>
                </a:r>
                <a14:m>
                  <m:oMath xmlns:m="http://schemas.openxmlformats.org/officeDocument/2006/math">
                    <m:sSubSup>
                      <m:sSubSupPr>
                        <m:ctrlPr>
                          <a:rPr lang="cs-CZ" i="1">
                            <a:latin typeface="Cambria Math" panose="02040503050406030204" pitchFamily="18" charset="0"/>
                          </a:rPr>
                        </m:ctrlPr>
                      </m:sSubSupPr>
                      <m:e>
                        <m:r>
                          <a:rPr lang="cs-CZ" i="1">
                            <a:latin typeface="Cambria Math" panose="02040503050406030204" pitchFamily="18" charset="0"/>
                          </a:rPr>
                          <m:t>𝜒</m:t>
                        </m:r>
                      </m:e>
                      <m:sub>
                        <m:r>
                          <a:rPr lang="cs-CZ" i="1">
                            <a:latin typeface="Cambria Math" panose="02040503050406030204" pitchFamily="18" charset="0"/>
                          </a:rPr>
                          <m:t>𝛼</m:t>
                        </m:r>
                        <m:r>
                          <a:rPr lang="cs-CZ" i="1">
                            <a:latin typeface="Cambria Math" panose="02040503050406030204" pitchFamily="18" charset="0"/>
                          </a:rPr>
                          <m:t>/2</m:t>
                        </m:r>
                      </m:sub>
                      <m:sup>
                        <m:r>
                          <a:rPr lang="cs-CZ" i="1">
                            <a:latin typeface="Cambria Math" panose="02040503050406030204" pitchFamily="18" charset="0"/>
                          </a:rPr>
                          <m:t>2</m:t>
                        </m:r>
                      </m:sup>
                    </m:sSubSup>
                  </m:oMath>
                </a14:m>
                <a:r>
                  <a:rPr lang="cs-CZ" dirty="0"/>
                  <a:t>, </a:t>
                </a:r>
              </a:p>
              <a:p>
                <a:pPr marL="342900" lvl="0" indent="-342900">
                  <a:buFont typeface="+mj-lt"/>
                  <a:buAutoNum type="alphaLcParenR"/>
                </a:pPr>
                <a:r>
                  <a:rPr lang="cs-CZ" dirty="0"/>
                  <a:t>pro levostranný test bude kritická hodnota </a:t>
                </a:r>
                <a14:m>
                  <m:oMath xmlns:m="http://schemas.openxmlformats.org/officeDocument/2006/math">
                    <m:sSubSup>
                      <m:sSubSupPr>
                        <m:ctrlPr>
                          <a:rPr lang="cs-CZ" i="1">
                            <a:latin typeface="Cambria Math" panose="02040503050406030204" pitchFamily="18" charset="0"/>
                          </a:rPr>
                        </m:ctrlPr>
                      </m:sSubSupPr>
                      <m:e>
                        <m:r>
                          <a:rPr lang="cs-CZ" i="1">
                            <a:latin typeface="Cambria Math" panose="02040503050406030204" pitchFamily="18" charset="0"/>
                          </a:rPr>
                          <m:t>𝜒</m:t>
                        </m:r>
                      </m:e>
                      <m:sub>
                        <m:r>
                          <a:rPr lang="cs-CZ" i="1">
                            <a:latin typeface="Cambria Math" panose="02040503050406030204" pitchFamily="18" charset="0"/>
                          </a:rPr>
                          <m:t>1−</m:t>
                        </m:r>
                        <m:r>
                          <a:rPr lang="cs-CZ" i="1">
                            <a:latin typeface="Cambria Math" panose="02040503050406030204" pitchFamily="18" charset="0"/>
                          </a:rPr>
                          <m:t>𝛼</m:t>
                        </m:r>
                      </m:sub>
                      <m:sup>
                        <m:r>
                          <a:rPr lang="cs-CZ" i="1">
                            <a:latin typeface="Cambria Math" panose="02040503050406030204" pitchFamily="18" charset="0"/>
                          </a:rPr>
                          <m:t>2</m:t>
                        </m:r>
                      </m:sup>
                    </m:sSubSup>
                  </m:oMath>
                </a14:m>
                <a:r>
                  <a:rPr lang="cs-CZ" dirty="0"/>
                  <a:t> na levé straně grafu rozdělení, pro pravostranný test bude kritická hodnota </a:t>
                </a:r>
                <a14:m>
                  <m:oMath xmlns:m="http://schemas.openxmlformats.org/officeDocument/2006/math">
                    <m:sSubSup>
                      <m:sSubSupPr>
                        <m:ctrlPr>
                          <a:rPr lang="cs-CZ" i="1">
                            <a:latin typeface="Cambria Math" panose="02040503050406030204" pitchFamily="18" charset="0"/>
                          </a:rPr>
                        </m:ctrlPr>
                      </m:sSubSupPr>
                      <m:e>
                        <m:r>
                          <a:rPr lang="cs-CZ" i="1">
                            <a:latin typeface="Cambria Math" panose="02040503050406030204" pitchFamily="18" charset="0"/>
                          </a:rPr>
                          <m:t>𝜒</m:t>
                        </m:r>
                      </m:e>
                      <m:sub>
                        <m:r>
                          <a:rPr lang="cs-CZ" i="1">
                            <a:latin typeface="Cambria Math" panose="02040503050406030204" pitchFamily="18" charset="0"/>
                          </a:rPr>
                          <m:t>𝛼</m:t>
                        </m:r>
                      </m:sub>
                      <m:sup>
                        <m:r>
                          <a:rPr lang="cs-CZ" i="1">
                            <a:latin typeface="Cambria Math" panose="02040503050406030204" pitchFamily="18" charset="0"/>
                          </a:rPr>
                          <m:t>2</m:t>
                        </m:r>
                      </m:sup>
                    </m:sSubSup>
                  </m:oMath>
                </a14:m>
                <a:r>
                  <a:rPr lang="cs-CZ" dirty="0"/>
                  <a:t> na pravé straně grafu rozdělení.</a:t>
                </a:r>
              </a:p>
              <a:p>
                <a:r>
                  <a:rPr lang="cs-CZ" dirty="0"/>
                  <a:t> </a:t>
                </a:r>
              </a:p>
              <a:p>
                <a:r>
                  <a:rPr lang="cs-CZ" dirty="0"/>
                  <a:t>Nulovou hypotézu budeme zamítat, pokud:</a:t>
                </a:r>
              </a:p>
              <a:p>
                <a:pPr marL="342900" lvl="0" indent="-342900">
                  <a:buFont typeface="+mj-lt"/>
                  <a:buAutoNum type="alphaLcParenR"/>
                </a:pPr>
                <a:r>
                  <a:rPr lang="cs-CZ" dirty="0"/>
                  <a:t>při oboustranném testu </a:t>
                </a:r>
                <a14:m>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𝜒</m:t>
                        </m:r>
                      </m:e>
                      <m:sup>
                        <m:r>
                          <a:rPr lang="cs-CZ">
                            <a:latin typeface="Cambria Math" panose="02040503050406030204" pitchFamily="18" charset="0"/>
                          </a:rPr>
                          <m:t>2</m:t>
                        </m:r>
                      </m:sup>
                    </m:sSup>
                    <m:r>
                      <a:rPr lang="cs-CZ">
                        <a:latin typeface="Cambria Math" panose="02040503050406030204" pitchFamily="18" charset="0"/>
                      </a:rPr>
                      <m:t>&lt;</m:t>
                    </m:r>
                    <m:sSubSup>
                      <m:sSubSupPr>
                        <m:ctrlPr>
                          <a:rPr lang="cs-CZ" i="1">
                            <a:latin typeface="Cambria Math" panose="02040503050406030204" pitchFamily="18" charset="0"/>
                          </a:rPr>
                        </m:ctrlPr>
                      </m:sSubSupPr>
                      <m:e>
                        <m:r>
                          <a:rPr lang="cs-CZ" i="1">
                            <a:latin typeface="Cambria Math" panose="02040503050406030204" pitchFamily="18" charset="0"/>
                          </a:rPr>
                          <m:t>𝜒</m:t>
                        </m:r>
                      </m:e>
                      <m:sub>
                        <m:r>
                          <a:rPr lang="cs-CZ">
                            <a:latin typeface="Cambria Math" panose="02040503050406030204" pitchFamily="18" charset="0"/>
                          </a:rPr>
                          <m:t>1</m:t>
                        </m:r>
                        <m:r>
                          <a:rPr lang="cs-CZ" i="1">
                            <a:latin typeface="Cambria Math" panose="02040503050406030204" pitchFamily="18" charset="0"/>
                          </a:rPr>
                          <m:t>−</m:t>
                        </m:r>
                        <m:r>
                          <a:rPr lang="cs-CZ" i="1">
                            <a:latin typeface="Cambria Math" panose="02040503050406030204" pitchFamily="18" charset="0"/>
                          </a:rPr>
                          <m:t>𝛼</m:t>
                        </m:r>
                        <m:r>
                          <a:rPr lang="cs-CZ">
                            <a:latin typeface="Cambria Math" panose="02040503050406030204" pitchFamily="18" charset="0"/>
                          </a:rPr>
                          <m:t>/2</m:t>
                        </m:r>
                      </m:sub>
                      <m:sup>
                        <m:r>
                          <a:rPr lang="cs-CZ">
                            <a:latin typeface="Cambria Math" panose="02040503050406030204" pitchFamily="18" charset="0"/>
                          </a:rPr>
                          <m:t>2</m:t>
                        </m:r>
                      </m:sup>
                    </m:sSubSup>
                  </m:oMath>
                </a14:m>
                <a:r>
                  <a:rPr lang="cs-CZ" dirty="0"/>
                  <a:t>, nebo</a:t>
                </a:r>
                <a14:m>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𝜒</m:t>
                        </m:r>
                      </m:e>
                      <m:sup>
                        <m:r>
                          <a:rPr lang="cs-CZ">
                            <a:latin typeface="Cambria Math" panose="02040503050406030204" pitchFamily="18" charset="0"/>
                          </a:rPr>
                          <m:t>2</m:t>
                        </m:r>
                      </m:sup>
                    </m:sSup>
                    <m:r>
                      <a:rPr lang="cs-CZ">
                        <a:latin typeface="Cambria Math" panose="02040503050406030204" pitchFamily="18" charset="0"/>
                      </a:rPr>
                      <m:t>&gt;</m:t>
                    </m:r>
                    <m:sSubSup>
                      <m:sSubSupPr>
                        <m:ctrlPr>
                          <a:rPr lang="cs-CZ" i="1">
                            <a:latin typeface="Cambria Math" panose="02040503050406030204" pitchFamily="18" charset="0"/>
                          </a:rPr>
                        </m:ctrlPr>
                      </m:sSubSupPr>
                      <m:e>
                        <m:r>
                          <a:rPr lang="cs-CZ" i="1">
                            <a:latin typeface="Cambria Math" panose="02040503050406030204" pitchFamily="18" charset="0"/>
                          </a:rPr>
                          <m:t>𝜒</m:t>
                        </m:r>
                      </m:e>
                      <m:sub>
                        <m:r>
                          <a:rPr lang="cs-CZ" i="1">
                            <a:latin typeface="Cambria Math" panose="02040503050406030204" pitchFamily="18" charset="0"/>
                          </a:rPr>
                          <m:t>𝛼</m:t>
                        </m:r>
                        <m:r>
                          <a:rPr lang="cs-CZ">
                            <a:latin typeface="Cambria Math" panose="02040503050406030204" pitchFamily="18" charset="0"/>
                          </a:rPr>
                          <m:t>/2</m:t>
                        </m:r>
                      </m:sub>
                      <m:sup>
                        <m:r>
                          <a:rPr lang="cs-CZ">
                            <a:latin typeface="Cambria Math" panose="02040503050406030204" pitchFamily="18" charset="0"/>
                          </a:rPr>
                          <m:t>2</m:t>
                        </m:r>
                      </m:sup>
                    </m:sSubSup>
                  </m:oMath>
                </a14:m>
                <a:r>
                  <a:rPr lang="cs-CZ" dirty="0"/>
                  <a:t>, </a:t>
                </a:r>
              </a:p>
              <a:p>
                <a:pPr marL="342900" lvl="0" indent="-342900">
                  <a:buFont typeface="+mj-lt"/>
                  <a:buAutoNum type="alphaLcParenR"/>
                </a:pPr>
                <a:r>
                  <a:rPr lang="cs-CZ" dirty="0"/>
                  <a:t>při levostranném testu </a:t>
                </a:r>
                <a14:m>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𝜒</m:t>
                        </m:r>
                      </m:e>
                      <m:sup>
                        <m:r>
                          <a:rPr lang="cs-CZ" i="1">
                            <a:latin typeface="Cambria Math" panose="02040503050406030204" pitchFamily="18" charset="0"/>
                          </a:rPr>
                          <m:t>2</m:t>
                        </m:r>
                      </m:sup>
                    </m:sSup>
                    <m:r>
                      <a:rPr lang="cs-CZ" i="1">
                        <a:latin typeface="Cambria Math" panose="02040503050406030204" pitchFamily="18" charset="0"/>
                      </a:rPr>
                      <m:t>&lt;</m:t>
                    </m:r>
                    <m:sSubSup>
                      <m:sSubSupPr>
                        <m:ctrlPr>
                          <a:rPr lang="cs-CZ" i="1">
                            <a:latin typeface="Cambria Math" panose="02040503050406030204" pitchFamily="18" charset="0"/>
                          </a:rPr>
                        </m:ctrlPr>
                      </m:sSubSupPr>
                      <m:e>
                        <m:r>
                          <a:rPr lang="cs-CZ" i="1">
                            <a:latin typeface="Cambria Math" panose="02040503050406030204" pitchFamily="18" charset="0"/>
                          </a:rPr>
                          <m:t>𝜒</m:t>
                        </m:r>
                      </m:e>
                      <m:sub>
                        <m:r>
                          <a:rPr lang="cs-CZ" i="1">
                            <a:latin typeface="Cambria Math" panose="02040503050406030204" pitchFamily="18" charset="0"/>
                          </a:rPr>
                          <m:t>1−</m:t>
                        </m:r>
                        <m:r>
                          <a:rPr lang="cs-CZ" i="1">
                            <a:latin typeface="Cambria Math" panose="02040503050406030204" pitchFamily="18" charset="0"/>
                          </a:rPr>
                          <m:t>𝛼</m:t>
                        </m:r>
                      </m:sub>
                      <m:sup>
                        <m:r>
                          <a:rPr lang="cs-CZ" i="1">
                            <a:latin typeface="Cambria Math" panose="02040503050406030204" pitchFamily="18" charset="0"/>
                          </a:rPr>
                          <m:t>2</m:t>
                        </m:r>
                      </m:sup>
                    </m:sSubSup>
                  </m:oMath>
                </a14:m>
                <a:r>
                  <a:rPr lang="cs-CZ" dirty="0"/>
                  <a:t>, </a:t>
                </a:r>
              </a:p>
              <a:p>
                <a:pPr marL="342900" lvl="0" indent="-342900">
                  <a:buFont typeface="+mj-lt"/>
                  <a:buAutoNum type="alphaLcParenR"/>
                </a:pPr>
                <a:r>
                  <a:rPr lang="cs-CZ" dirty="0"/>
                  <a:t>při pravostranném testu </a:t>
                </a:r>
                <a14:m>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𝜒</m:t>
                        </m:r>
                      </m:e>
                      <m:sup>
                        <m:r>
                          <a:rPr lang="cs-CZ" i="1">
                            <a:latin typeface="Cambria Math" panose="02040503050406030204" pitchFamily="18" charset="0"/>
                          </a:rPr>
                          <m:t>2</m:t>
                        </m:r>
                      </m:sup>
                    </m:sSup>
                    <m:r>
                      <a:rPr lang="cs-CZ" i="1">
                        <a:latin typeface="Cambria Math" panose="02040503050406030204" pitchFamily="18" charset="0"/>
                      </a:rPr>
                      <m:t>&gt;</m:t>
                    </m:r>
                    <m:sSubSup>
                      <m:sSubSupPr>
                        <m:ctrlPr>
                          <a:rPr lang="cs-CZ" i="1">
                            <a:latin typeface="Cambria Math" panose="02040503050406030204" pitchFamily="18" charset="0"/>
                          </a:rPr>
                        </m:ctrlPr>
                      </m:sSubSupPr>
                      <m:e>
                        <m:r>
                          <a:rPr lang="cs-CZ" i="1">
                            <a:latin typeface="Cambria Math" panose="02040503050406030204" pitchFamily="18" charset="0"/>
                          </a:rPr>
                          <m:t>𝜒</m:t>
                        </m:r>
                      </m:e>
                      <m:sub>
                        <m:r>
                          <a:rPr lang="cs-CZ" i="1">
                            <a:latin typeface="Cambria Math" panose="02040503050406030204" pitchFamily="18" charset="0"/>
                          </a:rPr>
                          <m:t>𝛼</m:t>
                        </m:r>
                      </m:sub>
                      <m:sup>
                        <m:r>
                          <a:rPr lang="cs-CZ" i="1">
                            <a:latin typeface="Cambria Math" panose="02040503050406030204" pitchFamily="18" charset="0"/>
                          </a:rPr>
                          <m:t>2</m:t>
                        </m:r>
                      </m:sup>
                    </m:sSubSup>
                  </m:oMath>
                </a14:m>
                <a:r>
                  <a:rPr lang="cs-CZ" dirty="0"/>
                  <a:t>.</a:t>
                </a:r>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6250750"/>
              </a:xfrm>
              <a:prstGeom prst="rect">
                <a:avLst/>
              </a:prstGeom>
              <a:blipFill>
                <a:blip r:embed="rId3"/>
                <a:stretch>
                  <a:fillRect l="-1076" t="-780" b="-683"/>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2394159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14</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4853252"/>
              </a:xfrm>
              <a:prstGeom prst="rect">
                <a:avLst/>
              </a:prstGeom>
              <a:noFill/>
            </p:spPr>
            <p:txBody>
              <a:bodyPr wrap="square" rtlCol="0">
                <a:spAutoFit/>
              </a:bodyPr>
              <a:lstStyle/>
              <a:p>
                <a:r>
                  <a:rPr lang="cs-CZ" sz="2400" b="1" dirty="0"/>
                  <a:t>7. Testování hypotézy o shodnosti dvou výběrových směrodatných odchylek.</a:t>
                </a:r>
              </a:p>
              <a:p>
                <a:endParaRPr lang="cs-CZ" sz="1600" b="1" dirty="0"/>
              </a:p>
              <a:p>
                <a:r>
                  <a:rPr lang="cs-CZ" dirty="0"/>
                  <a:t>Testujeme hypotézu, že dva výběrové rozptyly </a:t>
                </a:r>
                <a14:m>
                  <m:oMath xmlns:m="http://schemas.openxmlformats.org/officeDocument/2006/math">
                    <m:sSubSup>
                      <m:sSubSupPr>
                        <m:ctrlPr>
                          <a:rPr lang="cs-CZ" i="1">
                            <a:latin typeface="Cambria Math" panose="02040503050406030204" pitchFamily="18" charset="0"/>
                          </a:rPr>
                        </m:ctrlPr>
                      </m:sSubSupPr>
                      <m:e>
                        <m:r>
                          <a:rPr lang="cs-CZ" b="0" i="1" smtClean="0">
                            <a:latin typeface="Cambria Math" panose="02040503050406030204" pitchFamily="18" charset="0"/>
                          </a:rPr>
                          <m:t>𝑠</m:t>
                        </m:r>
                      </m:e>
                      <m:sub>
                        <m:r>
                          <a:rPr lang="cs-CZ" i="1">
                            <a:latin typeface="Cambria Math" panose="02040503050406030204" pitchFamily="18" charset="0"/>
                          </a:rPr>
                          <m:t>1</m:t>
                        </m:r>
                      </m:sub>
                      <m:sup>
                        <m:r>
                          <a:rPr lang="cs-CZ" i="1">
                            <a:latin typeface="Cambria Math" panose="02040503050406030204" pitchFamily="18" charset="0"/>
                          </a:rPr>
                          <m:t>2</m:t>
                        </m:r>
                      </m:sup>
                    </m:sSubSup>
                  </m:oMath>
                </a14:m>
                <a:r>
                  <a:rPr lang="cs-CZ" dirty="0"/>
                  <a:t> a </a:t>
                </a:r>
                <a14:m>
                  <m:oMath xmlns:m="http://schemas.openxmlformats.org/officeDocument/2006/math">
                    <m:sSubSup>
                      <m:sSubSupPr>
                        <m:ctrlPr>
                          <a:rPr lang="cs-CZ" i="1">
                            <a:latin typeface="Cambria Math" panose="02040503050406030204" pitchFamily="18" charset="0"/>
                          </a:rPr>
                        </m:ctrlPr>
                      </m:sSubSupPr>
                      <m:e>
                        <m:r>
                          <a:rPr lang="cs-CZ" b="0" i="1" smtClean="0">
                            <a:latin typeface="Cambria Math" panose="02040503050406030204" pitchFamily="18" charset="0"/>
                          </a:rPr>
                          <m:t>𝑠</m:t>
                        </m:r>
                      </m:e>
                      <m:sub>
                        <m:r>
                          <a:rPr lang="cs-CZ" i="1">
                            <a:latin typeface="Cambria Math" panose="02040503050406030204" pitchFamily="18" charset="0"/>
                          </a:rPr>
                          <m:t>2</m:t>
                        </m:r>
                      </m:sub>
                      <m:sup>
                        <m:r>
                          <a:rPr lang="cs-CZ" i="1">
                            <a:latin typeface="Cambria Math" panose="02040503050406030204" pitchFamily="18" charset="0"/>
                          </a:rPr>
                          <m:t>2</m:t>
                        </m:r>
                      </m:sup>
                    </m:sSubSup>
                  </m:oMath>
                </a14:m>
                <a:r>
                  <a:rPr lang="cs-CZ" dirty="0"/>
                  <a:t> ze dvou výběrů o rozsahu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b="0" i="1" smtClean="0">
                            <a:latin typeface="Cambria Math" panose="02040503050406030204" pitchFamily="18" charset="0"/>
                          </a:rPr>
                          <m:t>1</m:t>
                        </m:r>
                      </m:sub>
                    </m:sSub>
                  </m:oMath>
                </a14:m>
                <a:r>
                  <a:rPr lang="cs-CZ" dirty="0"/>
                  <a:t> a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b="0" i="1" smtClean="0">
                            <a:latin typeface="Cambria Math" panose="02040503050406030204" pitchFamily="18" charset="0"/>
                          </a:rPr>
                          <m:t>1</m:t>
                        </m:r>
                      </m:sub>
                    </m:sSub>
                  </m:oMath>
                </a14:m>
                <a:r>
                  <a:rPr lang="cs-CZ" dirty="0"/>
                  <a:t> odpovídají výběrům ze dvou základních souborů, pro které platí rovnost základních směrodatných odchylek, tedy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𝜎</m:t>
                        </m:r>
                      </m:e>
                      <m:sub>
                        <m:r>
                          <a:rPr lang="cs-CZ" b="0" i="1" smtClean="0">
                            <a:latin typeface="Cambria Math" panose="02040503050406030204" pitchFamily="18" charset="0"/>
                          </a:rPr>
                          <m:t>1</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𝜎</m:t>
                        </m:r>
                      </m:e>
                      <m:sub>
                        <m:r>
                          <a:rPr lang="cs-CZ" i="1">
                            <a:latin typeface="Cambria Math" panose="02040503050406030204" pitchFamily="18" charset="0"/>
                          </a:rPr>
                          <m:t>2</m:t>
                        </m:r>
                      </m:sub>
                    </m:sSub>
                  </m:oMath>
                </a14:m>
                <a:r>
                  <a:rPr lang="cs-CZ" dirty="0"/>
                  <a:t>. Test se většinou používá jako oboustranný. Testovacím kritériem bude veličina</a:t>
                </a:r>
              </a:p>
              <a:p>
                <a:r>
                  <a:rPr lang="cs-CZ" dirty="0"/>
                  <a:t> </a:t>
                </a:r>
              </a:p>
              <a:p>
                <a:r>
                  <a:rPr lang="cs-CZ" dirty="0"/>
                  <a:t>	</a:t>
                </a:r>
                <a14:m>
                  <m:oMath xmlns:m="http://schemas.openxmlformats.org/officeDocument/2006/math">
                    <m:r>
                      <a:rPr lang="cs-CZ" i="1">
                        <a:latin typeface="Cambria Math" panose="02040503050406030204" pitchFamily="18" charset="0"/>
                      </a:rPr>
                      <m:t>𝐹</m:t>
                    </m:r>
                    <m:r>
                      <a:rPr lang="cs-CZ">
                        <a:latin typeface="Cambria Math" panose="02040503050406030204" pitchFamily="18" charset="0"/>
                      </a:rPr>
                      <m:t>=</m:t>
                    </m:r>
                    <m:f>
                      <m:fPr>
                        <m:ctrlPr>
                          <a:rPr lang="cs-CZ" i="1">
                            <a:latin typeface="Cambria Math" panose="02040503050406030204" pitchFamily="18" charset="0"/>
                          </a:rPr>
                        </m:ctrlPr>
                      </m:fPr>
                      <m:num>
                        <m:sSubSup>
                          <m:sSubSupPr>
                            <m:ctrlPr>
                              <a:rPr lang="cs-CZ" i="1">
                                <a:latin typeface="Cambria Math" panose="02040503050406030204" pitchFamily="18" charset="0"/>
                              </a:rPr>
                            </m:ctrlPr>
                          </m:sSubSupPr>
                          <m:e>
                            <m:r>
                              <a:rPr lang="cs-CZ" b="0" i="1" smtClean="0">
                                <a:latin typeface="Cambria Math" panose="02040503050406030204" pitchFamily="18" charset="0"/>
                              </a:rPr>
                              <m:t>𝑠</m:t>
                            </m:r>
                          </m:e>
                          <m:sub>
                            <m:r>
                              <a:rPr lang="cs-CZ">
                                <a:latin typeface="Cambria Math" panose="02040503050406030204" pitchFamily="18" charset="0"/>
                              </a:rPr>
                              <m:t>1</m:t>
                            </m:r>
                          </m:sub>
                          <m:sup>
                            <m:r>
                              <a:rPr lang="cs-CZ">
                                <a:latin typeface="Cambria Math" panose="02040503050406030204" pitchFamily="18" charset="0"/>
                              </a:rPr>
                              <m:t>2</m:t>
                            </m:r>
                          </m:sup>
                        </m:sSubSup>
                      </m:num>
                      <m:den>
                        <m:sSubSup>
                          <m:sSubSupPr>
                            <m:ctrlPr>
                              <a:rPr lang="cs-CZ" i="1" smtClean="0">
                                <a:latin typeface="Cambria Math" panose="02040503050406030204" pitchFamily="18" charset="0"/>
                              </a:rPr>
                            </m:ctrlPr>
                          </m:sSubSupPr>
                          <m:e>
                            <m:r>
                              <a:rPr lang="cs-CZ" b="0" i="1" smtClean="0">
                                <a:latin typeface="Cambria Math" panose="02040503050406030204" pitchFamily="18" charset="0"/>
                              </a:rPr>
                              <m:t>𝑠</m:t>
                            </m:r>
                          </m:e>
                          <m:sub>
                            <m:r>
                              <a:rPr lang="cs-CZ">
                                <a:latin typeface="Cambria Math" panose="02040503050406030204" pitchFamily="18" charset="0"/>
                              </a:rPr>
                              <m:t>2</m:t>
                            </m:r>
                          </m:sub>
                          <m:sup>
                            <m:r>
                              <a:rPr lang="cs-CZ">
                                <a:latin typeface="Cambria Math" panose="02040503050406030204" pitchFamily="18" charset="0"/>
                              </a:rPr>
                              <m:t>2</m:t>
                            </m:r>
                          </m:sup>
                        </m:sSubSup>
                      </m:den>
                    </m:f>
                  </m:oMath>
                </a14:m>
                <a:r>
                  <a:rPr lang="cs-CZ" dirty="0"/>
                  <a:t> , kde </a:t>
                </a:r>
                <a14:m>
                  <m:oMath xmlns:m="http://schemas.openxmlformats.org/officeDocument/2006/math">
                    <m:sSub>
                      <m:sSubPr>
                        <m:ctrlPr>
                          <a:rPr lang="cs-CZ" i="1">
                            <a:latin typeface="Cambria Math" panose="02040503050406030204" pitchFamily="18" charset="0"/>
                          </a:rPr>
                        </m:ctrlPr>
                      </m:sSubPr>
                      <m:e>
                        <m:r>
                          <a:rPr lang="cs-CZ" b="0" i="1" smtClean="0">
                            <a:latin typeface="Cambria Math" panose="02040503050406030204" pitchFamily="18" charset="0"/>
                          </a:rPr>
                          <m:t>𝑠</m:t>
                        </m:r>
                      </m:e>
                      <m:sub>
                        <m:r>
                          <a:rPr lang="cs-CZ">
                            <a:latin typeface="Cambria Math" panose="02040503050406030204" pitchFamily="18" charset="0"/>
                          </a:rPr>
                          <m:t>1</m:t>
                        </m:r>
                      </m:sub>
                    </m:sSub>
                    <m:r>
                      <a:rPr lang="cs-CZ">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sSub>
                              <m:sSubPr>
                                <m:ctrlPr>
                                  <a:rPr lang="cs-CZ" i="1">
                                    <a:latin typeface="Cambria Math" panose="02040503050406030204" pitchFamily="18" charset="0"/>
                                  </a:rPr>
                                </m:ctrlPr>
                              </m:sSubPr>
                              <m:e>
                                <m:d>
                                  <m:dPr>
                                    <m:begChr m:val="["/>
                                    <m:endChr m:val="]"/>
                                    <m:ctrlPr>
                                      <a:rPr lang="cs-CZ" i="1">
                                        <a:latin typeface="Cambria Math" panose="02040503050406030204" pitchFamily="18" charset="0"/>
                                      </a:rPr>
                                    </m:ctrlPr>
                                  </m:dPr>
                                  <m:e>
                                    <m:r>
                                      <a:rPr lang="cs-CZ" i="1">
                                        <a:latin typeface="Cambria Math" panose="02040503050406030204" pitchFamily="18" charset="0"/>
                                      </a:rPr>
                                      <m:t>𝑣𝑣</m:t>
                                    </m:r>
                                  </m:e>
                                </m:d>
                              </m:e>
                              <m:sub>
                                <m:r>
                                  <a:rPr lang="cs-CZ">
                                    <a:latin typeface="Cambria Math" panose="02040503050406030204" pitchFamily="18" charset="0"/>
                                  </a:rPr>
                                  <m:t>1</m:t>
                                </m:r>
                              </m:sub>
                            </m:sSub>
                          </m:num>
                          <m:den>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1</m:t>
                                </m:r>
                              </m:sub>
                            </m:sSub>
                            <m:r>
                              <a:rPr lang="cs-CZ" i="1">
                                <a:latin typeface="Cambria Math" panose="02040503050406030204" pitchFamily="18" charset="0"/>
                              </a:rPr>
                              <m:t>−</m:t>
                            </m:r>
                            <m:r>
                              <a:rPr lang="cs-CZ">
                                <a:latin typeface="Cambria Math" panose="02040503050406030204" pitchFamily="18" charset="0"/>
                              </a:rPr>
                              <m:t>1</m:t>
                            </m:r>
                          </m:den>
                        </m:f>
                      </m:e>
                    </m:rad>
                  </m:oMath>
                </a14:m>
                <a:r>
                  <a:rPr lang="cs-CZ" dirty="0"/>
                  <a:t> , </a:t>
                </a:r>
                <a14:m>
                  <m:oMath xmlns:m="http://schemas.openxmlformats.org/officeDocument/2006/math">
                    <m:sSub>
                      <m:sSubPr>
                        <m:ctrlPr>
                          <a:rPr lang="cs-CZ" i="1">
                            <a:latin typeface="Cambria Math" panose="02040503050406030204" pitchFamily="18" charset="0"/>
                          </a:rPr>
                        </m:ctrlPr>
                      </m:sSubPr>
                      <m:e>
                        <m:r>
                          <a:rPr lang="cs-CZ" b="0" i="1" smtClean="0">
                            <a:latin typeface="Cambria Math" panose="02040503050406030204" pitchFamily="18" charset="0"/>
                          </a:rPr>
                          <m:t>𝑠</m:t>
                        </m:r>
                      </m:e>
                      <m:sub>
                        <m:r>
                          <a:rPr lang="cs-CZ">
                            <a:latin typeface="Cambria Math" panose="02040503050406030204" pitchFamily="18" charset="0"/>
                          </a:rPr>
                          <m:t>2</m:t>
                        </m:r>
                      </m:sub>
                    </m:sSub>
                    <m:r>
                      <a:rPr lang="cs-CZ">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sSub>
                              <m:sSubPr>
                                <m:ctrlPr>
                                  <a:rPr lang="cs-CZ" i="1">
                                    <a:latin typeface="Cambria Math" panose="02040503050406030204" pitchFamily="18" charset="0"/>
                                  </a:rPr>
                                </m:ctrlPr>
                              </m:sSubPr>
                              <m:e>
                                <m:d>
                                  <m:dPr>
                                    <m:begChr m:val="["/>
                                    <m:endChr m:val="]"/>
                                    <m:ctrlPr>
                                      <a:rPr lang="cs-CZ" i="1">
                                        <a:latin typeface="Cambria Math" panose="02040503050406030204" pitchFamily="18" charset="0"/>
                                      </a:rPr>
                                    </m:ctrlPr>
                                  </m:dPr>
                                  <m:e>
                                    <m:r>
                                      <a:rPr lang="cs-CZ" i="1">
                                        <a:latin typeface="Cambria Math" panose="02040503050406030204" pitchFamily="18" charset="0"/>
                                      </a:rPr>
                                      <m:t>𝑣𝑣</m:t>
                                    </m:r>
                                  </m:e>
                                </m:d>
                              </m:e>
                              <m:sub>
                                <m:r>
                                  <a:rPr lang="cs-CZ">
                                    <a:latin typeface="Cambria Math" panose="02040503050406030204" pitchFamily="18" charset="0"/>
                                  </a:rPr>
                                  <m:t>2</m:t>
                                </m:r>
                              </m:sub>
                            </m:sSub>
                          </m:num>
                          <m:den>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a:latin typeface="Cambria Math" panose="02040503050406030204" pitchFamily="18" charset="0"/>
                                  </a:rPr>
                                  <m:t>2</m:t>
                                </m:r>
                              </m:sub>
                            </m:sSub>
                            <m:r>
                              <a:rPr lang="cs-CZ" i="1">
                                <a:latin typeface="Cambria Math" panose="02040503050406030204" pitchFamily="18" charset="0"/>
                              </a:rPr>
                              <m:t>−</m:t>
                            </m:r>
                            <m:r>
                              <a:rPr lang="cs-CZ">
                                <a:latin typeface="Cambria Math" panose="02040503050406030204" pitchFamily="18" charset="0"/>
                              </a:rPr>
                              <m:t>1</m:t>
                            </m:r>
                          </m:den>
                        </m:f>
                      </m:e>
                    </m:rad>
                  </m:oMath>
                </a14:m>
                <a:r>
                  <a:rPr lang="cs-CZ" dirty="0"/>
                  <a:t>, 				</a:t>
                </a:r>
              </a:p>
              <a:p>
                <a:r>
                  <a:rPr lang="cs-CZ" dirty="0"/>
                  <a:t> </a:t>
                </a:r>
              </a:p>
              <a:p>
                <a:r>
                  <a:rPr lang="cs-CZ" dirty="0"/>
                  <a:t>která má </a:t>
                </a:r>
                <a14:m>
                  <m:oMath xmlns:m="http://schemas.openxmlformats.org/officeDocument/2006/math">
                    <m:r>
                      <a:rPr lang="cs-CZ" i="1">
                        <a:latin typeface="Cambria Math" panose="02040503050406030204" pitchFamily="18" charset="0"/>
                      </a:rPr>
                      <m:t>𝐹</m:t>
                    </m:r>
                  </m:oMath>
                </a14:m>
                <a:r>
                  <a:rPr lang="cs-CZ" dirty="0"/>
                  <a:t>-rozdělení s </a:t>
                </a:r>
                <a14:m>
                  <m:oMath xmlns:m="http://schemas.openxmlformats.org/officeDocument/2006/math">
                    <m:sSubSup>
                      <m:sSubSupPr>
                        <m:ctrlPr>
                          <a:rPr lang="cs-CZ" i="1">
                            <a:latin typeface="Cambria Math" panose="02040503050406030204" pitchFamily="18" charset="0"/>
                          </a:rPr>
                        </m:ctrlPr>
                      </m:sSubSupPr>
                      <m:e>
                        <m:r>
                          <a:rPr lang="cs-CZ" i="1">
                            <a:latin typeface="Cambria Math" panose="02040503050406030204" pitchFamily="18" charset="0"/>
                          </a:rPr>
                          <m:t>𝑛</m:t>
                        </m:r>
                      </m:e>
                      <m:sub>
                        <m:r>
                          <a:rPr lang="cs-CZ" i="1">
                            <a:latin typeface="Cambria Math" panose="02040503050406030204" pitchFamily="18" charset="0"/>
                          </a:rPr>
                          <m:t>1</m:t>
                        </m:r>
                      </m:sub>
                      <m:sup>
                        <m:r>
                          <a:rPr lang="cs-CZ" i="1">
                            <a:latin typeface="Cambria Math" panose="02040503050406030204" pitchFamily="18" charset="0"/>
                          </a:rPr>
                          <m:t>′</m:t>
                        </m:r>
                      </m:sup>
                    </m:sSubSup>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b="0" i="1" smtClean="0">
                            <a:latin typeface="Cambria Math" panose="02040503050406030204" pitchFamily="18" charset="0"/>
                          </a:rPr>
                          <m:t>1</m:t>
                        </m:r>
                      </m:sub>
                    </m:sSub>
                    <m:r>
                      <a:rPr lang="cs-CZ" i="1">
                        <a:latin typeface="Cambria Math" panose="02040503050406030204" pitchFamily="18" charset="0"/>
                      </a:rPr>
                      <m:t>−1</m:t>
                    </m:r>
                  </m:oMath>
                </a14:m>
                <a:r>
                  <a:rPr lang="cs-CZ" dirty="0"/>
                  <a:t> a  </a:t>
                </a:r>
                <a14:m>
                  <m:oMath xmlns:m="http://schemas.openxmlformats.org/officeDocument/2006/math">
                    <m:sSubSup>
                      <m:sSubSupPr>
                        <m:ctrlPr>
                          <a:rPr lang="cs-CZ" i="1">
                            <a:latin typeface="Cambria Math" panose="02040503050406030204" pitchFamily="18" charset="0"/>
                          </a:rPr>
                        </m:ctrlPr>
                      </m:sSubSupPr>
                      <m:e>
                        <m:r>
                          <a:rPr lang="cs-CZ" i="1">
                            <a:latin typeface="Cambria Math" panose="02040503050406030204" pitchFamily="18" charset="0"/>
                          </a:rPr>
                          <m:t>𝑛</m:t>
                        </m:r>
                      </m:e>
                      <m:sub>
                        <m:r>
                          <a:rPr lang="cs-CZ" i="1">
                            <a:latin typeface="Cambria Math" panose="02040503050406030204" pitchFamily="18" charset="0"/>
                          </a:rPr>
                          <m:t>2</m:t>
                        </m:r>
                      </m:sub>
                      <m:sup>
                        <m:r>
                          <a:rPr lang="cs-CZ" i="1">
                            <a:latin typeface="Cambria Math" panose="02040503050406030204" pitchFamily="18" charset="0"/>
                          </a:rPr>
                          <m:t>′</m:t>
                        </m:r>
                      </m:sup>
                    </m:sSubSup>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𝑛</m:t>
                        </m:r>
                      </m:e>
                      <m:sub>
                        <m:r>
                          <a:rPr lang="cs-CZ" b="0" i="1" smtClean="0">
                            <a:latin typeface="Cambria Math" panose="02040503050406030204" pitchFamily="18" charset="0"/>
                          </a:rPr>
                          <m:t>2</m:t>
                        </m:r>
                      </m:sub>
                    </m:sSub>
                    <m:r>
                      <a:rPr lang="cs-CZ" i="1">
                        <a:latin typeface="Cambria Math" panose="02040503050406030204" pitchFamily="18" charset="0"/>
                      </a:rPr>
                      <m:t>−1</m:t>
                    </m:r>
                  </m:oMath>
                </a14:m>
                <a:r>
                  <a:rPr lang="cs-CZ" dirty="0"/>
                  <a:t> stupni volnosti. Ve vzorci volíme vždy </a:t>
                </a:r>
                <a14:m>
                  <m:oMath xmlns:m="http://schemas.openxmlformats.org/officeDocument/2006/math">
                    <m:sSubSup>
                      <m:sSubSupPr>
                        <m:ctrlPr>
                          <a:rPr lang="cs-CZ" i="1">
                            <a:latin typeface="Cambria Math" panose="02040503050406030204" pitchFamily="18" charset="0"/>
                          </a:rPr>
                        </m:ctrlPr>
                      </m:sSubSupPr>
                      <m:e>
                        <m:r>
                          <a:rPr lang="cs-CZ" b="0" i="1" smtClean="0">
                            <a:latin typeface="Cambria Math" panose="02040503050406030204" pitchFamily="18" charset="0"/>
                          </a:rPr>
                          <m:t>𝑠</m:t>
                        </m:r>
                      </m:e>
                      <m:sub>
                        <m:r>
                          <a:rPr lang="cs-CZ" i="1">
                            <a:latin typeface="Cambria Math" panose="02040503050406030204" pitchFamily="18" charset="0"/>
                          </a:rPr>
                          <m:t>1</m:t>
                        </m:r>
                      </m:sub>
                      <m:sup>
                        <m:r>
                          <a:rPr lang="cs-CZ" i="1">
                            <a:latin typeface="Cambria Math" panose="02040503050406030204" pitchFamily="18" charset="0"/>
                          </a:rPr>
                          <m:t>2</m:t>
                        </m:r>
                      </m:sup>
                    </m:sSubSup>
                    <m:r>
                      <a:rPr lang="cs-CZ" i="1">
                        <a:latin typeface="Cambria Math" panose="02040503050406030204" pitchFamily="18" charset="0"/>
                      </a:rPr>
                      <m:t>&gt;</m:t>
                    </m:r>
                    <m:sSubSup>
                      <m:sSubSupPr>
                        <m:ctrlPr>
                          <a:rPr lang="cs-CZ" i="1">
                            <a:latin typeface="Cambria Math" panose="02040503050406030204" pitchFamily="18" charset="0"/>
                          </a:rPr>
                        </m:ctrlPr>
                      </m:sSubSupPr>
                      <m:e>
                        <m:r>
                          <a:rPr lang="cs-CZ" b="0" i="1" smtClean="0">
                            <a:latin typeface="Cambria Math" panose="02040503050406030204" pitchFamily="18" charset="0"/>
                          </a:rPr>
                          <m:t>𝑠</m:t>
                        </m:r>
                      </m:e>
                      <m:sub>
                        <m:r>
                          <a:rPr lang="cs-CZ" i="1">
                            <a:latin typeface="Cambria Math" panose="02040503050406030204" pitchFamily="18" charset="0"/>
                          </a:rPr>
                          <m:t>2</m:t>
                        </m:r>
                      </m:sub>
                      <m:sup>
                        <m:r>
                          <a:rPr lang="cs-CZ" i="1">
                            <a:latin typeface="Cambria Math" panose="02040503050406030204" pitchFamily="18" charset="0"/>
                          </a:rPr>
                          <m:t>2</m:t>
                        </m:r>
                      </m:sup>
                    </m:sSubSup>
                  </m:oMath>
                </a14:m>
                <a:r>
                  <a:rPr lang="cs-CZ" dirty="0"/>
                  <a:t>. Z tabulek </a:t>
                </a:r>
                <a14:m>
                  <m:oMath xmlns:m="http://schemas.openxmlformats.org/officeDocument/2006/math">
                    <m:r>
                      <a:rPr lang="cs-CZ" i="1">
                        <a:latin typeface="Cambria Math" panose="02040503050406030204" pitchFamily="18" charset="0"/>
                      </a:rPr>
                      <m:t>𝐹</m:t>
                    </m:r>
                  </m:oMath>
                </a14:m>
                <a:r>
                  <a:rPr lang="cs-CZ" dirty="0"/>
                  <a:t>-rozdělení najdeme pro zvolenou hladinu významnosti kritickou hodnotu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𝐹</m:t>
                        </m:r>
                      </m:e>
                      <m:sub>
                        <m:r>
                          <a:rPr lang="cs-CZ" i="1" smtClean="0">
                            <a:latin typeface="Cambria Math" panose="02040503050406030204" pitchFamily="18" charset="0"/>
                            <a:ea typeface="Cambria Math" panose="02040503050406030204" pitchFamily="18" charset="0"/>
                          </a:rPr>
                          <m:t>𝛼</m:t>
                        </m:r>
                        <m:r>
                          <a:rPr lang="cs-CZ" b="0" i="1" smtClean="0">
                            <a:latin typeface="Cambria Math" panose="02040503050406030204" pitchFamily="18" charset="0"/>
                            <a:ea typeface="Cambria Math" panose="02040503050406030204" pitchFamily="18" charset="0"/>
                          </a:rPr>
                          <m:t>/2</m:t>
                        </m:r>
                      </m:sub>
                    </m:sSub>
                  </m:oMath>
                </a14:m>
                <a:r>
                  <a:rPr lang="cs-CZ" dirty="0"/>
                  <a:t> na pravé straně grafu rozdělení. </a:t>
                </a:r>
              </a:p>
              <a:p>
                <a:r>
                  <a:rPr lang="cs-CZ" dirty="0"/>
                  <a:t>Nulovou hypotézu budeme zamítat při </a:t>
                </a:r>
                <a14:m>
                  <m:oMath xmlns:m="http://schemas.openxmlformats.org/officeDocument/2006/math">
                    <m:r>
                      <a:rPr lang="cs-CZ" i="1">
                        <a:latin typeface="Cambria Math" panose="02040503050406030204" pitchFamily="18" charset="0"/>
                      </a:rPr>
                      <m:t>𝐹</m:t>
                    </m:r>
                    <m:r>
                      <a:rPr lang="cs-CZ" i="1">
                        <a:latin typeface="Cambria Math" panose="02040503050406030204" pitchFamily="18" charset="0"/>
                      </a:rPr>
                      <m:t>&gt;</m:t>
                    </m:r>
                    <m:sSub>
                      <m:sSubPr>
                        <m:ctrlPr>
                          <a:rPr lang="cs-CZ" i="1">
                            <a:latin typeface="Cambria Math" panose="02040503050406030204" pitchFamily="18" charset="0"/>
                          </a:rPr>
                        </m:ctrlPr>
                      </m:sSubPr>
                      <m:e>
                        <m:r>
                          <a:rPr lang="cs-CZ" i="1">
                            <a:latin typeface="Cambria Math" panose="02040503050406030204" pitchFamily="18" charset="0"/>
                          </a:rPr>
                          <m:t>𝐹</m:t>
                        </m:r>
                      </m:e>
                      <m:sub>
                        <m:r>
                          <a:rPr lang="cs-CZ" i="1">
                            <a:latin typeface="Cambria Math" panose="02040503050406030204" pitchFamily="18" charset="0"/>
                            <a:ea typeface="Cambria Math" panose="02040503050406030204" pitchFamily="18" charset="0"/>
                          </a:rPr>
                          <m:t>𝛼</m:t>
                        </m:r>
                        <m:r>
                          <a:rPr lang="cs-CZ" i="1">
                            <a:latin typeface="Cambria Math" panose="02040503050406030204" pitchFamily="18" charset="0"/>
                            <a:ea typeface="Cambria Math" panose="02040503050406030204" pitchFamily="18" charset="0"/>
                          </a:rPr>
                          <m:t>/2</m:t>
                        </m:r>
                      </m:sub>
                    </m:sSub>
                  </m:oMath>
                </a14:m>
                <a:r>
                  <a:rPr lang="cs-CZ" dirty="0"/>
                  <a:t>.</a:t>
                </a:r>
              </a:p>
              <a:p>
                <a:pPr algn="just"/>
                <a:endParaRPr lang="cs-CZ" dirty="0"/>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4853252"/>
              </a:xfrm>
              <a:prstGeom prst="rect">
                <a:avLst/>
              </a:prstGeom>
              <a:blipFill>
                <a:blip r:embed="rId3"/>
                <a:stretch>
                  <a:fillRect l="-1076" t="-1005" r="-72"/>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694564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15</a:t>
            </a:fld>
            <a:endParaRPr lang="cs-CZ"/>
          </a:p>
        </p:txBody>
      </p:sp>
      <p:sp>
        <p:nvSpPr>
          <p:cNvPr id="8" name="TextBox 3"/>
          <p:cNvSpPr txBox="1"/>
          <p:nvPr/>
        </p:nvSpPr>
        <p:spPr>
          <a:xfrm>
            <a:off x="323528" y="620688"/>
            <a:ext cx="8496944" cy="3200876"/>
          </a:xfrm>
          <a:prstGeom prst="rect">
            <a:avLst/>
          </a:prstGeom>
          <a:noFill/>
        </p:spPr>
        <p:txBody>
          <a:bodyPr wrap="square" rtlCol="0">
            <a:spAutoFit/>
          </a:bodyPr>
          <a:lstStyle/>
          <a:p>
            <a:r>
              <a:rPr lang="cs-CZ" sz="2400" b="1" dirty="0"/>
              <a:t>8. Závěrem.</a:t>
            </a:r>
          </a:p>
          <a:p>
            <a:endParaRPr lang="cs-CZ" sz="1600" b="1" dirty="0"/>
          </a:p>
          <a:p>
            <a:pPr algn="just"/>
            <a:r>
              <a:rPr lang="cs-CZ" dirty="0"/>
              <a:t>Ke zkoušce:</a:t>
            </a:r>
          </a:p>
          <a:p>
            <a:pPr algn="just"/>
            <a:endParaRPr lang="cs-CZ" dirty="0"/>
          </a:p>
          <a:p>
            <a:pPr marL="342900" indent="-342900" algn="just">
              <a:buAutoNum type="arabicPeriod"/>
            </a:pPr>
            <a:r>
              <a:rPr lang="cs-CZ" dirty="0"/>
              <a:t>Test – 3 příklady, početní + odvození, </a:t>
            </a:r>
            <a:r>
              <a:rPr lang="cs-CZ" dirty="0" err="1"/>
              <a:t>max</a:t>
            </a:r>
            <a:r>
              <a:rPr lang="cs-CZ" dirty="0"/>
              <a:t> 1 F, každý se známkuje zvlášť.</a:t>
            </a:r>
          </a:p>
          <a:p>
            <a:pPr marL="342900" indent="-342900" algn="just">
              <a:buAutoNum type="arabicPeriod"/>
            </a:pPr>
            <a:r>
              <a:rPr lang="cs-CZ" dirty="0"/>
              <a:t>Test – 3 otázky teoretické nebo odvození, </a:t>
            </a:r>
            <a:r>
              <a:rPr lang="cs-CZ" dirty="0" err="1"/>
              <a:t>max</a:t>
            </a:r>
            <a:r>
              <a:rPr lang="cs-CZ" dirty="0"/>
              <a:t> 1 F, každý se známkuje zvlášť.</a:t>
            </a:r>
          </a:p>
          <a:p>
            <a:pPr marL="342900" indent="-342900" algn="just">
              <a:buAutoNum type="arabicPeriod"/>
            </a:pPr>
            <a:r>
              <a:rPr lang="cs-CZ" dirty="0"/>
              <a:t>Vyhodnocení, známka, případně ústní dozkoušení.</a:t>
            </a:r>
          </a:p>
          <a:p>
            <a:pPr algn="just"/>
            <a:endParaRPr lang="cs-CZ" dirty="0"/>
          </a:p>
          <a:p>
            <a:pPr algn="just"/>
            <a:r>
              <a:rPr lang="cs-CZ" dirty="0"/>
              <a:t>Známka ze cvičení?</a:t>
            </a:r>
          </a:p>
          <a:p>
            <a:pPr algn="just"/>
            <a:endParaRPr lang="cs-CZ" dirty="0"/>
          </a:p>
          <a:p>
            <a:pPr algn="just"/>
            <a:r>
              <a:rPr lang="cs-CZ" dirty="0"/>
              <a:t>Termín?</a:t>
            </a:r>
          </a:p>
        </p:txBody>
      </p:sp>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3058669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071810"/>
            <a:ext cx="9144000" cy="523220"/>
          </a:xfrm>
          <a:prstGeom prst="rect">
            <a:avLst/>
          </a:prstGeom>
          <a:noFill/>
        </p:spPr>
        <p:txBody>
          <a:bodyPr wrap="square" rtlCol="0">
            <a:spAutoFit/>
          </a:bodyPr>
          <a:lstStyle/>
          <a:p>
            <a:pPr marL="342900" indent="-342900" algn="ctr"/>
            <a:r>
              <a:rPr lang="cs-CZ" sz="2800" b="1" dirty="0">
                <a:sym typeface="Wingdings" panose="05000000000000000000" pitchFamily="2" charset="2"/>
              </a:rPr>
              <a:t></a:t>
            </a:r>
            <a:r>
              <a:rPr lang="cs-CZ" sz="2800" b="1" dirty="0"/>
              <a:t> Konec </a:t>
            </a:r>
            <a:r>
              <a:rPr lang="cs-CZ" sz="2800" b="1" dirty="0">
                <a:sym typeface="Wingdings" panose="05000000000000000000" pitchFamily="2" charset="2"/>
              </a:rPr>
              <a:t></a:t>
            </a:r>
            <a:endParaRPr lang="cs-CZ" sz="2800" b="1" dirty="0"/>
          </a:p>
        </p:txBody>
      </p:sp>
      <p:sp>
        <p:nvSpPr>
          <p:cNvPr id="7" name="Slide Number Placeholder 6"/>
          <p:cNvSpPr>
            <a:spLocks noGrp="1"/>
          </p:cNvSpPr>
          <p:nvPr>
            <p:ph type="sldNum" sz="quarter" idx="12"/>
          </p:nvPr>
        </p:nvSpPr>
        <p:spPr/>
        <p:txBody>
          <a:bodyPr/>
          <a:lstStyle/>
          <a:p>
            <a:fld id="{5587C5EE-3FDF-4CBE-8A81-40FCD7650D36}" type="slidenum">
              <a:rPr lang="cs-CZ" smtClean="0"/>
              <a:pPr/>
              <a:t>16</a:t>
            </a:fld>
            <a:endParaRPr lang="cs-CZ"/>
          </a:p>
        </p:txBody>
      </p:sp>
      <p:sp>
        <p:nvSpPr>
          <p:cNvPr id="26626" name="Rectangle 2"/>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38916" name="Rectangle 4"/>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40964" name="Rectangle 4"/>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45058" name="Rectangle 2"/>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45060" name="Rectangle 4"/>
          <p:cNvSpPr>
            <a:spLocks noChangeArrowheads="1"/>
          </p:cNvSpPr>
          <p:nvPr/>
        </p:nvSpPr>
        <p:spPr bwMode="auto">
          <a:xfrm>
            <a:off x="4018003" y="97795"/>
            <a:ext cx="110799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a:ln>
                  <a:noFill/>
                </a:ln>
                <a:solidFill>
                  <a:schemeClr val="tx1"/>
                </a:solidFill>
                <a:effectLst/>
                <a:latin typeface="Calibri" pitchFamily="34" charset="0"/>
                <a:ea typeface="Times New Roman" pitchFamily="18" charset="0"/>
                <a:cs typeface="Times New Roman" pitchFamily="18" charset="0"/>
              </a:rPr>
              <a:t>	</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48130" name="Rectangle 2"/>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50185" name="Rectangle 9"/>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50187" name="Rectangle 11"/>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50189" name="Rectangle 13"/>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52226" name="Rectangle 2"/>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52228" name="Rectangle 4"/>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52230" name="Rectangle 6"/>
          <p:cNvSpPr>
            <a:spLocks noChangeArrowheads="1"/>
          </p:cNvSpPr>
          <p:nvPr/>
        </p:nvSpPr>
        <p:spPr bwMode="auto">
          <a:xfrm>
            <a:off x="2"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cs-CZ"/>
          </a:p>
        </p:txBody>
      </p:sp>
      <p:sp>
        <p:nvSpPr>
          <p:cNvPr id="16" name="TextBox 3">
            <a:extLst>
              <a:ext uri="{FF2B5EF4-FFF2-40B4-BE49-F238E27FC236}">
                <a16:creationId xmlns:a16="http://schemas.microsoft.com/office/drawing/2014/main" id="{3D4E4B03-DC1A-4467-96C5-B50E9BA41DC7}"/>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2</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5693866"/>
              </a:xfrm>
              <a:prstGeom prst="rect">
                <a:avLst/>
              </a:prstGeom>
              <a:noFill/>
            </p:spPr>
            <p:txBody>
              <a:bodyPr wrap="square" rtlCol="0">
                <a:spAutoFit/>
              </a:bodyPr>
              <a:lstStyle/>
              <a:p>
                <a:r>
                  <a:rPr lang="cs-CZ" sz="2400" b="1" dirty="0"/>
                  <a:t>1. Obecný postup testování statistických hypotéz (opakování).</a:t>
                </a:r>
              </a:p>
              <a:p>
                <a:endParaRPr lang="cs-CZ" sz="1600" b="1" dirty="0"/>
              </a:p>
              <a:p>
                <a:pPr algn="just"/>
                <a:r>
                  <a:rPr lang="cs-CZ" dirty="0"/>
                  <a:t>Vypočítané či změřené hodnoty často potřebujeme porovnat s nějakým parametrem, ověřit statistickou shodnost či naopak. K tomu používáme statistické testy.</a:t>
                </a:r>
              </a:p>
              <a:p>
                <a:pPr algn="just"/>
                <a:endParaRPr lang="cs-CZ" dirty="0"/>
              </a:p>
              <a:p>
                <a:r>
                  <a:rPr lang="cs-CZ" b="1" dirty="0"/>
                  <a:t>Obecný postup testování statistických hypotéz:</a:t>
                </a:r>
                <a:r>
                  <a:rPr lang="cs-CZ" dirty="0"/>
                  <a:t> </a:t>
                </a:r>
              </a:p>
              <a:p>
                <a:r>
                  <a:rPr lang="cs-CZ" dirty="0"/>
                  <a:t> </a:t>
                </a:r>
              </a:p>
              <a:p>
                <a:pPr marL="342900" lvl="0" indent="-342900">
                  <a:buFont typeface="+mj-lt"/>
                  <a:buAutoNum type="arabicPeriod"/>
                </a:pPr>
                <a:r>
                  <a:rPr lang="cs-CZ" dirty="0"/>
                  <a:t>Formulace nulové hypotézy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i="1" baseline="-25000">
                            <a:latin typeface="Cambria Math" panose="02040503050406030204" pitchFamily="18" charset="0"/>
                          </a:rPr>
                          <m:t>0</m:t>
                        </m:r>
                      </m:sub>
                    </m:sSub>
                  </m:oMath>
                </a14:m>
                <a:r>
                  <a:rPr lang="cs-CZ" dirty="0"/>
                  <a:t> a alternativní hypotézy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i="1" baseline="-25000">
                            <a:latin typeface="Cambria Math" panose="02040503050406030204" pitchFamily="18" charset="0"/>
                          </a:rPr>
                          <m:t>1</m:t>
                        </m:r>
                      </m:sub>
                    </m:sSub>
                  </m:oMath>
                </a14:m>
                <a:r>
                  <a:rPr lang="cs-CZ" dirty="0"/>
                  <a:t>, </a:t>
                </a:r>
              </a:p>
              <a:p>
                <a:pPr marL="342900" lvl="0" indent="-342900">
                  <a:buFont typeface="+mj-lt"/>
                  <a:buAutoNum type="arabicPeriod"/>
                </a:pPr>
                <a:r>
                  <a:rPr lang="cs-CZ" dirty="0"/>
                  <a:t>volba hladiny významnosti </a:t>
                </a:r>
                <a14:m>
                  <m:oMath xmlns:m="http://schemas.openxmlformats.org/officeDocument/2006/math">
                    <m:r>
                      <a:rPr lang="cs-CZ" i="1">
                        <a:latin typeface="Cambria Math" panose="02040503050406030204" pitchFamily="18" charset="0"/>
                      </a:rPr>
                      <m:t>𝛼</m:t>
                    </m:r>
                  </m:oMath>
                </a14:m>
                <a:r>
                  <a:rPr lang="cs-CZ" dirty="0"/>
                  <a:t>, </a:t>
                </a:r>
              </a:p>
              <a:p>
                <a:pPr marL="342900" lvl="0" indent="-342900">
                  <a:buFont typeface="+mj-lt"/>
                  <a:buAutoNum type="arabicPeriod"/>
                </a:pPr>
                <a:r>
                  <a:rPr lang="cs-CZ" dirty="0"/>
                  <a:t>volba testovacího kritéria, </a:t>
                </a:r>
              </a:p>
              <a:p>
                <a:pPr marL="342900" lvl="0" indent="-342900">
                  <a:buFont typeface="+mj-lt"/>
                  <a:buAutoNum type="arabicPeriod"/>
                </a:pPr>
                <a:r>
                  <a:rPr lang="cs-CZ" dirty="0"/>
                  <a:t>určení rozdělení pravděpodobnosti testovacího kritéria a výpočet kritických hodnot (oboustranných nebo jednostranných) pro hladinu významnosti α, </a:t>
                </a:r>
              </a:p>
              <a:p>
                <a:pPr marL="342900" lvl="0" indent="-342900">
                  <a:buFont typeface="+mj-lt"/>
                  <a:buAutoNum type="arabicPeriod"/>
                </a:pPr>
                <a:r>
                  <a:rPr lang="cs-CZ" dirty="0"/>
                  <a:t>porovnání vypočtené a kritické hodnoty testovacího kritéria a vyslovení závěru o testované hypotéze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i="1">
                            <a:latin typeface="Cambria Math" panose="02040503050406030204" pitchFamily="18" charset="0"/>
                          </a:rPr>
                          <m:t>0</m:t>
                        </m:r>
                      </m:sub>
                    </m:sSub>
                  </m:oMath>
                </a14:m>
                <a:r>
                  <a:rPr lang="cs-CZ" dirty="0"/>
                  <a:t>.</a:t>
                </a:r>
              </a:p>
              <a:p>
                <a:pPr marL="342900" lvl="0" indent="-342900">
                  <a:buFont typeface="+mj-lt"/>
                  <a:buAutoNum type="arabicPeriod"/>
                </a:pPr>
                <a:endParaRPr lang="cs-CZ" dirty="0"/>
              </a:p>
              <a:p>
                <a:pPr lvl="0"/>
                <a:r>
                  <a:rPr lang="cs-CZ" dirty="0"/>
                  <a:t>Nulová hypotéza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b="0" i="1" smtClean="0">
                            <a:latin typeface="Cambria Math" panose="02040503050406030204" pitchFamily="18" charset="0"/>
                          </a:rPr>
                          <m:t>0</m:t>
                        </m:r>
                      </m:sub>
                    </m:sSub>
                  </m:oMath>
                </a14:m>
                <a:r>
                  <a:rPr lang="cs-CZ" dirty="0"/>
                  <a:t> je předpoklad o existenci základního souboru s jistým parametrem </a:t>
                </a:r>
                <a14:m>
                  <m:oMath xmlns:m="http://schemas.openxmlformats.org/officeDocument/2006/math">
                    <m:r>
                      <m:rPr>
                        <m:sty m:val="p"/>
                      </m:rPr>
                      <a:rPr lang="cs-CZ">
                        <a:latin typeface="Cambria Math" panose="02040503050406030204" pitchFamily="18" charset="0"/>
                      </a:rPr>
                      <m:t>Θ</m:t>
                    </m:r>
                  </m:oMath>
                </a14:m>
                <a:r>
                  <a:rPr lang="cs-CZ" dirty="0"/>
                  <a:t>. Závažná je v této souvislosti formulace tzv. alternativní hypotézy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b="0" i="1" smtClean="0">
                            <a:latin typeface="Cambria Math" panose="02040503050406030204" pitchFamily="18" charset="0"/>
                          </a:rPr>
                          <m:t>1</m:t>
                        </m:r>
                      </m:sub>
                    </m:sSub>
                  </m:oMath>
                </a14:m>
                <a:r>
                  <a:rPr lang="cs-CZ" dirty="0"/>
                  <a:t>, tj. hypotézy, kterou přijmeme, když neplatí nulová hypotéza. Je rozhodující pro určení jednostranné nebo oboustranné kritické hodnoty testovacího kritéria.</a:t>
                </a:r>
              </a:p>
              <a:p>
                <a:pPr algn="just"/>
                <a:endParaRPr lang="cs-CZ" dirty="0"/>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5693866"/>
              </a:xfrm>
              <a:prstGeom prst="rect">
                <a:avLst/>
              </a:prstGeom>
              <a:blipFill>
                <a:blip r:embed="rId3"/>
                <a:stretch>
                  <a:fillRect l="-1076" t="-857" r="-1220"/>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2136709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3</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640960" cy="6247864"/>
              </a:xfrm>
              <a:prstGeom prst="rect">
                <a:avLst/>
              </a:prstGeom>
              <a:noFill/>
            </p:spPr>
            <p:txBody>
              <a:bodyPr wrap="square" rtlCol="0">
                <a:spAutoFit/>
              </a:bodyPr>
              <a:lstStyle/>
              <a:p>
                <a:r>
                  <a:rPr lang="cs-CZ" sz="2400" b="1" dirty="0"/>
                  <a:t>1. Obecný postup testování statistických hypotéz (opakování).</a:t>
                </a:r>
              </a:p>
              <a:p>
                <a:endParaRPr lang="cs-CZ" sz="1600" b="1" dirty="0"/>
              </a:p>
              <a:p>
                <a:r>
                  <a:rPr lang="cs-CZ" b="1" dirty="0"/>
                  <a:t>Formulace hypotéz o neznámém parametru </a:t>
                </a:r>
                <a14:m>
                  <m:oMath xmlns:m="http://schemas.openxmlformats.org/officeDocument/2006/math">
                    <m:r>
                      <a:rPr lang="cs-CZ" b="1" i="1">
                        <a:latin typeface="Cambria Math" panose="02040503050406030204" pitchFamily="18" charset="0"/>
                      </a:rPr>
                      <m:t>𝚯</m:t>
                    </m:r>
                  </m:oMath>
                </a14:m>
                <a:r>
                  <a:rPr lang="cs-CZ" b="1" dirty="0"/>
                  <a:t> může být:</a:t>
                </a:r>
                <a:r>
                  <a:rPr lang="cs-CZ" dirty="0"/>
                  <a:t> </a:t>
                </a:r>
              </a:p>
              <a:p>
                <a:pPr marL="342900" lvl="0" indent="-342900">
                  <a:buFont typeface="+mj-lt"/>
                  <a:buAutoNum type="alphaLcParenR"/>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b="0" i="1" smtClean="0">
                            <a:latin typeface="Cambria Math" panose="02040503050406030204" pitchFamily="18" charset="0"/>
                          </a:rPr>
                          <m:t>0</m:t>
                        </m:r>
                      </m:sub>
                    </m:sSub>
                  </m:oMath>
                </a14:m>
                <a:r>
                  <a:rPr lang="cs-CZ" dirty="0"/>
                  <a:t>: </a:t>
                </a:r>
                <a14:m>
                  <m:oMath xmlns:m="http://schemas.openxmlformats.org/officeDocument/2006/math">
                    <m:r>
                      <a:rPr lang="cs-CZ" i="1">
                        <a:latin typeface="Cambria Math" panose="02040503050406030204" pitchFamily="18" charset="0"/>
                      </a:rPr>
                      <m:t>𝛩</m:t>
                    </m:r>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𝛩</m:t>
                        </m:r>
                      </m:e>
                      <m:sub>
                        <m:r>
                          <a:rPr lang="cs-CZ" i="1">
                            <a:latin typeface="Cambria Math" panose="02040503050406030204" pitchFamily="18" charset="0"/>
                          </a:rPr>
                          <m:t>0</m:t>
                        </m:r>
                      </m:sub>
                    </m:sSub>
                  </m:oMath>
                </a14:m>
                <a:r>
                  <a:rPr lang="cs-CZ"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b="0" i="1" smtClean="0">
                            <a:latin typeface="Cambria Math" panose="02040503050406030204" pitchFamily="18" charset="0"/>
                          </a:rPr>
                          <m:t>1</m:t>
                        </m:r>
                      </m:sub>
                    </m:sSub>
                  </m:oMath>
                </a14:m>
                <a:r>
                  <a:rPr lang="cs-CZ" dirty="0"/>
                  <a:t>: </a:t>
                </a:r>
                <a14:m>
                  <m:oMath xmlns:m="http://schemas.openxmlformats.org/officeDocument/2006/math">
                    <m:r>
                      <a:rPr lang="cs-CZ" i="1">
                        <a:latin typeface="Cambria Math" panose="02040503050406030204" pitchFamily="18" charset="0"/>
                      </a:rPr>
                      <m:t>𝛩</m:t>
                    </m:r>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𝛩</m:t>
                        </m:r>
                      </m:e>
                      <m:sub>
                        <m:r>
                          <a:rPr lang="cs-CZ" i="1">
                            <a:latin typeface="Cambria Math" panose="02040503050406030204" pitchFamily="18" charset="0"/>
                          </a:rPr>
                          <m:t>0</m:t>
                        </m:r>
                      </m:sub>
                    </m:sSub>
                  </m:oMath>
                </a14:m>
                <a:r>
                  <a:rPr lang="cs-CZ" dirty="0"/>
                  <a:t>, pak přichází v úvahu oboustranný test,</a:t>
                </a:r>
              </a:p>
              <a:p>
                <a:pPr marL="342900" lvl="0" indent="-342900">
                  <a:buFont typeface="+mj-lt"/>
                  <a:buAutoNum type="alphaLcParenR"/>
                </a:pP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b="0" i="1" smtClean="0">
                            <a:latin typeface="Cambria Math" panose="02040503050406030204" pitchFamily="18" charset="0"/>
                          </a:rPr>
                          <m:t>0</m:t>
                        </m:r>
                      </m:sub>
                    </m:sSub>
                  </m:oMath>
                </a14:m>
                <a:r>
                  <a:rPr lang="cs-CZ" dirty="0"/>
                  <a:t>: </a:t>
                </a:r>
                <a14:m>
                  <m:oMath xmlns:m="http://schemas.openxmlformats.org/officeDocument/2006/math">
                    <m:r>
                      <a:rPr lang="cs-CZ" i="1">
                        <a:latin typeface="Cambria Math" panose="02040503050406030204" pitchFamily="18" charset="0"/>
                      </a:rPr>
                      <m:t>𝛩</m:t>
                    </m:r>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𝛩</m:t>
                        </m:r>
                      </m:e>
                      <m:sub>
                        <m:r>
                          <a:rPr lang="cs-CZ" i="1">
                            <a:latin typeface="Cambria Math" panose="02040503050406030204" pitchFamily="18" charset="0"/>
                          </a:rPr>
                          <m:t>0</m:t>
                        </m:r>
                      </m:sub>
                    </m:sSub>
                  </m:oMath>
                </a14:m>
                <a:r>
                  <a:rPr lang="cs-CZ"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b="0" i="1" smtClean="0">
                            <a:latin typeface="Cambria Math" panose="02040503050406030204" pitchFamily="18" charset="0"/>
                          </a:rPr>
                          <m:t>1</m:t>
                        </m:r>
                      </m:sub>
                    </m:sSub>
                  </m:oMath>
                </a14:m>
                <a:r>
                  <a:rPr lang="cs-CZ" dirty="0"/>
                  <a:t>:</a:t>
                </a:r>
                <a14:m>
                  <m:oMath xmlns:m="http://schemas.openxmlformats.org/officeDocument/2006/math">
                    <m:r>
                      <a:rPr lang="cs-CZ" i="1">
                        <a:latin typeface="Cambria Math" panose="02040503050406030204" pitchFamily="18" charset="0"/>
                      </a:rPr>
                      <m:t>𝛩</m:t>
                    </m:r>
                    <m:r>
                      <a:rPr lang="cs-CZ" i="1">
                        <a:latin typeface="Cambria Math" panose="02040503050406030204" pitchFamily="18" charset="0"/>
                      </a:rPr>
                      <m:t>&gt;</m:t>
                    </m:r>
                    <m:sSub>
                      <m:sSubPr>
                        <m:ctrlPr>
                          <a:rPr lang="cs-CZ" i="1">
                            <a:latin typeface="Cambria Math" panose="02040503050406030204" pitchFamily="18" charset="0"/>
                          </a:rPr>
                        </m:ctrlPr>
                      </m:sSubPr>
                      <m:e>
                        <m:r>
                          <a:rPr lang="cs-CZ" i="1">
                            <a:latin typeface="Cambria Math" panose="02040503050406030204" pitchFamily="18" charset="0"/>
                          </a:rPr>
                          <m:t>𝛩</m:t>
                        </m:r>
                      </m:e>
                      <m:sub>
                        <m:r>
                          <a:rPr lang="cs-CZ" i="1">
                            <a:latin typeface="Cambria Math" panose="02040503050406030204" pitchFamily="18" charset="0"/>
                          </a:rPr>
                          <m:t>0</m:t>
                        </m:r>
                      </m:sub>
                    </m:sSub>
                  </m:oMath>
                </a14:m>
                <a:r>
                  <a:rPr lang="cs-CZ" dirty="0"/>
                  <a:t>, nebo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b="0" i="1" smtClean="0">
                            <a:latin typeface="Cambria Math" panose="02040503050406030204" pitchFamily="18" charset="0"/>
                          </a:rPr>
                          <m:t>0</m:t>
                        </m:r>
                      </m:sub>
                    </m:sSub>
                  </m:oMath>
                </a14:m>
                <a:r>
                  <a:rPr lang="cs-CZ" dirty="0"/>
                  <a:t>: </a:t>
                </a:r>
                <a14:m>
                  <m:oMath xmlns:m="http://schemas.openxmlformats.org/officeDocument/2006/math">
                    <m:r>
                      <a:rPr lang="cs-CZ" i="1">
                        <a:latin typeface="Cambria Math" panose="02040503050406030204" pitchFamily="18" charset="0"/>
                      </a:rPr>
                      <m:t>𝛩</m:t>
                    </m:r>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𝛩</m:t>
                        </m:r>
                      </m:e>
                      <m:sub>
                        <m:r>
                          <a:rPr lang="cs-CZ" i="1">
                            <a:latin typeface="Cambria Math" panose="02040503050406030204" pitchFamily="18" charset="0"/>
                          </a:rPr>
                          <m:t>0</m:t>
                        </m:r>
                      </m:sub>
                    </m:sSub>
                  </m:oMath>
                </a14:m>
                <a:r>
                  <a:rPr lang="cs-CZ"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b="0" i="1" smtClean="0">
                            <a:latin typeface="Cambria Math" panose="02040503050406030204" pitchFamily="18" charset="0"/>
                          </a:rPr>
                          <m:t>1</m:t>
                        </m:r>
                      </m:sub>
                    </m:sSub>
                  </m:oMath>
                </a14:m>
                <a:r>
                  <a:rPr lang="cs-CZ" dirty="0"/>
                  <a:t>: </a:t>
                </a:r>
                <a14:m>
                  <m:oMath xmlns:m="http://schemas.openxmlformats.org/officeDocument/2006/math">
                    <m:r>
                      <a:rPr lang="cs-CZ" i="1">
                        <a:latin typeface="Cambria Math" panose="02040503050406030204" pitchFamily="18" charset="0"/>
                      </a:rPr>
                      <m:t>𝛩</m:t>
                    </m:r>
                    <m:r>
                      <a:rPr lang="cs-CZ" i="1">
                        <a:latin typeface="Cambria Math" panose="02040503050406030204" pitchFamily="18" charset="0"/>
                      </a:rPr>
                      <m:t>&lt;</m:t>
                    </m:r>
                    <m:sSub>
                      <m:sSubPr>
                        <m:ctrlPr>
                          <a:rPr lang="cs-CZ" i="1">
                            <a:latin typeface="Cambria Math" panose="02040503050406030204" pitchFamily="18" charset="0"/>
                          </a:rPr>
                        </m:ctrlPr>
                      </m:sSubPr>
                      <m:e>
                        <m:r>
                          <a:rPr lang="cs-CZ" i="1">
                            <a:latin typeface="Cambria Math" panose="02040503050406030204" pitchFamily="18" charset="0"/>
                          </a:rPr>
                          <m:t>𝛩</m:t>
                        </m:r>
                      </m:e>
                      <m:sub>
                        <m:r>
                          <a:rPr lang="cs-CZ" i="1">
                            <a:latin typeface="Cambria Math" panose="02040503050406030204" pitchFamily="18" charset="0"/>
                          </a:rPr>
                          <m:t>0</m:t>
                        </m:r>
                      </m:sub>
                    </m:sSub>
                  </m:oMath>
                </a14:m>
                <a:r>
                  <a:rPr lang="cs-CZ" dirty="0"/>
                  <a:t>, pak v obou případech použijeme jednostranný test.</a:t>
                </a:r>
              </a:p>
              <a:p>
                <a:r>
                  <a:rPr lang="cs-CZ" dirty="0"/>
                  <a:t> </a:t>
                </a:r>
              </a:p>
              <a:p>
                <a:r>
                  <a:rPr lang="cs-CZ" dirty="0"/>
                  <a:t>Testovací kritérium je zvolená funkce, obsahující testovaný výběrový parametr. </a:t>
                </a:r>
              </a:p>
              <a:p>
                <a:pPr algn="just"/>
                <a:r>
                  <a:rPr lang="cs-CZ" dirty="0"/>
                  <a:t>Hladina významnosti </a:t>
                </a:r>
                <a14:m>
                  <m:oMath xmlns:m="http://schemas.openxmlformats.org/officeDocument/2006/math">
                    <m:r>
                      <a:rPr lang="cs-CZ" i="1">
                        <a:latin typeface="Cambria Math" panose="02040503050406030204" pitchFamily="18" charset="0"/>
                      </a:rPr>
                      <m:t>𝛼</m:t>
                    </m:r>
                  </m:oMath>
                </a14:m>
                <a:r>
                  <a:rPr lang="cs-CZ" dirty="0"/>
                  <a:t> je pravděpodobnost, že hodnota testovacího kritéria překročí určenou kritickou hodnotu. Prakticky se nejčastěji volí </a:t>
                </a:r>
                <a14:m>
                  <m:oMath xmlns:m="http://schemas.openxmlformats.org/officeDocument/2006/math">
                    <m:r>
                      <a:rPr lang="cs-CZ" i="1">
                        <a:latin typeface="Cambria Math" panose="02040503050406030204" pitchFamily="18" charset="0"/>
                      </a:rPr>
                      <m:t>𝛼</m:t>
                    </m:r>
                    <m:r>
                      <a:rPr lang="cs-CZ" i="1">
                        <a:latin typeface="Cambria Math" panose="02040503050406030204" pitchFamily="18" charset="0"/>
                      </a:rPr>
                      <m:t>=0,05</m:t>
                    </m:r>
                  </m:oMath>
                </a14:m>
                <a:r>
                  <a:rPr lang="cs-CZ" dirty="0"/>
                  <a:t> nebo </a:t>
                </a:r>
                <a14:m>
                  <m:oMath xmlns:m="http://schemas.openxmlformats.org/officeDocument/2006/math">
                    <m:r>
                      <a:rPr lang="cs-CZ" i="1">
                        <a:latin typeface="Cambria Math" panose="02040503050406030204" pitchFamily="18" charset="0"/>
                      </a:rPr>
                      <m:t>𝛼</m:t>
                    </m:r>
                    <m:r>
                      <a:rPr lang="cs-CZ" i="1">
                        <a:latin typeface="Cambria Math" panose="02040503050406030204" pitchFamily="18" charset="0"/>
                      </a:rPr>
                      <m:t>=0,01</m:t>
                    </m:r>
                  </m:oMath>
                </a14:m>
                <a:r>
                  <a:rPr lang="cs-CZ" dirty="0"/>
                  <a:t>. Hodnoty testovacího kritéria, které se vyskytnou s pravděpodobností menší než </a:t>
                </a:r>
                <a14:m>
                  <m:oMath xmlns:m="http://schemas.openxmlformats.org/officeDocument/2006/math">
                    <m:r>
                      <a:rPr lang="cs-CZ" i="1">
                        <a:latin typeface="Cambria Math" panose="02040503050406030204" pitchFamily="18" charset="0"/>
                      </a:rPr>
                      <m:t>𝛼</m:t>
                    </m:r>
                  </m:oMath>
                </a14:m>
                <a:r>
                  <a:rPr lang="cs-CZ" dirty="0"/>
                  <a:t> se nazývají statisticky nevýznamné.</a:t>
                </a:r>
              </a:p>
              <a:p>
                <a:pPr algn="just"/>
                <a:endParaRPr lang="cs-CZ" dirty="0"/>
              </a:p>
              <a:p>
                <a:r>
                  <a:rPr lang="cs-CZ" b="1" dirty="0"/>
                  <a:t>Při testování nulové hypotézy se můžeme dopustit dvou druhů chyb:</a:t>
                </a:r>
              </a:p>
              <a:p>
                <a:pPr marL="342900" lvl="0" indent="-342900">
                  <a:buFont typeface="+mj-lt"/>
                  <a:buAutoNum type="alphaLcParenR"/>
                </a:pPr>
                <a:r>
                  <a:rPr lang="cs-CZ" dirty="0"/>
                  <a:t>chyby prvního druhu, tj. chyby, že zamítáme nulovou hypotézu, ačkoliv je ve skutečnosti správná - její pravděpodobnost je právě hladina významnosti </a:t>
                </a:r>
                <a14:m>
                  <m:oMath xmlns:m="http://schemas.openxmlformats.org/officeDocument/2006/math">
                    <m:r>
                      <a:rPr lang="cs-CZ" i="1">
                        <a:latin typeface="Cambria Math" panose="02040503050406030204" pitchFamily="18" charset="0"/>
                      </a:rPr>
                      <m:t>𝛼</m:t>
                    </m:r>
                  </m:oMath>
                </a14:m>
                <a:r>
                  <a:rPr lang="cs-CZ" dirty="0"/>
                  <a:t>,</a:t>
                </a:r>
              </a:p>
              <a:p>
                <a:pPr marL="342900" lvl="0" indent="-342900">
                  <a:buFont typeface="+mj-lt"/>
                  <a:buAutoNum type="alphaLcParenR"/>
                </a:pPr>
                <a:r>
                  <a:rPr lang="cs-CZ" dirty="0"/>
                  <a:t>chyby druhého druhu, tj. chyby, že nezamítáme nulovou hypotézu, ačkoliv je nesprávná - její pravděpodobnost označíme </a:t>
                </a:r>
                <a14:m>
                  <m:oMath xmlns:m="http://schemas.openxmlformats.org/officeDocument/2006/math">
                    <m:r>
                      <a:rPr lang="cs-CZ" i="1">
                        <a:latin typeface="Cambria Math" panose="02040503050406030204" pitchFamily="18" charset="0"/>
                      </a:rPr>
                      <m:t>𝛽</m:t>
                    </m:r>
                  </m:oMath>
                </a14:m>
                <a:r>
                  <a:rPr lang="cs-CZ" dirty="0"/>
                  <a:t>.</a:t>
                </a:r>
              </a:p>
              <a:p>
                <a:r>
                  <a:rPr lang="cs-CZ" dirty="0"/>
                  <a:t> </a:t>
                </a:r>
              </a:p>
              <a:p>
                <a:r>
                  <a:rPr lang="cs-CZ" dirty="0"/>
                  <a:t>O vzájemném vztahu obou druhů chyb platí, že za nezměněných podmínek snižování pravděpodobnosti chyby jednoho druhu vede ke zvyšování pravděpodobnosti chyby druhého druhu.</a:t>
                </a:r>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640960" cy="6247864"/>
              </a:xfrm>
              <a:prstGeom prst="rect">
                <a:avLst/>
              </a:prstGeom>
              <a:blipFill>
                <a:blip r:embed="rId3"/>
                <a:stretch>
                  <a:fillRect l="-1058" t="-780" r="-635" b="-585"/>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19424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4</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4852932"/>
              </a:xfrm>
              <a:prstGeom prst="rect">
                <a:avLst/>
              </a:prstGeom>
              <a:noFill/>
            </p:spPr>
            <p:txBody>
              <a:bodyPr wrap="square" rtlCol="0">
                <a:spAutoFit/>
              </a:bodyPr>
              <a:lstStyle/>
              <a:p>
                <a:r>
                  <a:rPr lang="cs-CZ" sz="2400" b="1" dirty="0"/>
                  <a:t>2. Ověření hypotézy o typu rozdělení pravděpodobnosti.</a:t>
                </a:r>
              </a:p>
              <a:p>
                <a:endParaRPr lang="cs-CZ" sz="1600" b="1" dirty="0"/>
              </a:p>
              <a:p>
                <a:r>
                  <a:rPr lang="en-US" b="1" dirty="0" err="1"/>
                  <a:t>Pearsonův</a:t>
                </a:r>
                <a:r>
                  <a:rPr lang="en-US" b="1" dirty="0"/>
                  <a:t> χ2 - test pro </a:t>
                </a:r>
                <a:r>
                  <a:rPr lang="en-US" b="1" dirty="0" err="1"/>
                  <a:t>jeden</a:t>
                </a:r>
                <a:r>
                  <a:rPr lang="en-US" b="1" dirty="0"/>
                  <a:t> </a:t>
                </a:r>
                <a:r>
                  <a:rPr lang="en-US" b="1" dirty="0" err="1"/>
                  <a:t>výběr</a:t>
                </a:r>
                <a:r>
                  <a:rPr lang="cs-CZ" b="1" dirty="0"/>
                  <a:t> (opakování)</a:t>
                </a:r>
              </a:p>
              <a:p>
                <a:endParaRPr lang="cs-CZ" sz="1600" b="1" dirty="0"/>
              </a:p>
              <a:p>
                <a:pPr algn="just"/>
                <a:r>
                  <a:rPr lang="cs-CZ" dirty="0"/>
                  <a:t>Viz. Předchozí přednášky – rozdělení do tříd, porovnání třídní a teoretické četnosti, testovací kritérium</a:t>
                </a:r>
              </a:p>
              <a:p>
                <a:pPr algn="just"/>
                <a:endParaRPr lang="cs-CZ" dirty="0"/>
              </a:p>
              <a:p>
                <a:pPr algn="just"/>
                <a14:m>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𝜒</m:t>
                        </m:r>
                      </m:e>
                      <m:sup>
                        <m:r>
                          <a:rPr lang="cs-CZ" i="1">
                            <a:latin typeface="Cambria Math" panose="02040503050406030204" pitchFamily="18" charset="0"/>
                          </a:rPr>
                          <m:t>2</m:t>
                        </m:r>
                      </m:sup>
                    </m:sSup>
                    <m:r>
                      <a:rPr lang="cs-CZ" i="1">
                        <a:latin typeface="Cambria Math" panose="02040503050406030204" pitchFamily="18" charset="0"/>
                      </a:rPr>
                      <m:t>=</m:t>
                    </m:r>
                    <m:nary>
                      <m:naryPr>
                        <m:chr m:val="∑"/>
                        <m:limLoc m:val="undOvr"/>
                        <m:ctrlPr>
                          <a:rPr lang="cs-CZ" i="1">
                            <a:latin typeface="Cambria Math" panose="02040503050406030204" pitchFamily="18" charset="0"/>
                          </a:rPr>
                        </m:ctrlPr>
                      </m:naryPr>
                      <m:sub>
                        <m:r>
                          <a:rPr lang="cs-CZ" i="1">
                            <a:latin typeface="Cambria Math" panose="02040503050406030204" pitchFamily="18" charset="0"/>
                          </a:rPr>
                          <m:t>𝑗</m:t>
                        </m:r>
                        <m:r>
                          <a:rPr lang="cs-CZ" i="1">
                            <a:latin typeface="Cambria Math" panose="02040503050406030204" pitchFamily="18" charset="0"/>
                          </a:rPr>
                          <m:t>=1</m:t>
                        </m:r>
                      </m:sub>
                      <m:sup>
                        <m:r>
                          <a:rPr lang="cs-CZ" i="1">
                            <a:latin typeface="Cambria Math" panose="02040503050406030204" pitchFamily="18" charset="0"/>
                          </a:rPr>
                          <m:t>𝑘</m:t>
                        </m:r>
                      </m:sup>
                      <m:e>
                        <m:f>
                          <m:fPr>
                            <m:ctrlPr>
                              <a:rPr lang="cs-CZ" i="1">
                                <a:latin typeface="Cambria Math" panose="02040503050406030204" pitchFamily="18" charset="0"/>
                              </a:rPr>
                            </m:ctrlPr>
                          </m:fPr>
                          <m:num>
                            <m:sSup>
                              <m:sSupPr>
                                <m:ctrlPr>
                                  <a:rPr lang="cs-CZ" b="1" i="1">
                                    <a:latin typeface="Cambria Math" panose="02040503050406030204" pitchFamily="18" charset="0"/>
                                  </a:rPr>
                                </m:ctrlPr>
                              </m:sSupPr>
                              <m:e>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i="1">
                                            <a:latin typeface="Cambria Math" panose="02040503050406030204" pitchFamily="18" charset="0"/>
                                          </a:rPr>
                                          <m:t>𝑗</m:t>
                                        </m:r>
                                      </m:sub>
                                    </m:sSub>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𝑅</m:t>
                                        </m:r>
                                      </m:e>
                                      <m:sub>
                                        <m:r>
                                          <a:rPr lang="cs-CZ" i="1">
                                            <a:latin typeface="Cambria Math" panose="02040503050406030204" pitchFamily="18" charset="0"/>
                                          </a:rPr>
                                          <m:t>𝑗</m:t>
                                        </m:r>
                                      </m:sub>
                                    </m:sSub>
                                  </m:e>
                                </m:d>
                              </m:e>
                              <m:sup>
                                <m:r>
                                  <a:rPr lang="cs-CZ" b="1" i="1">
                                    <a:latin typeface="Cambria Math" panose="02040503050406030204" pitchFamily="18" charset="0"/>
                                  </a:rPr>
                                  <m:t>𝟐</m:t>
                                </m:r>
                              </m:sup>
                            </m:sSup>
                          </m:num>
                          <m:den>
                            <m:sSub>
                              <m:sSubPr>
                                <m:ctrlPr>
                                  <a:rPr lang="cs-CZ" i="1">
                                    <a:latin typeface="Cambria Math" panose="02040503050406030204" pitchFamily="18" charset="0"/>
                                  </a:rPr>
                                </m:ctrlPr>
                              </m:sSubPr>
                              <m:e>
                                <m:r>
                                  <a:rPr lang="cs-CZ" i="1">
                                    <a:latin typeface="Cambria Math" panose="02040503050406030204" pitchFamily="18" charset="0"/>
                                  </a:rPr>
                                  <m:t>𝑅</m:t>
                                </m:r>
                              </m:e>
                              <m:sub>
                                <m:r>
                                  <a:rPr lang="cs-CZ" i="1">
                                    <a:latin typeface="Cambria Math" panose="02040503050406030204" pitchFamily="18" charset="0"/>
                                  </a:rPr>
                                  <m:t>𝑗</m:t>
                                </m:r>
                              </m:sub>
                            </m:sSub>
                          </m:den>
                        </m:f>
                      </m:e>
                    </m:nary>
                  </m:oMath>
                </a14:m>
                <a:r>
                  <a:rPr lang="cs-CZ" dirty="0"/>
                  <a:t> </a:t>
                </a:r>
              </a:p>
              <a:p>
                <a:pPr algn="just"/>
                <a:endParaRPr lang="cs-CZ" dirty="0"/>
              </a:p>
              <a:p>
                <a:pPr algn="just"/>
                <a:r>
                  <a:rPr lang="cs-CZ" dirty="0"/>
                  <a:t>Nulovou hypotézou je předpoklad, že se skutečné a očekávané třídní četnosti liší pouze náhodně, tj. že hodnocený výběr je výběrem ze základního souboru se zvoleným rozdělením pravděpodobnosti.</a:t>
                </a:r>
              </a:p>
              <a:p>
                <a:pPr algn="just"/>
                <a:endParaRPr lang="cs-CZ" dirty="0"/>
              </a:p>
              <a:p>
                <a:pPr algn="just"/>
                <a:r>
                  <a:rPr lang="cs-CZ" dirty="0"/>
                  <a:t>H</a:t>
                </a:r>
                <a:r>
                  <a:rPr lang="cs-CZ" baseline="-25000" dirty="0"/>
                  <a:t>0</a:t>
                </a:r>
                <a:r>
                  <a:rPr lang="cs-CZ" dirty="0"/>
                  <a:t>: Rozdělení odpovídá s P = 100% - </a:t>
                </a:r>
                <a14:m>
                  <m:oMath xmlns:m="http://schemas.openxmlformats.org/officeDocument/2006/math">
                    <m:r>
                      <a:rPr lang="cs-CZ" i="1" smtClean="0">
                        <a:latin typeface="Cambria Math" panose="02040503050406030204" pitchFamily="18" charset="0"/>
                        <a:ea typeface="Cambria Math" panose="02040503050406030204" pitchFamily="18" charset="0"/>
                      </a:rPr>
                      <m:t>𝛼</m:t>
                    </m:r>
                  </m:oMath>
                </a14:m>
                <a:r>
                  <a:rPr lang="cs-CZ" dirty="0"/>
                  <a:t>.</a:t>
                </a:r>
              </a:p>
              <a:p>
                <a:pPr algn="just"/>
                <a:r>
                  <a:rPr lang="cs-CZ" dirty="0"/>
                  <a:t>H</a:t>
                </a:r>
                <a:r>
                  <a:rPr lang="cs-CZ" baseline="-25000" dirty="0"/>
                  <a:t>1</a:t>
                </a:r>
                <a:r>
                  <a:rPr lang="cs-CZ" dirty="0"/>
                  <a:t>: Rozdělení neodpovídá s rizikem </a:t>
                </a:r>
                <a14:m>
                  <m:oMath xmlns:m="http://schemas.openxmlformats.org/officeDocument/2006/math">
                    <m:r>
                      <a:rPr lang="cs-CZ" i="1">
                        <a:latin typeface="Cambria Math" panose="02040503050406030204" pitchFamily="18" charset="0"/>
                        <a:ea typeface="Cambria Math" panose="02040503050406030204" pitchFamily="18" charset="0"/>
                      </a:rPr>
                      <m:t>𝛼</m:t>
                    </m:r>
                  </m:oMath>
                </a14:m>
                <a:r>
                  <a:rPr lang="cs-CZ" dirty="0"/>
                  <a:t>.</a:t>
                </a:r>
              </a:p>
              <a:p>
                <a:pPr algn="just"/>
                <a:endParaRPr lang="cs-CZ" dirty="0"/>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4852932"/>
              </a:xfrm>
              <a:prstGeom prst="rect">
                <a:avLst/>
              </a:prstGeom>
              <a:blipFill>
                <a:blip r:embed="rId3"/>
                <a:stretch>
                  <a:fillRect l="-1076" t="-1005" r="-646"/>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339829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5</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4986430"/>
              </a:xfrm>
              <a:prstGeom prst="rect">
                <a:avLst/>
              </a:prstGeom>
              <a:noFill/>
            </p:spPr>
            <p:txBody>
              <a:bodyPr wrap="square" rtlCol="0">
                <a:spAutoFit/>
              </a:bodyPr>
              <a:lstStyle/>
              <a:p>
                <a:r>
                  <a:rPr lang="cs-CZ" sz="2400" b="1" dirty="0"/>
                  <a:t>2. Ověření hypotézy o typu rozdělení pravděpodobnosti.</a:t>
                </a:r>
              </a:p>
              <a:p>
                <a:endParaRPr lang="cs-CZ" sz="1600" b="1" dirty="0"/>
              </a:p>
              <a:p>
                <a:r>
                  <a:rPr lang="cs-CZ" b="1" dirty="0" err="1"/>
                  <a:t>Kolmogorovův</a:t>
                </a:r>
                <a:r>
                  <a:rPr lang="cs-CZ" b="1" dirty="0"/>
                  <a:t> - Smirnovův test pro jeden výběr</a:t>
                </a:r>
              </a:p>
              <a:p>
                <a:endParaRPr lang="cs-CZ" sz="1600" b="1" dirty="0"/>
              </a:p>
              <a:p>
                <a:pPr algn="just"/>
                <a:r>
                  <a:rPr lang="cs-CZ" dirty="0"/>
                  <a:t>Prvky hodnoceného náhodného výběru roztřídíme do intervalů. Zjistíme skutečné třídní četnosti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𝑟</m:t>
                        </m:r>
                      </m:e>
                      <m:sub>
                        <m:r>
                          <a:rPr lang="cs-CZ" b="0" i="1" smtClean="0">
                            <a:latin typeface="Cambria Math" panose="02040503050406030204" pitchFamily="18" charset="0"/>
                          </a:rPr>
                          <m:t>𝑗</m:t>
                        </m:r>
                      </m:sub>
                    </m:sSub>
                  </m:oMath>
                </a14:m>
                <a:r>
                  <a:rPr lang="cs-CZ" dirty="0"/>
                  <a:t>, tyto hodnoty postupně zleva sčítáme a dostaneme skutečné sčítané četnosti </a:t>
                </a:r>
                <a14:m>
                  <m:oMath xmlns:m="http://schemas.openxmlformats.org/officeDocument/2006/math">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rPr>
                              <m:t>𝑟</m:t>
                            </m:r>
                          </m:e>
                        </m:acc>
                      </m:e>
                      <m:sub>
                        <m:r>
                          <a:rPr lang="cs-CZ" i="1">
                            <a:latin typeface="Cambria Math" panose="02040503050406030204" pitchFamily="18" charset="0"/>
                          </a:rPr>
                          <m:t>𝑗</m:t>
                        </m:r>
                      </m:sub>
                    </m:sSub>
                  </m:oMath>
                </a14:m>
                <a:r>
                  <a:rPr lang="cs-CZ" dirty="0"/>
                  <a:t>. Ze zvoleného rozdělení, které předpokládáme, že platí pro základní soubor, můžeme vypočítat očekávané sčítané třídní četnosti </a:t>
                </a:r>
                <a14:m>
                  <m:oMath xmlns:m="http://schemas.openxmlformats.org/officeDocument/2006/math">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rPr>
                              <m:t>𝑅</m:t>
                            </m:r>
                          </m:e>
                        </m:acc>
                      </m:e>
                      <m:sub>
                        <m:r>
                          <a:rPr lang="cs-CZ" i="1">
                            <a:latin typeface="Cambria Math" panose="02040503050406030204" pitchFamily="18" charset="0"/>
                          </a:rPr>
                          <m:t>𝑗</m:t>
                        </m:r>
                      </m:sub>
                    </m:sSub>
                  </m:oMath>
                </a14:m>
                <a:r>
                  <a:rPr lang="cs-CZ" dirty="0"/>
                  <a:t>, tak, že zleva postupně sčítáme očekávané třídní četnosti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𝑅</m:t>
                        </m:r>
                      </m:e>
                      <m:sub>
                        <m:r>
                          <a:rPr lang="cs-CZ" b="0" i="1" smtClean="0">
                            <a:latin typeface="Cambria Math" panose="02040503050406030204" pitchFamily="18" charset="0"/>
                          </a:rPr>
                          <m:t>𝑗</m:t>
                        </m:r>
                      </m:sub>
                    </m:sSub>
                  </m:oMath>
                </a14:m>
                <a:r>
                  <a:rPr lang="cs-CZ" dirty="0"/>
                  <a:t>. Nulová hypotéza je stejná jako v předchozím případě, test se používá jako pravostranný. </a:t>
                </a:r>
              </a:p>
              <a:p>
                <a:pPr algn="just"/>
                <a:endParaRPr lang="cs-CZ" dirty="0"/>
              </a:p>
              <a:p>
                <a:pPr algn="just"/>
                <a:endParaRPr lang="cs-CZ" dirty="0"/>
              </a:p>
              <a:p>
                <a:pPr algn="just"/>
                <a:endParaRPr lang="cs-CZ" dirty="0"/>
              </a:p>
              <a:p>
                <a:pPr algn="just"/>
                <a:r>
                  <a:rPr lang="cs-CZ" dirty="0"/>
                  <a:t>kde </a:t>
                </a:r>
                <a14:m>
                  <m:oMath xmlns:m="http://schemas.openxmlformats.org/officeDocument/2006/math">
                    <m:r>
                      <a:rPr lang="cs-CZ" i="1">
                        <a:latin typeface="Cambria Math" panose="02040503050406030204" pitchFamily="18" charset="0"/>
                      </a:rPr>
                      <m:t>𝑛</m:t>
                    </m:r>
                  </m:oMath>
                </a14:m>
                <a:r>
                  <a:rPr lang="cs-CZ" dirty="0"/>
                  <a:t> je celkový počet prvků v souboru a výraz </a:t>
                </a:r>
                <a14:m>
                  <m:oMath xmlns:m="http://schemas.openxmlformats.org/officeDocument/2006/math">
                    <m:func>
                      <m:funcPr>
                        <m:ctrlPr>
                          <a:rPr lang="cs-CZ" i="1">
                            <a:latin typeface="Cambria Math" panose="02040503050406030204" pitchFamily="18" charset="0"/>
                          </a:rPr>
                        </m:ctrlPr>
                      </m:funcPr>
                      <m:fName>
                        <m:r>
                          <m:rPr>
                            <m:sty m:val="p"/>
                          </m:rPr>
                          <a:rPr lang="cs-CZ">
                            <a:latin typeface="Cambria Math" panose="02040503050406030204" pitchFamily="18" charset="0"/>
                          </a:rPr>
                          <m:t>max</m:t>
                        </m:r>
                      </m:fName>
                      <m:e>
                        <m:d>
                          <m:dPr>
                            <m:begChr m:val="|"/>
                            <m:endChr m:val="|"/>
                            <m:ctrlPr>
                              <a:rPr lang="cs-CZ" i="1">
                                <a:latin typeface="Cambria Math" panose="02040503050406030204" pitchFamily="18" charset="0"/>
                              </a:rPr>
                            </m:ctrlPr>
                          </m:dPr>
                          <m:e>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rPr>
                                      <m:t>𝑟</m:t>
                                    </m:r>
                                  </m:e>
                                </m:acc>
                              </m:e>
                              <m:sub>
                                <m:r>
                                  <a:rPr lang="cs-CZ" i="1">
                                    <a:latin typeface="Cambria Math" panose="02040503050406030204" pitchFamily="18" charset="0"/>
                                  </a:rPr>
                                  <m:t>𝑗</m:t>
                                </m:r>
                              </m:sub>
                            </m:sSub>
                            <m:r>
                              <a:rPr lang="cs-CZ" i="1">
                                <a:latin typeface="Cambria Math" panose="02040503050406030204" pitchFamily="18" charset="0"/>
                              </a:rPr>
                              <m:t>−</m:t>
                            </m:r>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rPr>
                                      <m:t>𝑅</m:t>
                                    </m:r>
                                  </m:e>
                                </m:acc>
                              </m:e>
                              <m:sub>
                                <m:r>
                                  <a:rPr lang="cs-CZ" i="1">
                                    <a:latin typeface="Cambria Math" panose="02040503050406030204" pitchFamily="18" charset="0"/>
                                  </a:rPr>
                                  <m:t>𝑗</m:t>
                                </m:r>
                              </m:sub>
                            </m:sSub>
                          </m:e>
                        </m:d>
                      </m:e>
                    </m:func>
                  </m:oMath>
                </a14:m>
                <a:r>
                  <a:rPr lang="cs-CZ" dirty="0"/>
                  <a:t> značí hodnotu rozdílu sčítaných skutečných a očekávaných četností v tom intervalu, kde je jeho absolutní velikost maximální. Testovací kritérium má své speciální rozdělení, závislé na rozsahu výběru </a:t>
                </a:r>
                <a14:m>
                  <m:oMath xmlns:m="http://schemas.openxmlformats.org/officeDocument/2006/math">
                    <m:r>
                      <a:rPr lang="cs-CZ" i="1">
                        <a:latin typeface="Cambria Math" panose="02040503050406030204" pitchFamily="18" charset="0"/>
                      </a:rPr>
                      <m:t>𝑛</m:t>
                    </m:r>
                  </m:oMath>
                </a14:m>
                <a:r>
                  <a:rPr lang="cs-CZ" dirty="0"/>
                  <a:t>.</a:t>
                </a:r>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4986430"/>
              </a:xfrm>
              <a:prstGeom prst="rect">
                <a:avLst/>
              </a:prstGeom>
              <a:blipFill>
                <a:blip r:embed="rId3"/>
                <a:stretch>
                  <a:fillRect l="-1076" t="-978" r="-646" b="-978"/>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mc:AlternateContent xmlns:mc="http://schemas.openxmlformats.org/markup-compatibility/2006" xmlns:a14="http://schemas.microsoft.com/office/drawing/2010/main">
        <mc:Choice Requires="a14">
          <p:sp>
            <p:nvSpPr>
              <p:cNvPr id="2" name="Obdélník 1">
                <a:extLst>
                  <a:ext uri="{FF2B5EF4-FFF2-40B4-BE49-F238E27FC236}">
                    <a16:creationId xmlns:a16="http://schemas.microsoft.com/office/drawing/2014/main" id="{863D93AD-315B-4ED3-B759-763B0A3EE6A9}"/>
                  </a:ext>
                </a:extLst>
              </p:cNvPr>
              <p:cNvSpPr/>
              <p:nvPr/>
            </p:nvSpPr>
            <p:spPr>
              <a:xfrm>
                <a:off x="755576" y="3645024"/>
                <a:ext cx="2093842"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cs-CZ" i="1">
                          <a:latin typeface="Cambria Math" panose="02040503050406030204" pitchFamily="18" charset="0"/>
                        </a:rPr>
                        <m:t>𝐷</m:t>
                      </m:r>
                      <m:r>
                        <a:rPr lang="cs-CZ" i="0">
                          <a:latin typeface="Cambria Math" panose="02040503050406030204" pitchFamily="18" charset="0"/>
                        </a:rPr>
                        <m:t>=</m:t>
                      </m:r>
                      <m:f>
                        <m:fPr>
                          <m:ctrlPr>
                            <a:rPr lang="cs-CZ" i="1">
                              <a:latin typeface="Cambria Math" panose="02040503050406030204" pitchFamily="18" charset="0"/>
                            </a:rPr>
                          </m:ctrlPr>
                        </m:fPr>
                        <m:num>
                          <m:r>
                            <a:rPr lang="cs-CZ" i="0">
                              <a:latin typeface="Cambria Math" panose="02040503050406030204" pitchFamily="18" charset="0"/>
                            </a:rPr>
                            <m:t>1</m:t>
                          </m:r>
                        </m:num>
                        <m:den>
                          <m:r>
                            <a:rPr lang="cs-CZ" i="1">
                              <a:latin typeface="Cambria Math" panose="02040503050406030204" pitchFamily="18" charset="0"/>
                            </a:rPr>
                            <m:t>𝑛</m:t>
                          </m:r>
                        </m:den>
                      </m:f>
                      <m:func>
                        <m:funcPr>
                          <m:ctrlPr>
                            <a:rPr lang="cs-CZ" i="1">
                              <a:latin typeface="Cambria Math" panose="02040503050406030204" pitchFamily="18" charset="0"/>
                            </a:rPr>
                          </m:ctrlPr>
                        </m:funcPr>
                        <m:fName>
                          <m:r>
                            <m:rPr>
                              <m:sty m:val="p"/>
                            </m:rPr>
                            <a:rPr lang="cs-CZ" i="0">
                              <a:latin typeface="Cambria Math" panose="02040503050406030204" pitchFamily="18" charset="0"/>
                            </a:rPr>
                            <m:t>max</m:t>
                          </m:r>
                        </m:fName>
                        <m:e>
                          <m:d>
                            <m:dPr>
                              <m:begChr m:val="|"/>
                              <m:endChr m:val="|"/>
                              <m:ctrlPr>
                                <a:rPr lang="cs-CZ" i="1">
                                  <a:latin typeface="Cambria Math" panose="02040503050406030204" pitchFamily="18" charset="0"/>
                                </a:rPr>
                              </m:ctrlPr>
                            </m:dPr>
                            <m:e>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rPr>
                                        <m:t>𝑟</m:t>
                                      </m:r>
                                    </m:e>
                                  </m:acc>
                                </m:e>
                                <m:sub>
                                  <m:r>
                                    <a:rPr lang="cs-CZ" i="1">
                                      <a:latin typeface="Cambria Math" panose="02040503050406030204" pitchFamily="18" charset="0"/>
                                    </a:rPr>
                                    <m:t>𝑗</m:t>
                                  </m:r>
                                </m:sub>
                              </m:sSub>
                              <m:r>
                                <a:rPr lang="cs-CZ" i="0">
                                  <a:latin typeface="Cambria Math" panose="02040503050406030204" pitchFamily="18" charset="0"/>
                                </a:rPr>
                                <m:t>−</m:t>
                              </m:r>
                              <m:sSub>
                                <m:sSubPr>
                                  <m:ctrlPr>
                                    <a:rPr lang="cs-CZ" i="1">
                                      <a:latin typeface="Cambria Math" panose="02040503050406030204" pitchFamily="18" charset="0"/>
                                    </a:rPr>
                                  </m:ctrlPr>
                                </m:sSubPr>
                                <m:e>
                                  <m:acc>
                                    <m:accPr>
                                      <m:chr m:val="̃"/>
                                      <m:ctrlPr>
                                        <a:rPr lang="cs-CZ" i="1">
                                          <a:latin typeface="Cambria Math" panose="02040503050406030204" pitchFamily="18" charset="0"/>
                                        </a:rPr>
                                      </m:ctrlPr>
                                    </m:accPr>
                                    <m:e>
                                      <m:r>
                                        <a:rPr lang="cs-CZ" i="1">
                                          <a:latin typeface="Cambria Math" panose="02040503050406030204" pitchFamily="18" charset="0"/>
                                        </a:rPr>
                                        <m:t>𝑅</m:t>
                                      </m:r>
                                    </m:e>
                                  </m:acc>
                                </m:e>
                                <m:sub>
                                  <m:r>
                                    <a:rPr lang="cs-CZ" i="1">
                                      <a:latin typeface="Cambria Math" panose="02040503050406030204" pitchFamily="18" charset="0"/>
                                    </a:rPr>
                                    <m:t>𝑗</m:t>
                                  </m:r>
                                </m:sub>
                              </m:sSub>
                            </m:e>
                          </m:d>
                        </m:e>
                      </m:func>
                    </m:oMath>
                  </m:oMathPara>
                </a14:m>
                <a:endParaRPr lang="cs-CZ" dirty="0"/>
              </a:p>
            </p:txBody>
          </p:sp>
        </mc:Choice>
        <mc:Fallback xmlns="">
          <p:sp>
            <p:nvSpPr>
              <p:cNvPr id="2" name="Obdélník 1">
                <a:extLst>
                  <a:ext uri="{FF2B5EF4-FFF2-40B4-BE49-F238E27FC236}">
                    <a16:creationId xmlns:a16="http://schemas.microsoft.com/office/drawing/2014/main" id="{863D93AD-315B-4ED3-B759-763B0A3EE6A9}"/>
                  </a:ext>
                </a:extLst>
              </p:cNvPr>
              <p:cNvSpPr>
                <a:spLocks noRot="1" noChangeAspect="1" noMove="1" noResize="1" noEditPoints="1" noAdjustHandles="1" noChangeArrowheads="1" noChangeShapeType="1" noTextEdit="1"/>
              </p:cNvSpPr>
              <p:nvPr/>
            </p:nvSpPr>
            <p:spPr>
              <a:xfrm>
                <a:off x="755576" y="3645024"/>
                <a:ext cx="2093842" cy="612732"/>
              </a:xfrm>
              <a:prstGeom prst="rect">
                <a:avLst/>
              </a:prstGeom>
              <a:blipFill>
                <a:blip r:embed="rId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graphicFrame>
            <p:nvGraphicFramePr>
              <p:cNvPr id="3" name="Tabulka 2">
                <a:extLst>
                  <a:ext uri="{FF2B5EF4-FFF2-40B4-BE49-F238E27FC236}">
                    <a16:creationId xmlns:a16="http://schemas.microsoft.com/office/drawing/2014/main" id="{DFAC57B9-31BE-401A-859A-9F969C19A1D8}"/>
                  </a:ext>
                </a:extLst>
              </p:cNvPr>
              <p:cNvGraphicFramePr>
                <a:graphicFrameLocks noGrp="1"/>
              </p:cNvGraphicFramePr>
              <p:nvPr>
                <p:extLst>
                  <p:ext uri="{D42A27DB-BD31-4B8C-83A1-F6EECF244321}">
                    <p14:modId xmlns:p14="http://schemas.microsoft.com/office/powerpoint/2010/main" val="1037995008"/>
                  </p:ext>
                </p:extLst>
              </p:nvPr>
            </p:nvGraphicFramePr>
            <p:xfrm>
              <a:off x="472630" y="5607118"/>
              <a:ext cx="8229600" cy="736982"/>
            </p:xfrm>
            <a:graphic>
              <a:graphicData uri="http://schemas.openxmlformats.org/drawingml/2006/table">
                <a:tbl>
                  <a:tblPr firstRow="1" firstCol="1" lastRow="1" lastCol="1" bandRow="1" bandCol="1"/>
                  <a:tblGrid>
                    <a:gridCol w="914400">
                      <a:extLst>
                        <a:ext uri="{9D8B030D-6E8A-4147-A177-3AD203B41FA5}">
                          <a16:colId xmlns:a16="http://schemas.microsoft.com/office/drawing/2014/main" val="83002553"/>
                        </a:ext>
                      </a:extLst>
                    </a:gridCol>
                    <a:gridCol w="914400">
                      <a:extLst>
                        <a:ext uri="{9D8B030D-6E8A-4147-A177-3AD203B41FA5}">
                          <a16:colId xmlns:a16="http://schemas.microsoft.com/office/drawing/2014/main" val="4080878727"/>
                        </a:ext>
                      </a:extLst>
                    </a:gridCol>
                    <a:gridCol w="914400">
                      <a:extLst>
                        <a:ext uri="{9D8B030D-6E8A-4147-A177-3AD203B41FA5}">
                          <a16:colId xmlns:a16="http://schemas.microsoft.com/office/drawing/2014/main" val="2102352345"/>
                        </a:ext>
                      </a:extLst>
                    </a:gridCol>
                    <a:gridCol w="914400">
                      <a:extLst>
                        <a:ext uri="{9D8B030D-6E8A-4147-A177-3AD203B41FA5}">
                          <a16:colId xmlns:a16="http://schemas.microsoft.com/office/drawing/2014/main" val="2345390815"/>
                        </a:ext>
                      </a:extLst>
                    </a:gridCol>
                    <a:gridCol w="914400">
                      <a:extLst>
                        <a:ext uri="{9D8B030D-6E8A-4147-A177-3AD203B41FA5}">
                          <a16:colId xmlns:a16="http://schemas.microsoft.com/office/drawing/2014/main" val="2175103896"/>
                        </a:ext>
                      </a:extLst>
                    </a:gridCol>
                    <a:gridCol w="914400">
                      <a:extLst>
                        <a:ext uri="{9D8B030D-6E8A-4147-A177-3AD203B41FA5}">
                          <a16:colId xmlns:a16="http://schemas.microsoft.com/office/drawing/2014/main" val="3005488690"/>
                        </a:ext>
                      </a:extLst>
                    </a:gridCol>
                    <a:gridCol w="914400">
                      <a:extLst>
                        <a:ext uri="{9D8B030D-6E8A-4147-A177-3AD203B41FA5}">
                          <a16:colId xmlns:a16="http://schemas.microsoft.com/office/drawing/2014/main" val="985641942"/>
                        </a:ext>
                      </a:extLst>
                    </a:gridCol>
                    <a:gridCol w="914400">
                      <a:extLst>
                        <a:ext uri="{9D8B030D-6E8A-4147-A177-3AD203B41FA5}">
                          <a16:colId xmlns:a16="http://schemas.microsoft.com/office/drawing/2014/main" val="944810213"/>
                        </a:ext>
                      </a:extLst>
                    </a:gridCol>
                    <a:gridCol w="914400">
                      <a:extLst>
                        <a:ext uri="{9D8B030D-6E8A-4147-A177-3AD203B41FA5}">
                          <a16:colId xmlns:a16="http://schemas.microsoft.com/office/drawing/2014/main" val="2189175300"/>
                        </a:ext>
                      </a:extLst>
                    </a:gridCol>
                  </a:tblGrid>
                  <a:tr h="0">
                    <a:tc>
                      <a:txBody>
                        <a:bodyPr/>
                        <a:lstStyle/>
                        <a:p>
                          <a:pPr indent="0" algn="ctr">
                            <a:spcAft>
                              <a:spcPts val="0"/>
                            </a:spcAft>
                          </a:pPr>
                          <a14:m>
                            <m:oMath xmlns:m="http://schemas.openxmlformats.org/officeDocument/2006/math">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𝛼</m:t>
                              </m:r>
                            </m:oMath>
                          </a14:m>
                          <a:r>
                            <a:rPr lang="cs-CZ" sz="1600" dirty="0">
                              <a:effectLst/>
                              <a:latin typeface="Calibri" panose="020F0502020204030204" pitchFamily="34" charset="0"/>
                              <a:ea typeface="Times New Roman" panose="02020603050405020304" pitchFamily="18" charset="0"/>
                              <a:cs typeface="Times New Roman" panose="02020603050405020304" pitchFamily="18" charset="0"/>
                            </a:rPr>
                            <a:t>\</a:t>
                          </a:r>
                          <a14:m>
                            <m:oMath xmlns:m="http://schemas.openxmlformats.org/officeDocument/2006/math">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𝑛</m:t>
                              </m:r>
                            </m:oMath>
                          </a14:m>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10</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n &gt; 40</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896633"/>
                      </a:ext>
                    </a:extLst>
                  </a:tr>
                  <a:tr h="0">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0,05</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0,40</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a:effectLst/>
                              <a:latin typeface="Calibri" panose="020F0502020204030204" pitchFamily="34" charset="0"/>
                              <a:ea typeface="Times New Roman" panose="02020603050405020304" pitchFamily="18" charset="0"/>
                              <a:cs typeface="Times New Roman" panose="02020603050405020304" pitchFamily="18" charset="0"/>
                            </a:rPr>
                            <a:t>1,36/</a:t>
                          </a:r>
                          <a14:m>
                            <m:oMath xmlns:m="http://schemas.openxmlformats.org/officeDocument/2006/math">
                              <m:rad>
                                <m:radPr>
                                  <m:degHide m:val="on"/>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𝑛</m:t>
                                  </m:r>
                                </m:e>
                              </m:rad>
                            </m:oMath>
                          </a14:m>
                          <a:endParaRPr lang="cs-CZ"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8458951"/>
                      </a:ext>
                    </a:extLst>
                  </a:tr>
                  <a:tr h="0">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0,01</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0,49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a:effectLst/>
                              <a:latin typeface="Calibri" panose="020F0502020204030204" pitchFamily="34" charset="0"/>
                              <a:ea typeface="Times New Roman" panose="02020603050405020304" pitchFamily="18" charset="0"/>
                              <a:cs typeface="Times New Roman" panose="02020603050405020304" pitchFamily="18" charset="0"/>
                            </a:rPr>
                            <a:t>0,40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a:effectLst/>
                              <a:latin typeface="Calibri" panose="020F0502020204030204" pitchFamily="34" charset="0"/>
                              <a:ea typeface="Times New Roman" panose="02020603050405020304" pitchFamily="18" charset="0"/>
                              <a:cs typeface="Times New Roman" panose="02020603050405020304" pitchFamily="18" charset="0"/>
                            </a:rPr>
                            <a:t>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a:effectLst/>
                              <a:latin typeface="Calibri" panose="020F0502020204030204" pitchFamily="34" charset="0"/>
                              <a:ea typeface="Times New Roman" panose="02020603050405020304" pitchFamily="18" charset="0"/>
                              <a:cs typeface="Times New Roman" panose="02020603050405020304" pitchFamily="18" charset="0"/>
                            </a:rPr>
                            <a:t>0,29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1,63/</a:t>
                          </a:r>
                          <a14:m>
                            <m:oMath xmlns:m="http://schemas.openxmlformats.org/officeDocument/2006/math">
                              <m:rad>
                                <m:radPr>
                                  <m:degHide m:val="on"/>
                                  <m:ctrlPr>
                                    <a:rPr lang="cs-CZ" sz="16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cs-CZ" sz="1600" i="1">
                                      <a:effectLst/>
                                      <a:latin typeface="Cambria Math" panose="02040503050406030204" pitchFamily="18" charset="0"/>
                                      <a:ea typeface="Times New Roman" panose="02020603050405020304" pitchFamily="18" charset="0"/>
                                      <a:cs typeface="Times New Roman" panose="02020603050405020304" pitchFamily="18" charset="0"/>
                                    </a:rPr>
                                    <m:t>𝑛</m:t>
                                  </m:r>
                                </m:e>
                              </m:rad>
                            </m:oMath>
                          </a14:m>
                          <a:endParaRPr lang="cs-CZ"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3951098"/>
                      </a:ext>
                    </a:extLst>
                  </a:tr>
                </a:tbl>
              </a:graphicData>
            </a:graphic>
          </p:graphicFrame>
        </mc:Choice>
        <mc:Fallback xmlns="">
          <p:graphicFrame>
            <p:nvGraphicFramePr>
              <p:cNvPr id="3" name="Tabulka 2">
                <a:extLst>
                  <a:ext uri="{FF2B5EF4-FFF2-40B4-BE49-F238E27FC236}">
                    <a16:creationId xmlns:a16="http://schemas.microsoft.com/office/drawing/2014/main" id="{DFAC57B9-31BE-401A-859A-9F969C19A1D8}"/>
                  </a:ext>
                </a:extLst>
              </p:cNvPr>
              <p:cNvGraphicFramePr>
                <a:graphicFrameLocks noGrp="1"/>
              </p:cNvGraphicFramePr>
              <p:nvPr>
                <p:extLst>
                  <p:ext uri="{D42A27DB-BD31-4B8C-83A1-F6EECF244321}">
                    <p14:modId xmlns:p14="http://schemas.microsoft.com/office/powerpoint/2010/main" val="1037995008"/>
                  </p:ext>
                </p:extLst>
              </p:nvPr>
            </p:nvGraphicFramePr>
            <p:xfrm>
              <a:off x="472630" y="5607118"/>
              <a:ext cx="8229600" cy="736982"/>
            </p:xfrm>
            <a:graphic>
              <a:graphicData uri="http://schemas.openxmlformats.org/drawingml/2006/table">
                <a:tbl>
                  <a:tblPr firstRow="1" firstCol="1" lastRow="1" lastCol="1" bandRow="1" bandCol="1"/>
                  <a:tblGrid>
                    <a:gridCol w="914400">
                      <a:extLst>
                        <a:ext uri="{9D8B030D-6E8A-4147-A177-3AD203B41FA5}">
                          <a16:colId xmlns:a16="http://schemas.microsoft.com/office/drawing/2014/main" val="83002553"/>
                        </a:ext>
                      </a:extLst>
                    </a:gridCol>
                    <a:gridCol w="914400">
                      <a:extLst>
                        <a:ext uri="{9D8B030D-6E8A-4147-A177-3AD203B41FA5}">
                          <a16:colId xmlns:a16="http://schemas.microsoft.com/office/drawing/2014/main" val="4080878727"/>
                        </a:ext>
                      </a:extLst>
                    </a:gridCol>
                    <a:gridCol w="914400">
                      <a:extLst>
                        <a:ext uri="{9D8B030D-6E8A-4147-A177-3AD203B41FA5}">
                          <a16:colId xmlns:a16="http://schemas.microsoft.com/office/drawing/2014/main" val="2102352345"/>
                        </a:ext>
                      </a:extLst>
                    </a:gridCol>
                    <a:gridCol w="914400">
                      <a:extLst>
                        <a:ext uri="{9D8B030D-6E8A-4147-A177-3AD203B41FA5}">
                          <a16:colId xmlns:a16="http://schemas.microsoft.com/office/drawing/2014/main" val="2345390815"/>
                        </a:ext>
                      </a:extLst>
                    </a:gridCol>
                    <a:gridCol w="914400">
                      <a:extLst>
                        <a:ext uri="{9D8B030D-6E8A-4147-A177-3AD203B41FA5}">
                          <a16:colId xmlns:a16="http://schemas.microsoft.com/office/drawing/2014/main" val="2175103896"/>
                        </a:ext>
                      </a:extLst>
                    </a:gridCol>
                    <a:gridCol w="914400">
                      <a:extLst>
                        <a:ext uri="{9D8B030D-6E8A-4147-A177-3AD203B41FA5}">
                          <a16:colId xmlns:a16="http://schemas.microsoft.com/office/drawing/2014/main" val="3005488690"/>
                        </a:ext>
                      </a:extLst>
                    </a:gridCol>
                    <a:gridCol w="914400">
                      <a:extLst>
                        <a:ext uri="{9D8B030D-6E8A-4147-A177-3AD203B41FA5}">
                          <a16:colId xmlns:a16="http://schemas.microsoft.com/office/drawing/2014/main" val="985641942"/>
                        </a:ext>
                      </a:extLst>
                    </a:gridCol>
                    <a:gridCol w="914400">
                      <a:extLst>
                        <a:ext uri="{9D8B030D-6E8A-4147-A177-3AD203B41FA5}">
                          <a16:colId xmlns:a16="http://schemas.microsoft.com/office/drawing/2014/main" val="944810213"/>
                        </a:ext>
                      </a:extLst>
                    </a:gridCol>
                    <a:gridCol w="914400">
                      <a:extLst>
                        <a:ext uri="{9D8B030D-6E8A-4147-A177-3AD203B41FA5}">
                          <a16:colId xmlns:a16="http://schemas.microsoft.com/office/drawing/2014/main" val="2189175300"/>
                        </a:ext>
                      </a:extLst>
                    </a:gridCol>
                  </a:tblGrid>
                  <a:tr h="243840">
                    <a:tc>
                      <a:txBody>
                        <a:bodyPr/>
                        <a:lstStyle/>
                        <a:p>
                          <a:endParaRPr lang="cs-CZ"/>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blipFill>
                          <a:blip r:embed="rId5"/>
                          <a:stretch>
                            <a:fillRect l="-1333" t="-25000" r="-802667" b="-257500"/>
                          </a:stretch>
                        </a:blipFill>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10</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ct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n &gt; 40</a:t>
                          </a: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896633"/>
                      </a:ext>
                    </a:extLst>
                  </a:tr>
                  <a:tr h="246571">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0,05</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0,40</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cs-CZ"/>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5"/>
                          <a:stretch>
                            <a:fillRect l="-802000" t="-121951" r="-2000" b="-151220"/>
                          </a:stretch>
                        </a:blipFill>
                      </a:tcPr>
                    </a:tc>
                    <a:extLst>
                      <a:ext uri="{0D108BD9-81ED-4DB2-BD59-A6C34878D82A}">
                        <a16:rowId xmlns:a16="http://schemas.microsoft.com/office/drawing/2014/main" val="1008458951"/>
                      </a:ext>
                    </a:extLst>
                  </a:tr>
                  <a:tr h="246571">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0,01</a:t>
                          </a:r>
                        </a:p>
                      </a:txBody>
                      <a:tcPr marL="68580" marR="6858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0,49</a:t>
                          </a: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a:effectLst/>
                              <a:latin typeface="Calibri" panose="020F0502020204030204" pitchFamily="34" charset="0"/>
                              <a:ea typeface="Times New Roman" panose="02020603050405020304" pitchFamily="18" charset="0"/>
                              <a:cs typeface="Times New Roman" panose="02020603050405020304" pitchFamily="18" charset="0"/>
                            </a:rPr>
                            <a:t>0,40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a:effectLst/>
                              <a:latin typeface="Calibri" panose="020F0502020204030204" pitchFamily="34" charset="0"/>
                              <a:ea typeface="Times New Roman" panose="02020603050405020304" pitchFamily="18" charset="0"/>
                              <a:cs typeface="Times New Roman" panose="02020603050405020304" pitchFamily="18" charset="0"/>
                            </a:rPr>
                            <a:t>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a:effectLst/>
                              <a:latin typeface="Calibri" panose="020F0502020204030204" pitchFamily="34" charset="0"/>
                              <a:ea typeface="Times New Roman" panose="02020603050405020304" pitchFamily="18" charset="0"/>
                              <a:cs typeface="Times New Roman" panose="02020603050405020304" pitchFamily="18" charset="0"/>
                            </a:rPr>
                            <a:t>0,29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0" algn="r">
                            <a:spcAft>
                              <a:spcPts val="0"/>
                            </a:spcAft>
                          </a:pPr>
                          <a:r>
                            <a:rPr lang="cs-CZ" sz="1600" dirty="0">
                              <a:effectLst/>
                              <a:latin typeface="Calibri" panose="020F0502020204030204" pitchFamily="34" charset="0"/>
                              <a:ea typeface="Times New Roman" panose="02020603050405020304" pitchFamily="18" charset="0"/>
                              <a:cs typeface="Times New Roman" panose="02020603050405020304" pitchFamily="18" charset="0"/>
                            </a:rPr>
                            <a:t>0,25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cs-CZ"/>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blipFill>
                          <a:blip r:embed="rId5"/>
                          <a:stretch>
                            <a:fillRect l="-802000" t="-221951" r="-2000" b="-51220"/>
                          </a:stretch>
                        </a:blipFill>
                      </a:tcPr>
                    </a:tc>
                    <a:extLst>
                      <a:ext uri="{0D108BD9-81ED-4DB2-BD59-A6C34878D82A}">
                        <a16:rowId xmlns:a16="http://schemas.microsoft.com/office/drawing/2014/main" val="973951098"/>
                      </a:ext>
                    </a:extLst>
                  </a:tr>
                </a:tbl>
              </a:graphicData>
            </a:graphic>
          </p:graphicFrame>
        </mc:Fallback>
      </mc:AlternateContent>
    </p:spTree>
    <p:extLst>
      <p:ext uri="{BB962C8B-B14F-4D97-AF65-F5344CB8AC3E}">
        <p14:creationId xmlns:p14="http://schemas.microsoft.com/office/powerpoint/2010/main" val="2405171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76A38C99-6A51-4DB5-8ECB-1E0DA691EBA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60000"/>
                    </a14:imgEffect>
                  </a14:imgLayer>
                </a14:imgProps>
              </a:ext>
            </a:extLst>
          </a:blip>
          <a:stretch>
            <a:fillRect/>
          </a:stretch>
        </p:blipFill>
        <p:spPr>
          <a:xfrm>
            <a:off x="7011658" y="620713"/>
            <a:ext cx="2133600" cy="1244139"/>
          </a:xfrm>
          <a:prstGeom prst="rect">
            <a:avLst/>
          </a:prstGeom>
        </p:spPr>
      </p:pic>
      <p:sp>
        <p:nvSpPr>
          <p:cNvPr id="7" name="Slide Number Placeholder 6"/>
          <p:cNvSpPr>
            <a:spLocks noGrp="1"/>
          </p:cNvSpPr>
          <p:nvPr>
            <p:ph type="sldNum" sz="quarter" idx="12"/>
          </p:nvPr>
        </p:nvSpPr>
        <p:spPr/>
        <p:txBody>
          <a:bodyPr/>
          <a:lstStyle/>
          <a:p>
            <a:fld id="{5587C5EE-3FDF-4CBE-8A81-40FCD7650D36}" type="slidenum">
              <a:rPr lang="cs-CZ" smtClean="0"/>
              <a:pPr/>
              <a:t>6</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49931" y="633979"/>
                <a:ext cx="8856984" cy="6277552"/>
              </a:xfrm>
              <a:prstGeom prst="rect">
                <a:avLst/>
              </a:prstGeom>
              <a:noFill/>
            </p:spPr>
            <p:txBody>
              <a:bodyPr wrap="square" rtlCol="0">
                <a:spAutoFit/>
              </a:bodyPr>
              <a:lstStyle/>
              <a:p>
                <a:r>
                  <a:rPr lang="cs-CZ" sz="2400" b="1" dirty="0"/>
                  <a:t>3. Testování normality náhodných výběrů.</a:t>
                </a:r>
              </a:p>
              <a:p>
                <a:endParaRPr lang="cs-CZ" sz="1600" b="1" dirty="0"/>
              </a:p>
              <a:p>
                <a:r>
                  <a:rPr lang="cs-CZ" sz="1600" b="1" dirty="0"/>
                  <a:t>Šikmost</a:t>
                </a:r>
              </a:p>
              <a:p>
                <a:r>
                  <a:rPr lang="cs-CZ" dirty="0"/>
                  <a:t>šikmost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𝛽</m:t>
                        </m:r>
                      </m:e>
                      <m:sub>
                        <m:r>
                          <a:rPr lang="cs-CZ" i="1">
                            <a:latin typeface="Cambria Math" panose="02040503050406030204" pitchFamily="18" charset="0"/>
                          </a:rPr>
                          <m:t>3</m:t>
                        </m:r>
                      </m:sub>
                    </m:sSub>
                  </m:oMath>
                </a14:m>
                <a:r>
                  <a:rPr lang="cs-CZ" dirty="0"/>
                  <a:t> je třetí standardizovaný (centrální) moment definovaný takto:</a:t>
                </a:r>
              </a:p>
              <a:p>
                <a:r>
                  <a:rPr lang="cs-CZ" sz="1200" dirty="0"/>
                  <a:t> 	</a:t>
                </a:r>
              </a:p>
              <a:p>
                <a:r>
                  <a:rPr lang="cs-CZ"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𝛽</m:t>
                        </m:r>
                      </m:e>
                      <m:sub>
                        <m:r>
                          <a:rPr lang="cs-CZ" i="1">
                            <a:latin typeface="Cambria Math" panose="02040503050406030204" pitchFamily="18" charset="0"/>
                          </a:rPr>
                          <m:t>3</m:t>
                        </m:r>
                      </m:sub>
                    </m:sSub>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𝐸</m:t>
                        </m:r>
                        <m:sSup>
                          <m:sSupPr>
                            <m:ctrlPr>
                              <a:rPr lang="cs-CZ" i="1">
                                <a:latin typeface="Cambria Math" panose="02040503050406030204" pitchFamily="18" charset="0"/>
                              </a:rPr>
                            </m:ctrlPr>
                          </m:sSupPr>
                          <m:e>
                            <m:d>
                              <m:dPr>
                                <m:ctrlPr>
                                  <a:rPr lang="cs-CZ" i="1">
                                    <a:latin typeface="Cambria Math" panose="02040503050406030204" pitchFamily="18" charset="0"/>
                                  </a:rPr>
                                </m:ctrlPr>
                              </m:dPr>
                              <m:e>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rPr>
                                  <m:t>𝜇</m:t>
                                </m:r>
                              </m:e>
                            </m:d>
                          </m:e>
                          <m:sup>
                            <m:r>
                              <a:rPr lang="cs-CZ" i="1">
                                <a:latin typeface="Cambria Math" panose="02040503050406030204" pitchFamily="18" charset="0"/>
                              </a:rPr>
                              <m:t>3</m:t>
                            </m:r>
                          </m:sup>
                        </m:sSup>
                      </m:num>
                      <m:den>
                        <m:sSup>
                          <m:sSupPr>
                            <m:ctrlPr>
                              <a:rPr lang="cs-CZ" i="1">
                                <a:latin typeface="Cambria Math" panose="02040503050406030204" pitchFamily="18" charset="0"/>
                              </a:rPr>
                            </m:ctrlPr>
                          </m:sSupPr>
                          <m:e>
                            <m:d>
                              <m:dPr>
                                <m:ctrlPr>
                                  <a:rPr lang="cs-CZ" i="1">
                                    <a:latin typeface="Cambria Math" panose="02040503050406030204" pitchFamily="18" charset="0"/>
                                  </a:rPr>
                                </m:ctrlPr>
                              </m:dPr>
                              <m:e>
                                <m:r>
                                  <a:rPr lang="cs-CZ" i="1">
                                    <a:latin typeface="Cambria Math" panose="02040503050406030204" pitchFamily="18" charset="0"/>
                                  </a:rPr>
                                  <m:t>𝐸</m:t>
                                </m:r>
                                <m:sSup>
                                  <m:sSupPr>
                                    <m:ctrlPr>
                                      <a:rPr lang="cs-CZ" i="1">
                                        <a:latin typeface="Cambria Math" panose="02040503050406030204" pitchFamily="18" charset="0"/>
                                      </a:rPr>
                                    </m:ctrlPr>
                                  </m:sSupPr>
                                  <m:e>
                                    <m:d>
                                      <m:dPr>
                                        <m:ctrlPr>
                                          <a:rPr lang="cs-CZ" i="1">
                                            <a:latin typeface="Cambria Math" panose="02040503050406030204" pitchFamily="18" charset="0"/>
                                          </a:rPr>
                                        </m:ctrlPr>
                                      </m:dPr>
                                      <m:e>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rPr>
                                          <m:t>𝜇</m:t>
                                        </m:r>
                                      </m:e>
                                    </m:d>
                                  </m:e>
                                  <m:sup>
                                    <m:r>
                                      <a:rPr lang="cs-CZ" i="1">
                                        <a:latin typeface="Cambria Math" panose="02040503050406030204" pitchFamily="18" charset="0"/>
                                      </a:rPr>
                                      <m:t>2</m:t>
                                    </m:r>
                                  </m:sup>
                                </m:sSup>
                              </m:e>
                            </m:d>
                          </m:e>
                          <m:sup>
                            <m:r>
                              <a:rPr lang="cs-CZ" i="1">
                                <a:latin typeface="Cambria Math" panose="02040503050406030204" pitchFamily="18" charset="0"/>
                              </a:rPr>
                              <m:t>3/2</m:t>
                            </m:r>
                          </m:sup>
                        </m:sSup>
                      </m:den>
                    </m:f>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𝐸</m:t>
                        </m:r>
                        <m:sSup>
                          <m:sSupPr>
                            <m:ctrlPr>
                              <a:rPr lang="cs-CZ" i="1">
                                <a:latin typeface="Cambria Math" panose="02040503050406030204" pitchFamily="18" charset="0"/>
                              </a:rPr>
                            </m:ctrlPr>
                          </m:sSupPr>
                          <m:e>
                            <m:d>
                              <m:dPr>
                                <m:ctrlPr>
                                  <a:rPr lang="cs-CZ" i="1">
                                    <a:latin typeface="Cambria Math" panose="02040503050406030204" pitchFamily="18" charset="0"/>
                                  </a:rPr>
                                </m:ctrlPr>
                              </m:dPr>
                              <m:e>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rPr>
                                  <m:t>𝜇</m:t>
                                </m:r>
                              </m:e>
                            </m:d>
                          </m:e>
                          <m:sup>
                            <m:r>
                              <a:rPr lang="cs-CZ" i="1">
                                <a:latin typeface="Cambria Math" panose="02040503050406030204" pitchFamily="18" charset="0"/>
                              </a:rPr>
                              <m:t>3</m:t>
                            </m:r>
                          </m:sup>
                        </m:sSup>
                      </m:num>
                      <m:den>
                        <m:sSup>
                          <m:sSupPr>
                            <m:ctrlPr>
                              <a:rPr lang="cs-CZ" i="1">
                                <a:latin typeface="Cambria Math" panose="02040503050406030204" pitchFamily="18" charset="0"/>
                              </a:rPr>
                            </m:ctrlPr>
                          </m:sSupPr>
                          <m:e>
                            <m:r>
                              <a:rPr lang="cs-CZ" i="1">
                                <a:latin typeface="Cambria Math" panose="02040503050406030204" pitchFamily="18" charset="0"/>
                              </a:rPr>
                              <m:t>𝜎</m:t>
                            </m:r>
                          </m:e>
                          <m:sup>
                            <m:r>
                              <a:rPr lang="cs-CZ" i="1">
                                <a:latin typeface="Cambria Math" panose="02040503050406030204" pitchFamily="18" charset="0"/>
                              </a:rPr>
                              <m:t>3</m:t>
                            </m:r>
                          </m:sup>
                        </m:sSup>
                      </m:den>
                    </m:f>
                  </m:oMath>
                </a14:m>
                <a:r>
                  <a:rPr lang="cs-CZ" dirty="0"/>
                  <a:t> </a:t>
                </a:r>
              </a:p>
              <a:p>
                <a:endParaRPr lang="cs-CZ" sz="1200" dirty="0"/>
              </a:p>
              <a:p>
                <a:r>
                  <a:rPr lang="cs-CZ" dirty="0"/>
                  <a:t>Pro testovaný výběrový soubor lze vypočítat výběrovou hodnotu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3</m:t>
                        </m:r>
                      </m:sub>
                    </m:sSub>
                  </m:oMath>
                </a14:m>
                <a:r>
                  <a:rPr lang="cs-CZ" dirty="0"/>
                  <a:t>:</a:t>
                </a:r>
              </a:p>
              <a:p>
                <a:r>
                  <a:rPr lang="cs-CZ" sz="1200" dirty="0"/>
                  <a:t> </a:t>
                </a:r>
              </a:p>
              <a:p>
                <a:r>
                  <a:rPr lang="cs-CZ"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3</m:t>
                        </m:r>
                      </m:sub>
                    </m:sSub>
                    <m:r>
                      <a:rPr lang="cs-CZ" i="1">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𝑚</m:t>
                            </m:r>
                          </m:e>
                          <m:sub>
                            <m:r>
                              <a:rPr lang="cs-CZ" i="1">
                                <a:latin typeface="Cambria Math" panose="02040503050406030204" pitchFamily="18" charset="0"/>
                              </a:rPr>
                              <m:t>3</m:t>
                            </m:r>
                          </m:sub>
                        </m:sSub>
                      </m:num>
                      <m:den>
                        <m:sSubSup>
                          <m:sSubSupPr>
                            <m:ctrlPr>
                              <a:rPr lang="cs-CZ" i="1">
                                <a:latin typeface="Cambria Math" panose="02040503050406030204" pitchFamily="18" charset="0"/>
                              </a:rPr>
                            </m:ctrlPr>
                          </m:sSubSupPr>
                          <m:e>
                            <m:r>
                              <a:rPr lang="cs-CZ" i="1">
                                <a:latin typeface="Cambria Math" panose="02040503050406030204" pitchFamily="18" charset="0"/>
                              </a:rPr>
                              <m:t>𝑚</m:t>
                            </m:r>
                          </m:e>
                          <m:sub>
                            <m:r>
                              <a:rPr lang="cs-CZ" i="1">
                                <a:latin typeface="Cambria Math" panose="02040503050406030204" pitchFamily="18" charset="0"/>
                              </a:rPr>
                              <m:t>2</m:t>
                            </m:r>
                          </m:sub>
                          <m:sup>
                            <m:r>
                              <a:rPr lang="cs-CZ" i="1">
                                <a:latin typeface="Cambria Math" panose="02040503050406030204" pitchFamily="18" charset="0"/>
                              </a:rPr>
                              <m:t>3/2</m:t>
                            </m:r>
                          </m:sup>
                        </m:sSubSup>
                      </m:den>
                    </m:f>
                  </m:oMath>
                </a14:m>
                <a:r>
                  <a:rPr lang="cs-CZ" dirty="0"/>
                  <a:t> , kde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𝑚</m:t>
                        </m:r>
                      </m:e>
                      <m:sub>
                        <m:r>
                          <a:rPr lang="cs-CZ" i="1">
                            <a:latin typeface="Cambria Math" panose="02040503050406030204" pitchFamily="18" charset="0"/>
                          </a:rPr>
                          <m:t>𝑘</m:t>
                        </m:r>
                      </m:sub>
                    </m:sSub>
                    <m:r>
                      <a:rPr lang="cs-CZ" i="1">
                        <a:latin typeface="Cambria Math" panose="02040503050406030204" pitchFamily="18" charset="0"/>
                      </a:rPr>
                      <m:t>=</m:t>
                    </m:r>
                    <m:f>
                      <m:fPr>
                        <m:ctrlPr>
                          <a:rPr lang="cs-CZ" i="1">
                            <a:latin typeface="Cambria Math" panose="02040503050406030204" pitchFamily="18" charset="0"/>
                          </a:rPr>
                        </m:ctrlPr>
                      </m:fPr>
                      <m:num>
                        <m:nary>
                          <m:naryPr>
                            <m:chr m:val="∑"/>
                            <m:limLoc m:val="undOvr"/>
                            <m:subHide m:val="on"/>
                            <m:supHide m:val="on"/>
                            <m:ctrlPr>
                              <a:rPr lang="cs-CZ" i="1">
                                <a:latin typeface="Cambria Math" panose="02040503050406030204" pitchFamily="18" charset="0"/>
                              </a:rPr>
                            </m:ctrlPr>
                          </m:naryPr>
                          <m:sub/>
                          <m:sup/>
                          <m:e>
                            <m:sSup>
                              <m:sSupPr>
                                <m:ctrlPr>
                                  <a:rPr lang="cs-CZ" i="1">
                                    <a:latin typeface="Cambria Math" panose="02040503050406030204" pitchFamily="18" charset="0"/>
                                  </a:rPr>
                                </m:ctrlPr>
                              </m:sSupPr>
                              <m:e>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𝑖</m:t>
                                        </m:r>
                                      </m:sub>
                                    </m:sSub>
                                    <m:r>
                                      <a:rPr lang="cs-CZ" i="1">
                                        <a:latin typeface="Cambria Math" panose="02040503050406030204" pitchFamily="18" charset="0"/>
                                      </a:rPr>
                                      <m:t>−</m:t>
                                    </m:r>
                                    <m:acc>
                                      <m:accPr>
                                        <m:chr m:val="̅"/>
                                        <m:ctrlPr>
                                          <a:rPr lang="cs-CZ" i="1">
                                            <a:latin typeface="Cambria Math" panose="02040503050406030204" pitchFamily="18" charset="0"/>
                                          </a:rPr>
                                        </m:ctrlPr>
                                      </m:accPr>
                                      <m:e>
                                        <m:r>
                                          <a:rPr lang="cs-CZ" i="1">
                                            <a:latin typeface="Cambria Math" panose="02040503050406030204" pitchFamily="18" charset="0"/>
                                          </a:rPr>
                                          <m:t>𝑥</m:t>
                                        </m:r>
                                      </m:e>
                                    </m:acc>
                                  </m:e>
                                </m:d>
                              </m:e>
                              <m:sup>
                                <m:r>
                                  <a:rPr lang="cs-CZ" i="1">
                                    <a:latin typeface="Cambria Math" panose="02040503050406030204" pitchFamily="18" charset="0"/>
                                  </a:rPr>
                                  <m:t>𝑘</m:t>
                                </m:r>
                              </m:sup>
                            </m:sSup>
                          </m:e>
                        </m:nary>
                      </m:num>
                      <m:den>
                        <m:r>
                          <a:rPr lang="cs-CZ" i="1">
                            <a:latin typeface="Cambria Math" panose="02040503050406030204" pitchFamily="18" charset="0"/>
                          </a:rPr>
                          <m:t>𝑛</m:t>
                        </m:r>
                      </m:den>
                    </m:f>
                    <m:r>
                      <a:rPr lang="cs-CZ" i="1">
                        <a:latin typeface="Cambria Math" panose="02040503050406030204" pitchFamily="18" charset="0"/>
                      </a:rPr>
                      <m:t>=</m:t>
                    </m:r>
                    <m:f>
                      <m:fPr>
                        <m:ctrlPr>
                          <a:rPr lang="cs-CZ" i="1">
                            <a:latin typeface="Cambria Math" panose="02040503050406030204" pitchFamily="18" charset="0"/>
                          </a:rPr>
                        </m:ctrlPr>
                      </m:fPr>
                      <m:num>
                        <m:nary>
                          <m:naryPr>
                            <m:chr m:val="∑"/>
                            <m:limLoc m:val="undOvr"/>
                            <m:subHide m:val="on"/>
                            <m:supHide m:val="on"/>
                            <m:ctrlPr>
                              <a:rPr lang="cs-CZ" i="1">
                                <a:latin typeface="Cambria Math" panose="02040503050406030204" pitchFamily="18" charset="0"/>
                              </a:rPr>
                            </m:ctrlPr>
                          </m:naryPr>
                          <m:sub/>
                          <m:sup/>
                          <m:e>
                            <m:sSup>
                              <m:sSupPr>
                                <m:ctrlPr>
                                  <a:rPr lang="cs-CZ" i="1">
                                    <a:latin typeface="Cambria Math" panose="02040503050406030204" pitchFamily="18" charset="0"/>
                                  </a:rPr>
                                </m:ctrlPr>
                              </m:sSupPr>
                              <m:e>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𝑣</m:t>
                                        </m:r>
                                      </m:e>
                                      <m:sub>
                                        <m:r>
                                          <a:rPr lang="cs-CZ" i="1">
                                            <a:latin typeface="Cambria Math" panose="02040503050406030204" pitchFamily="18" charset="0"/>
                                          </a:rPr>
                                          <m:t>𝑖</m:t>
                                        </m:r>
                                      </m:sub>
                                    </m:sSub>
                                  </m:e>
                                </m:d>
                              </m:e>
                              <m:sup>
                                <m:r>
                                  <a:rPr lang="cs-CZ" i="1">
                                    <a:latin typeface="Cambria Math" panose="02040503050406030204" pitchFamily="18" charset="0"/>
                                  </a:rPr>
                                  <m:t>𝑘</m:t>
                                </m:r>
                              </m:sup>
                            </m:sSup>
                          </m:e>
                        </m:nary>
                      </m:num>
                      <m:den>
                        <m:r>
                          <a:rPr lang="cs-CZ" i="1">
                            <a:latin typeface="Cambria Math" panose="02040503050406030204" pitchFamily="18" charset="0"/>
                          </a:rPr>
                          <m:t>𝑛</m:t>
                        </m:r>
                      </m:den>
                    </m:f>
                  </m:oMath>
                </a14:m>
                <a:r>
                  <a:rPr lang="cs-CZ" dirty="0"/>
                  <a:t>  a </a:t>
                </a:r>
                <a14:m>
                  <m:oMath xmlns:m="http://schemas.openxmlformats.org/officeDocument/2006/math">
                    <m:acc>
                      <m:accPr>
                        <m:chr m:val="̅"/>
                        <m:ctrlPr>
                          <a:rPr lang="cs-CZ" i="1">
                            <a:latin typeface="Cambria Math" panose="02040503050406030204" pitchFamily="18" charset="0"/>
                          </a:rPr>
                        </m:ctrlPr>
                      </m:accPr>
                      <m:e>
                        <m:r>
                          <a:rPr lang="cs-CZ" i="1">
                            <a:latin typeface="Cambria Math" panose="02040503050406030204" pitchFamily="18" charset="0"/>
                          </a:rPr>
                          <m:t>𝑥</m:t>
                        </m:r>
                      </m:e>
                    </m:acc>
                    <m:r>
                      <a:rPr lang="cs-CZ" i="1">
                        <a:latin typeface="Cambria Math" panose="02040503050406030204" pitchFamily="18" charset="0"/>
                      </a:rPr>
                      <m:t>=</m:t>
                    </m:r>
                    <m:f>
                      <m:fPr>
                        <m:ctrlPr>
                          <a:rPr lang="cs-CZ" i="1">
                            <a:latin typeface="Cambria Math" panose="02040503050406030204" pitchFamily="18" charset="0"/>
                          </a:rPr>
                        </m:ctrlPr>
                      </m:fPr>
                      <m:num>
                        <m:nary>
                          <m:naryPr>
                            <m:chr m:val="∑"/>
                            <m:limLoc m:val="undOvr"/>
                            <m:subHide m:val="on"/>
                            <m:supHide m:val="on"/>
                            <m:ctrlPr>
                              <a:rPr lang="cs-CZ" i="1">
                                <a:latin typeface="Cambria Math" panose="02040503050406030204" pitchFamily="18" charset="0"/>
                              </a:rPr>
                            </m:ctrlPr>
                          </m:naryPr>
                          <m:sub/>
                          <m:sup/>
                          <m:e>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𝑥</m:t>
                                    </m:r>
                                  </m:e>
                                  <m:sub>
                                    <m:r>
                                      <a:rPr lang="cs-CZ" i="1">
                                        <a:latin typeface="Cambria Math" panose="02040503050406030204" pitchFamily="18" charset="0"/>
                                      </a:rPr>
                                      <m:t>𝑖</m:t>
                                    </m:r>
                                  </m:sub>
                                </m:sSub>
                              </m:e>
                            </m:d>
                          </m:e>
                        </m:nary>
                      </m:num>
                      <m:den>
                        <m:r>
                          <a:rPr lang="cs-CZ" i="1">
                            <a:latin typeface="Cambria Math" panose="02040503050406030204" pitchFamily="18" charset="0"/>
                          </a:rPr>
                          <m:t>𝑛</m:t>
                        </m:r>
                      </m:den>
                    </m:f>
                  </m:oMath>
                </a14:m>
                <a:r>
                  <a:rPr lang="cs-CZ" dirty="0"/>
                  <a:t> .</a:t>
                </a:r>
              </a:p>
              <a:p>
                <a:endParaRPr lang="cs-CZ" sz="1100" dirty="0"/>
              </a:p>
              <a:p>
                <a:r>
                  <a:rPr lang="cs-CZ" dirty="0"/>
                  <a:t>Lze testovat přímo (speciální rozdělení) nebo pro více než 8 hodnot po transformaci na veličinu </a:t>
                </a:r>
                <a14:m>
                  <m:oMath xmlns:m="http://schemas.openxmlformats.org/officeDocument/2006/math">
                    <m:r>
                      <a:rPr lang="cs-CZ" i="1" dirty="0" smtClean="0">
                        <a:latin typeface="Cambria Math" panose="02040503050406030204" pitchFamily="18" charset="0"/>
                      </a:rPr>
                      <m:t>𝑍</m:t>
                    </m:r>
                    <m:r>
                      <a:rPr lang="cs-CZ" i="1" dirty="0" smtClean="0">
                        <a:latin typeface="Cambria Math" panose="02040503050406030204" pitchFamily="18" charset="0"/>
                      </a:rPr>
                      <m:t>(</m:t>
                    </m:r>
                    <m:sSub>
                      <m:sSubPr>
                        <m:ctrlPr>
                          <a:rPr lang="cs-CZ" b="0" i="1" dirty="0" smtClean="0">
                            <a:latin typeface="Cambria Math" panose="02040503050406030204" pitchFamily="18" charset="0"/>
                          </a:rPr>
                        </m:ctrlPr>
                      </m:sSubPr>
                      <m:e>
                        <m:r>
                          <a:rPr lang="cs-CZ" i="1" dirty="0" smtClean="0">
                            <a:latin typeface="Cambria Math" panose="02040503050406030204" pitchFamily="18" charset="0"/>
                          </a:rPr>
                          <m:t>𝑏</m:t>
                        </m:r>
                      </m:e>
                      <m:sub>
                        <m:r>
                          <a:rPr lang="cs-CZ" b="0" i="1" dirty="0" smtClean="0">
                            <a:latin typeface="Cambria Math" panose="02040503050406030204" pitchFamily="18" charset="0"/>
                          </a:rPr>
                          <m:t>3</m:t>
                        </m:r>
                      </m:sub>
                    </m:sSub>
                    <m:r>
                      <a:rPr lang="cs-CZ" i="1" dirty="0" smtClean="0">
                        <a:latin typeface="Cambria Math" panose="02040503050406030204" pitchFamily="18" charset="0"/>
                      </a:rPr>
                      <m:t>)</m:t>
                    </m:r>
                  </m:oMath>
                </a14:m>
                <a:r>
                  <a:rPr lang="cs-CZ" dirty="0"/>
                  <a:t> testovat pomocí normálního rozdělení:</a:t>
                </a:r>
              </a:p>
              <a:p>
                <a14:m>
                  <m:oMath xmlns:m="http://schemas.openxmlformats.org/officeDocument/2006/math">
                    <m:r>
                      <a:rPr lang="cs-CZ" i="1">
                        <a:latin typeface="Cambria Math" panose="02040503050406030204" pitchFamily="18" charset="0"/>
                      </a:rPr>
                      <m:t>𝑌</m:t>
                    </m:r>
                    <m:r>
                      <a:rPr lang="cs-CZ" i="1">
                        <a:latin typeface="Cambria Math" panose="02040503050406030204" pitchFamily="18" charset="0"/>
                      </a:rPr>
                      <m:t>=</m:t>
                    </m:r>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3</m:t>
                        </m:r>
                      </m:sub>
                    </m:sSub>
                    <m:r>
                      <a:rPr lang="cs-CZ" i="1">
                        <a:latin typeface="Cambria Math" panose="02040503050406030204" pitchFamily="18" charset="0"/>
                      </a:rPr>
                      <m:t>∙</m:t>
                    </m:r>
                    <m:sSup>
                      <m:sSupPr>
                        <m:ctrlPr>
                          <a:rPr lang="cs-CZ" i="1">
                            <a:latin typeface="Cambria Math" panose="02040503050406030204" pitchFamily="18" charset="0"/>
                          </a:rPr>
                        </m:ctrlPr>
                      </m:sSupPr>
                      <m:e>
                        <m:d>
                          <m:dPr>
                            <m:begChr m:val="{"/>
                            <m:endChr m:val="}"/>
                            <m:ctrlPr>
                              <a:rPr lang="cs-CZ" i="1">
                                <a:latin typeface="Cambria Math" panose="02040503050406030204" pitchFamily="18" charset="0"/>
                              </a:rPr>
                            </m:ctrlPr>
                          </m:dPr>
                          <m:e>
                            <m:f>
                              <m:fPr>
                                <m:ctrlPr>
                                  <a:rPr lang="cs-CZ" i="1">
                                    <a:latin typeface="Cambria Math" panose="02040503050406030204" pitchFamily="18" charset="0"/>
                                  </a:rPr>
                                </m:ctrlPr>
                              </m:fPr>
                              <m:num>
                                <m:d>
                                  <m:dPr>
                                    <m:ctrlPr>
                                      <a:rPr lang="cs-CZ" i="1">
                                        <a:latin typeface="Cambria Math" panose="02040503050406030204" pitchFamily="18" charset="0"/>
                                      </a:rPr>
                                    </m:ctrlPr>
                                  </m:dPr>
                                  <m:e>
                                    <m:r>
                                      <a:rPr lang="cs-CZ" i="1">
                                        <a:latin typeface="Cambria Math" panose="02040503050406030204" pitchFamily="18" charset="0"/>
                                      </a:rPr>
                                      <m:t>𝑛</m:t>
                                    </m:r>
                                    <m:r>
                                      <a:rPr lang="cs-CZ" i="1">
                                        <a:latin typeface="Cambria Math" panose="02040503050406030204" pitchFamily="18" charset="0"/>
                                      </a:rPr>
                                      <m:t>+1</m:t>
                                    </m:r>
                                  </m:e>
                                </m:d>
                                <m:r>
                                  <a:rPr lang="cs-CZ" i="1">
                                    <a:latin typeface="Cambria Math" panose="02040503050406030204" pitchFamily="18" charset="0"/>
                                  </a:rPr>
                                  <m:t>∙</m:t>
                                </m:r>
                                <m:d>
                                  <m:dPr>
                                    <m:ctrlPr>
                                      <a:rPr lang="cs-CZ" i="1">
                                        <a:latin typeface="Cambria Math" panose="02040503050406030204" pitchFamily="18" charset="0"/>
                                      </a:rPr>
                                    </m:ctrlPr>
                                  </m:dPr>
                                  <m:e>
                                    <m:r>
                                      <a:rPr lang="cs-CZ" i="1">
                                        <a:latin typeface="Cambria Math" panose="02040503050406030204" pitchFamily="18" charset="0"/>
                                      </a:rPr>
                                      <m:t>𝑛</m:t>
                                    </m:r>
                                    <m:r>
                                      <a:rPr lang="cs-CZ" i="1">
                                        <a:latin typeface="Cambria Math" panose="02040503050406030204" pitchFamily="18" charset="0"/>
                                      </a:rPr>
                                      <m:t>+3</m:t>
                                    </m:r>
                                  </m:e>
                                </m:d>
                              </m:num>
                              <m:den>
                                <m:r>
                                  <a:rPr lang="cs-CZ" i="1">
                                    <a:latin typeface="Cambria Math" panose="02040503050406030204" pitchFamily="18" charset="0"/>
                                  </a:rPr>
                                  <m:t>6∙</m:t>
                                </m:r>
                                <m:d>
                                  <m:dPr>
                                    <m:ctrlPr>
                                      <a:rPr lang="cs-CZ" i="1">
                                        <a:latin typeface="Cambria Math" panose="02040503050406030204" pitchFamily="18" charset="0"/>
                                      </a:rPr>
                                    </m:ctrlPr>
                                  </m:dPr>
                                  <m:e>
                                    <m:r>
                                      <a:rPr lang="cs-CZ" i="1">
                                        <a:latin typeface="Cambria Math" panose="02040503050406030204" pitchFamily="18" charset="0"/>
                                      </a:rPr>
                                      <m:t>𝑛</m:t>
                                    </m:r>
                                    <m:r>
                                      <a:rPr lang="cs-CZ" i="1">
                                        <a:latin typeface="Cambria Math" panose="02040503050406030204" pitchFamily="18" charset="0"/>
                                      </a:rPr>
                                      <m:t>−2</m:t>
                                    </m:r>
                                  </m:e>
                                </m:d>
                              </m:den>
                            </m:f>
                          </m:e>
                        </m:d>
                      </m:e>
                      <m:sup>
                        <m:f>
                          <m:fPr>
                            <m:ctrlPr>
                              <a:rPr lang="cs-CZ" i="1">
                                <a:latin typeface="Cambria Math" panose="02040503050406030204" pitchFamily="18" charset="0"/>
                              </a:rPr>
                            </m:ctrlPr>
                          </m:fPr>
                          <m:num>
                            <m:r>
                              <a:rPr lang="cs-CZ" i="1">
                                <a:latin typeface="Cambria Math" panose="02040503050406030204" pitchFamily="18" charset="0"/>
                              </a:rPr>
                              <m:t>1</m:t>
                            </m:r>
                          </m:num>
                          <m:den>
                            <m:r>
                              <a:rPr lang="cs-CZ" i="1">
                                <a:latin typeface="Cambria Math" panose="02040503050406030204" pitchFamily="18" charset="0"/>
                              </a:rPr>
                              <m:t>2</m:t>
                            </m:r>
                          </m:den>
                        </m:f>
                      </m:sup>
                    </m:sSup>
                    <m:r>
                      <a:rPr lang="cs-CZ" i="1">
                        <a:latin typeface="Cambria Math" panose="02040503050406030204" pitchFamily="18" charset="0"/>
                      </a:rPr>
                      <m:t> </m:t>
                    </m:r>
                  </m:oMath>
                </a14:m>
                <a:r>
                  <a:rPr lang="cs-CZ" dirty="0"/>
                  <a:t> ,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𝛽</m:t>
                        </m:r>
                      </m:e>
                      <m:sub>
                        <m:r>
                          <a:rPr lang="cs-CZ" i="1">
                            <a:latin typeface="Cambria Math" panose="02040503050406030204" pitchFamily="18" charset="0"/>
                          </a:rPr>
                          <m:t>2</m:t>
                        </m:r>
                      </m:sub>
                    </m:sSub>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3</m:t>
                            </m:r>
                          </m:sub>
                        </m:sSub>
                      </m:e>
                    </m:d>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3∙</m:t>
                        </m:r>
                        <m:d>
                          <m:dPr>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𝑛</m:t>
                                </m:r>
                              </m:e>
                              <m:sup>
                                <m:r>
                                  <a:rPr lang="cs-CZ" i="1">
                                    <a:latin typeface="Cambria Math" panose="02040503050406030204" pitchFamily="18" charset="0"/>
                                  </a:rPr>
                                  <m:t>2</m:t>
                                </m:r>
                              </m:sup>
                            </m:sSup>
                            <m:r>
                              <a:rPr lang="cs-CZ" i="1">
                                <a:latin typeface="Cambria Math" panose="02040503050406030204" pitchFamily="18" charset="0"/>
                              </a:rPr>
                              <m:t>+27∙</m:t>
                            </m:r>
                            <m:r>
                              <a:rPr lang="cs-CZ" i="1">
                                <a:latin typeface="Cambria Math" panose="02040503050406030204" pitchFamily="18" charset="0"/>
                              </a:rPr>
                              <m:t>𝑛</m:t>
                            </m:r>
                            <m:r>
                              <a:rPr lang="cs-CZ" i="1">
                                <a:latin typeface="Cambria Math" panose="02040503050406030204" pitchFamily="18" charset="0"/>
                              </a:rPr>
                              <m:t>−70</m:t>
                            </m:r>
                          </m:e>
                        </m:d>
                        <m:r>
                          <a:rPr lang="cs-CZ" i="1">
                            <a:latin typeface="Cambria Math" panose="02040503050406030204" pitchFamily="18" charset="0"/>
                          </a:rPr>
                          <m:t>∙</m:t>
                        </m:r>
                        <m:d>
                          <m:dPr>
                            <m:ctrlPr>
                              <a:rPr lang="cs-CZ" i="1">
                                <a:latin typeface="Cambria Math" panose="02040503050406030204" pitchFamily="18" charset="0"/>
                              </a:rPr>
                            </m:ctrlPr>
                          </m:dPr>
                          <m:e>
                            <m:r>
                              <a:rPr lang="cs-CZ" i="1">
                                <a:latin typeface="Cambria Math" panose="02040503050406030204" pitchFamily="18" charset="0"/>
                              </a:rPr>
                              <m:t>𝑛</m:t>
                            </m:r>
                            <m:r>
                              <a:rPr lang="cs-CZ" i="1">
                                <a:latin typeface="Cambria Math" panose="02040503050406030204" pitchFamily="18" charset="0"/>
                              </a:rPr>
                              <m:t>+1</m:t>
                            </m:r>
                          </m:e>
                        </m:d>
                        <m:r>
                          <a:rPr lang="cs-CZ" i="1">
                            <a:latin typeface="Cambria Math" panose="02040503050406030204" pitchFamily="18" charset="0"/>
                          </a:rPr>
                          <m:t>∙</m:t>
                        </m:r>
                        <m:d>
                          <m:dPr>
                            <m:ctrlPr>
                              <a:rPr lang="cs-CZ" i="1">
                                <a:latin typeface="Cambria Math" panose="02040503050406030204" pitchFamily="18" charset="0"/>
                              </a:rPr>
                            </m:ctrlPr>
                          </m:dPr>
                          <m:e>
                            <m:r>
                              <a:rPr lang="cs-CZ" i="1">
                                <a:latin typeface="Cambria Math" panose="02040503050406030204" pitchFamily="18" charset="0"/>
                              </a:rPr>
                              <m:t>𝑛</m:t>
                            </m:r>
                            <m:r>
                              <a:rPr lang="cs-CZ" i="1">
                                <a:latin typeface="Cambria Math" panose="02040503050406030204" pitchFamily="18" charset="0"/>
                              </a:rPr>
                              <m:t>+3</m:t>
                            </m:r>
                          </m:e>
                        </m:d>
                      </m:num>
                      <m:den>
                        <m:r>
                          <a:rPr lang="cs-CZ" i="1">
                            <a:latin typeface="Cambria Math" panose="02040503050406030204" pitchFamily="18" charset="0"/>
                          </a:rPr>
                          <m:t>(</m:t>
                        </m:r>
                        <m:r>
                          <a:rPr lang="cs-CZ" i="1">
                            <a:latin typeface="Cambria Math" panose="02040503050406030204" pitchFamily="18" charset="0"/>
                          </a:rPr>
                          <m:t>𝑛</m:t>
                        </m:r>
                        <m:r>
                          <a:rPr lang="cs-CZ" i="1">
                            <a:latin typeface="Cambria Math" panose="02040503050406030204" pitchFamily="18" charset="0"/>
                          </a:rPr>
                          <m:t>−2)∙</m:t>
                        </m:r>
                        <m:d>
                          <m:dPr>
                            <m:ctrlPr>
                              <a:rPr lang="cs-CZ" i="1">
                                <a:latin typeface="Cambria Math" panose="02040503050406030204" pitchFamily="18" charset="0"/>
                              </a:rPr>
                            </m:ctrlPr>
                          </m:dPr>
                          <m:e>
                            <m:r>
                              <a:rPr lang="cs-CZ" i="1">
                                <a:latin typeface="Cambria Math" panose="02040503050406030204" pitchFamily="18" charset="0"/>
                              </a:rPr>
                              <m:t>𝑛</m:t>
                            </m:r>
                            <m:r>
                              <a:rPr lang="cs-CZ" i="1">
                                <a:latin typeface="Cambria Math" panose="02040503050406030204" pitchFamily="18" charset="0"/>
                              </a:rPr>
                              <m:t>+5</m:t>
                            </m:r>
                          </m:e>
                        </m:d>
                        <m:r>
                          <a:rPr lang="cs-CZ" i="1">
                            <a:latin typeface="Cambria Math" panose="02040503050406030204" pitchFamily="18" charset="0"/>
                          </a:rPr>
                          <m:t>∙</m:t>
                        </m:r>
                        <m:d>
                          <m:dPr>
                            <m:ctrlPr>
                              <a:rPr lang="cs-CZ" i="1">
                                <a:latin typeface="Cambria Math" panose="02040503050406030204" pitchFamily="18" charset="0"/>
                              </a:rPr>
                            </m:ctrlPr>
                          </m:dPr>
                          <m:e>
                            <m:r>
                              <a:rPr lang="cs-CZ" i="1">
                                <a:latin typeface="Cambria Math" panose="02040503050406030204" pitchFamily="18" charset="0"/>
                              </a:rPr>
                              <m:t>𝑛</m:t>
                            </m:r>
                            <m:r>
                              <a:rPr lang="cs-CZ" i="1">
                                <a:latin typeface="Cambria Math" panose="02040503050406030204" pitchFamily="18" charset="0"/>
                              </a:rPr>
                              <m:t>+7</m:t>
                            </m:r>
                          </m:e>
                        </m:d>
                        <m:r>
                          <a:rPr lang="cs-CZ" i="1">
                            <a:latin typeface="Cambria Math" panose="02040503050406030204" pitchFamily="18" charset="0"/>
                          </a:rPr>
                          <m:t>∙</m:t>
                        </m:r>
                        <m:d>
                          <m:dPr>
                            <m:ctrlPr>
                              <a:rPr lang="cs-CZ" i="1">
                                <a:latin typeface="Cambria Math" panose="02040503050406030204" pitchFamily="18" charset="0"/>
                              </a:rPr>
                            </m:ctrlPr>
                          </m:dPr>
                          <m:e>
                            <m:r>
                              <a:rPr lang="cs-CZ" i="1">
                                <a:latin typeface="Cambria Math" panose="02040503050406030204" pitchFamily="18" charset="0"/>
                              </a:rPr>
                              <m:t>𝑛</m:t>
                            </m:r>
                            <m:r>
                              <a:rPr lang="cs-CZ" i="1">
                                <a:latin typeface="Cambria Math" panose="02040503050406030204" pitchFamily="18" charset="0"/>
                              </a:rPr>
                              <m:t>+9</m:t>
                            </m:r>
                          </m:e>
                        </m:d>
                      </m:den>
                    </m:f>
                  </m:oMath>
                </a14:m>
                <a:r>
                  <a:rPr lang="cs-CZ" dirty="0"/>
                  <a:t> , </a:t>
                </a:r>
                <a14:m>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𝑊</m:t>
                        </m:r>
                      </m:e>
                      <m:sup>
                        <m:r>
                          <a:rPr lang="cs-CZ" i="1">
                            <a:latin typeface="Cambria Math" panose="02040503050406030204" pitchFamily="18" charset="0"/>
                          </a:rPr>
                          <m:t>2</m:t>
                        </m:r>
                      </m:sup>
                    </m:sSup>
                    <m:r>
                      <a:rPr lang="cs-CZ" i="1">
                        <a:latin typeface="Cambria Math" panose="02040503050406030204" pitchFamily="18" charset="0"/>
                      </a:rPr>
                      <m:t>=−1+</m:t>
                    </m:r>
                    <m:sSup>
                      <m:sSupPr>
                        <m:ctrlPr>
                          <a:rPr lang="cs-CZ" i="1">
                            <a:latin typeface="Cambria Math" panose="02040503050406030204" pitchFamily="18" charset="0"/>
                          </a:rPr>
                        </m:ctrlPr>
                      </m:sSupPr>
                      <m:e>
                        <m:d>
                          <m:dPr>
                            <m:begChr m:val="{"/>
                            <m:endChr m:val="}"/>
                            <m:ctrlPr>
                              <a:rPr lang="cs-CZ" i="1">
                                <a:latin typeface="Cambria Math" panose="02040503050406030204" pitchFamily="18" charset="0"/>
                              </a:rPr>
                            </m:ctrlPr>
                          </m:dPr>
                          <m:e>
                            <m:r>
                              <a:rPr lang="cs-CZ" i="1">
                                <a:latin typeface="Cambria Math" panose="02040503050406030204" pitchFamily="18" charset="0"/>
                              </a:rPr>
                              <m:t>2∙</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𝛽</m:t>
                                    </m:r>
                                  </m:e>
                                  <m:sub>
                                    <m:r>
                                      <a:rPr lang="cs-CZ" i="1">
                                        <a:latin typeface="Cambria Math" panose="02040503050406030204" pitchFamily="18" charset="0"/>
                                      </a:rPr>
                                      <m:t>2</m:t>
                                    </m:r>
                                  </m:sub>
                                </m:sSub>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3</m:t>
                                        </m:r>
                                      </m:sub>
                                    </m:sSub>
                                  </m:e>
                                </m:d>
                                <m:r>
                                  <a:rPr lang="cs-CZ" i="1">
                                    <a:latin typeface="Cambria Math" panose="02040503050406030204" pitchFamily="18" charset="0"/>
                                  </a:rPr>
                                  <m:t>−1</m:t>
                                </m:r>
                              </m:e>
                            </m:d>
                          </m:e>
                        </m:d>
                      </m:e>
                      <m:sup>
                        <m:f>
                          <m:fPr>
                            <m:ctrlPr>
                              <a:rPr lang="cs-CZ" i="1">
                                <a:latin typeface="Cambria Math" panose="02040503050406030204" pitchFamily="18" charset="0"/>
                              </a:rPr>
                            </m:ctrlPr>
                          </m:fPr>
                          <m:num>
                            <m:r>
                              <a:rPr lang="cs-CZ" i="1">
                                <a:latin typeface="Cambria Math" panose="02040503050406030204" pitchFamily="18" charset="0"/>
                              </a:rPr>
                              <m:t>1</m:t>
                            </m:r>
                          </m:num>
                          <m:den>
                            <m:r>
                              <a:rPr lang="cs-CZ" i="1">
                                <a:latin typeface="Cambria Math" panose="02040503050406030204" pitchFamily="18" charset="0"/>
                              </a:rPr>
                              <m:t>2</m:t>
                            </m:r>
                          </m:den>
                        </m:f>
                      </m:sup>
                    </m:sSup>
                  </m:oMath>
                </a14:m>
                <a:r>
                  <a:rPr lang="cs-CZ" i="1" dirty="0"/>
                  <a:t> </a:t>
                </a:r>
                <a:r>
                  <a:rPr lang="cs-CZ" dirty="0"/>
                  <a:t>  </a:t>
                </a:r>
                <a14:m>
                  <m:oMath xmlns:m="http://schemas.openxmlformats.org/officeDocument/2006/math">
                    <m:r>
                      <a:rPr lang="cs-CZ" i="1">
                        <a:latin typeface="Cambria Math" panose="02040503050406030204" pitchFamily="18" charset="0"/>
                      </a:rPr>
                      <m:t>𝛿</m:t>
                    </m:r>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1</m:t>
                        </m:r>
                      </m:num>
                      <m:den>
                        <m:rad>
                          <m:radPr>
                            <m:degHide m:val="on"/>
                            <m:ctrlPr>
                              <a:rPr lang="cs-CZ" i="1">
                                <a:latin typeface="Cambria Math" panose="02040503050406030204" pitchFamily="18" charset="0"/>
                              </a:rPr>
                            </m:ctrlPr>
                          </m:radPr>
                          <m:deg/>
                          <m:e>
                            <m:func>
                              <m:funcPr>
                                <m:ctrlPr>
                                  <a:rPr lang="cs-CZ" i="1">
                                    <a:latin typeface="Cambria Math" panose="02040503050406030204" pitchFamily="18" charset="0"/>
                                  </a:rPr>
                                </m:ctrlPr>
                              </m:funcPr>
                              <m:fName>
                                <m:r>
                                  <m:rPr>
                                    <m:sty m:val="p"/>
                                  </m:rPr>
                                  <a:rPr lang="cs-CZ">
                                    <a:latin typeface="Cambria Math" panose="02040503050406030204" pitchFamily="18" charset="0"/>
                                  </a:rPr>
                                  <m:t>ln</m:t>
                                </m:r>
                              </m:fName>
                              <m:e>
                                <m:d>
                                  <m:dPr>
                                    <m:ctrlPr>
                                      <a:rPr lang="cs-CZ" i="1">
                                        <a:latin typeface="Cambria Math" panose="02040503050406030204" pitchFamily="18" charset="0"/>
                                      </a:rPr>
                                    </m:ctrlPr>
                                  </m:dPr>
                                  <m:e>
                                    <m:r>
                                      <a:rPr lang="cs-CZ" i="1">
                                        <a:latin typeface="Cambria Math" panose="02040503050406030204" pitchFamily="18" charset="0"/>
                                      </a:rPr>
                                      <m:t>𝑊</m:t>
                                    </m:r>
                                  </m:e>
                                </m:d>
                              </m:e>
                            </m:func>
                          </m:e>
                        </m:rad>
                      </m:den>
                    </m:f>
                  </m:oMath>
                </a14:m>
                <a:r>
                  <a:rPr lang="cs-CZ" dirty="0"/>
                  <a:t> , </a:t>
                </a:r>
                <a14:m>
                  <m:oMath xmlns:m="http://schemas.openxmlformats.org/officeDocument/2006/math">
                    <m:r>
                      <a:rPr lang="cs-CZ" i="1">
                        <a:latin typeface="Cambria Math" panose="02040503050406030204" pitchFamily="18" charset="0"/>
                      </a:rPr>
                      <m:t>𝛼</m:t>
                    </m:r>
                    <m:r>
                      <a:rPr lang="cs-CZ" i="1">
                        <a:latin typeface="Cambria Math" panose="02040503050406030204" pitchFamily="18" charset="0"/>
                      </a:rPr>
                      <m:t>=</m:t>
                    </m:r>
                    <m:sSup>
                      <m:sSupPr>
                        <m:ctrlPr>
                          <a:rPr lang="cs-CZ" i="1">
                            <a:latin typeface="Cambria Math" panose="02040503050406030204" pitchFamily="18" charset="0"/>
                          </a:rPr>
                        </m:ctrlPr>
                      </m:sSupPr>
                      <m:e>
                        <m:d>
                          <m:dPr>
                            <m:begChr m:val="{"/>
                            <m:endChr m:val="}"/>
                            <m:ctrlPr>
                              <a:rPr lang="cs-CZ" i="1">
                                <a:latin typeface="Cambria Math" panose="02040503050406030204" pitchFamily="18" charset="0"/>
                              </a:rPr>
                            </m:ctrlPr>
                          </m:dPr>
                          <m:e>
                            <m:f>
                              <m:fPr>
                                <m:ctrlPr>
                                  <a:rPr lang="cs-CZ" i="1">
                                    <a:latin typeface="Cambria Math" panose="02040503050406030204" pitchFamily="18" charset="0"/>
                                  </a:rPr>
                                </m:ctrlPr>
                              </m:fPr>
                              <m:num>
                                <m:r>
                                  <a:rPr lang="cs-CZ" i="1">
                                    <a:latin typeface="Cambria Math" panose="02040503050406030204" pitchFamily="18" charset="0"/>
                                  </a:rPr>
                                  <m:t>2</m:t>
                                </m:r>
                              </m:num>
                              <m:den>
                                <m:sSup>
                                  <m:sSupPr>
                                    <m:ctrlPr>
                                      <a:rPr lang="cs-CZ" i="1">
                                        <a:latin typeface="Cambria Math" panose="02040503050406030204" pitchFamily="18" charset="0"/>
                                      </a:rPr>
                                    </m:ctrlPr>
                                  </m:sSupPr>
                                  <m:e>
                                    <m:r>
                                      <a:rPr lang="cs-CZ" i="1">
                                        <a:latin typeface="Cambria Math" panose="02040503050406030204" pitchFamily="18" charset="0"/>
                                      </a:rPr>
                                      <m:t>𝑊</m:t>
                                    </m:r>
                                  </m:e>
                                  <m:sup>
                                    <m:r>
                                      <a:rPr lang="cs-CZ" i="1">
                                        <a:latin typeface="Cambria Math" panose="02040503050406030204" pitchFamily="18" charset="0"/>
                                      </a:rPr>
                                      <m:t>2</m:t>
                                    </m:r>
                                  </m:sup>
                                </m:sSup>
                                <m:r>
                                  <a:rPr lang="cs-CZ" i="1">
                                    <a:latin typeface="Cambria Math" panose="02040503050406030204" pitchFamily="18" charset="0"/>
                                  </a:rPr>
                                  <m:t>−1</m:t>
                                </m:r>
                              </m:den>
                            </m:f>
                          </m:e>
                        </m:d>
                      </m:e>
                      <m:sup>
                        <m:f>
                          <m:fPr>
                            <m:ctrlPr>
                              <a:rPr lang="cs-CZ" i="1">
                                <a:latin typeface="Cambria Math" panose="02040503050406030204" pitchFamily="18" charset="0"/>
                              </a:rPr>
                            </m:ctrlPr>
                          </m:fPr>
                          <m:num>
                            <m:r>
                              <a:rPr lang="cs-CZ" i="1">
                                <a:latin typeface="Cambria Math" panose="02040503050406030204" pitchFamily="18" charset="0"/>
                              </a:rPr>
                              <m:t>1</m:t>
                            </m:r>
                          </m:num>
                          <m:den>
                            <m:r>
                              <a:rPr lang="cs-CZ" i="1">
                                <a:latin typeface="Cambria Math" panose="02040503050406030204" pitchFamily="18" charset="0"/>
                              </a:rPr>
                              <m:t>2</m:t>
                            </m:r>
                          </m:den>
                        </m:f>
                      </m:sup>
                    </m:sSup>
                  </m:oMath>
                </a14:m>
                <a:r>
                  <a:rPr lang="cs-CZ" dirty="0"/>
                  <a:t> ,	</a:t>
                </a:r>
                <a14:m>
                  <m:oMath xmlns:m="http://schemas.openxmlformats.org/officeDocument/2006/math">
                    <m:r>
                      <a:rPr lang="cs-CZ" i="1">
                        <a:latin typeface="Cambria Math" panose="02040503050406030204" pitchFamily="18" charset="0"/>
                      </a:rPr>
                      <m:t>𝑍</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3</m:t>
                            </m:r>
                          </m:sub>
                        </m:sSub>
                      </m:e>
                    </m:d>
                    <m:r>
                      <a:rPr lang="cs-CZ" i="1">
                        <a:latin typeface="Cambria Math" panose="02040503050406030204" pitchFamily="18" charset="0"/>
                      </a:rPr>
                      <m:t>=</m:t>
                    </m:r>
                    <m:r>
                      <a:rPr lang="cs-CZ" i="1">
                        <a:latin typeface="Cambria Math" panose="02040503050406030204" pitchFamily="18" charset="0"/>
                      </a:rPr>
                      <m:t>𝛿</m:t>
                    </m:r>
                    <m:r>
                      <a:rPr lang="cs-CZ" i="1">
                        <a:latin typeface="Cambria Math" panose="02040503050406030204" pitchFamily="18" charset="0"/>
                      </a:rPr>
                      <m:t>∙</m:t>
                    </m:r>
                    <m:func>
                      <m:funcPr>
                        <m:ctrlPr>
                          <a:rPr lang="cs-CZ" i="1">
                            <a:latin typeface="Cambria Math" panose="02040503050406030204" pitchFamily="18" charset="0"/>
                          </a:rPr>
                        </m:ctrlPr>
                      </m:funcPr>
                      <m:fName>
                        <m:r>
                          <m:rPr>
                            <m:sty m:val="p"/>
                          </m:rPr>
                          <a:rPr lang="cs-CZ">
                            <a:latin typeface="Cambria Math" panose="02040503050406030204" pitchFamily="18" charset="0"/>
                          </a:rPr>
                          <m:t>ln</m:t>
                        </m:r>
                      </m:fName>
                      <m:e>
                        <m:d>
                          <m:dPr>
                            <m:ctrlPr>
                              <a:rPr lang="cs-CZ" i="1">
                                <a:latin typeface="Cambria Math" panose="02040503050406030204" pitchFamily="18" charset="0"/>
                              </a:rPr>
                            </m:ctrlPr>
                          </m:dPr>
                          <m:e>
                            <m:f>
                              <m:fPr>
                                <m:ctrlPr>
                                  <a:rPr lang="cs-CZ" i="1">
                                    <a:latin typeface="Cambria Math" panose="02040503050406030204" pitchFamily="18" charset="0"/>
                                  </a:rPr>
                                </m:ctrlPr>
                              </m:fPr>
                              <m:num>
                                <m:r>
                                  <a:rPr lang="cs-CZ" i="1">
                                    <a:latin typeface="Cambria Math" panose="02040503050406030204" pitchFamily="18" charset="0"/>
                                  </a:rPr>
                                  <m:t>𝑌</m:t>
                                </m:r>
                              </m:num>
                              <m:den>
                                <m:r>
                                  <a:rPr lang="cs-CZ" i="1">
                                    <a:latin typeface="Cambria Math" panose="02040503050406030204" pitchFamily="18" charset="0"/>
                                  </a:rPr>
                                  <m:t>𝛼</m:t>
                                </m:r>
                              </m:den>
                            </m:f>
                            <m:r>
                              <a:rPr lang="cs-CZ" i="1">
                                <a:latin typeface="Cambria Math" panose="02040503050406030204" pitchFamily="18" charset="0"/>
                              </a:rPr>
                              <m:t>+</m:t>
                            </m:r>
                            <m:sSup>
                              <m:sSupPr>
                                <m:ctrlPr>
                                  <a:rPr lang="cs-CZ" i="1">
                                    <a:latin typeface="Cambria Math" panose="02040503050406030204" pitchFamily="18" charset="0"/>
                                  </a:rPr>
                                </m:ctrlPr>
                              </m:sSupPr>
                              <m:e>
                                <m:d>
                                  <m:dPr>
                                    <m:begChr m:val="{"/>
                                    <m:endChr m:val="}"/>
                                    <m:ctrlPr>
                                      <a:rPr lang="cs-CZ" i="1">
                                        <a:latin typeface="Cambria Math" panose="02040503050406030204" pitchFamily="18" charset="0"/>
                                      </a:rPr>
                                    </m:ctrlPr>
                                  </m:dPr>
                                  <m:e>
                                    <m:sSup>
                                      <m:sSupPr>
                                        <m:ctrlPr>
                                          <a:rPr lang="cs-CZ" i="1">
                                            <a:latin typeface="Cambria Math" panose="02040503050406030204" pitchFamily="18" charset="0"/>
                                          </a:rPr>
                                        </m:ctrlPr>
                                      </m:sSupPr>
                                      <m:e>
                                        <m:d>
                                          <m:dPr>
                                            <m:ctrlPr>
                                              <a:rPr lang="cs-CZ" i="1">
                                                <a:latin typeface="Cambria Math" panose="02040503050406030204" pitchFamily="18" charset="0"/>
                                              </a:rPr>
                                            </m:ctrlPr>
                                          </m:dPr>
                                          <m:e>
                                            <m:f>
                                              <m:fPr>
                                                <m:ctrlPr>
                                                  <a:rPr lang="cs-CZ" i="1">
                                                    <a:latin typeface="Cambria Math" panose="02040503050406030204" pitchFamily="18" charset="0"/>
                                                  </a:rPr>
                                                </m:ctrlPr>
                                              </m:fPr>
                                              <m:num>
                                                <m:r>
                                                  <a:rPr lang="cs-CZ" i="1">
                                                    <a:latin typeface="Cambria Math" panose="02040503050406030204" pitchFamily="18" charset="0"/>
                                                  </a:rPr>
                                                  <m:t>𝑌</m:t>
                                                </m:r>
                                              </m:num>
                                              <m:den>
                                                <m:r>
                                                  <a:rPr lang="cs-CZ" i="1">
                                                    <a:latin typeface="Cambria Math" panose="02040503050406030204" pitchFamily="18" charset="0"/>
                                                  </a:rPr>
                                                  <m:t>𝛼</m:t>
                                                </m:r>
                                              </m:den>
                                            </m:f>
                                          </m:e>
                                        </m:d>
                                      </m:e>
                                      <m:sup>
                                        <m:r>
                                          <a:rPr lang="cs-CZ" i="1">
                                            <a:latin typeface="Cambria Math" panose="02040503050406030204" pitchFamily="18" charset="0"/>
                                          </a:rPr>
                                          <m:t>2</m:t>
                                        </m:r>
                                      </m:sup>
                                    </m:sSup>
                                    <m:r>
                                      <a:rPr lang="cs-CZ" i="1">
                                        <a:latin typeface="Cambria Math" panose="02040503050406030204" pitchFamily="18" charset="0"/>
                                      </a:rPr>
                                      <m:t>+1</m:t>
                                    </m:r>
                                  </m:e>
                                </m:d>
                              </m:e>
                              <m:sup>
                                <m:f>
                                  <m:fPr>
                                    <m:ctrlPr>
                                      <a:rPr lang="cs-CZ" i="1">
                                        <a:latin typeface="Cambria Math" panose="02040503050406030204" pitchFamily="18" charset="0"/>
                                      </a:rPr>
                                    </m:ctrlPr>
                                  </m:fPr>
                                  <m:num>
                                    <m:r>
                                      <a:rPr lang="cs-CZ" i="1">
                                        <a:latin typeface="Cambria Math" panose="02040503050406030204" pitchFamily="18" charset="0"/>
                                      </a:rPr>
                                      <m:t>1</m:t>
                                    </m:r>
                                  </m:num>
                                  <m:den>
                                    <m:r>
                                      <a:rPr lang="cs-CZ" i="1">
                                        <a:latin typeface="Cambria Math" panose="02040503050406030204" pitchFamily="18" charset="0"/>
                                      </a:rPr>
                                      <m:t>2</m:t>
                                    </m:r>
                                  </m:den>
                                </m:f>
                              </m:sup>
                            </m:sSup>
                          </m:e>
                        </m:d>
                      </m:e>
                    </m:func>
                  </m:oMath>
                </a14:m>
                <a:r>
                  <a:rPr lang="cs-CZ" dirty="0"/>
                  <a:t> .</a:t>
                </a:r>
              </a:p>
              <a:p>
                <a:endParaRPr lang="cs-CZ" dirty="0"/>
              </a:p>
              <a:p>
                <a:r>
                  <a:rPr lang="cs-CZ" dirty="0"/>
                  <a:t>Pokud pro oboustranný test platí s vybraným rizikem </a:t>
                </a:r>
                <a14:m>
                  <m:oMath xmlns:m="http://schemas.openxmlformats.org/officeDocument/2006/math">
                    <m:r>
                      <a:rPr lang="cs-CZ" i="1">
                        <a:latin typeface="Cambria Math" panose="02040503050406030204" pitchFamily="18" charset="0"/>
                      </a:rPr>
                      <m:t>𝛼</m:t>
                    </m:r>
                  </m:oMath>
                </a14:m>
                <a:r>
                  <a:rPr lang="cs-CZ" dirty="0"/>
                  <a:t> výraz: </a:t>
                </a:r>
                <a14:m>
                  <m:oMath xmlns:m="http://schemas.openxmlformats.org/officeDocument/2006/math">
                    <m:d>
                      <m:dPr>
                        <m:begChr m:val="|"/>
                        <m:endChr m:val="|"/>
                        <m:ctrlPr>
                          <a:rPr lang="cs-CZ" i="1">
                            <a:latin typeface="Cambria Math" panose="02040503050406030204" pitchFamily="18" charset="0"/>
                          </a:rPr>
                        </m:ctrlPr>
                      </m:dPr>
                      <m:e>
                        <m:r>
                          <a:rPr lang="cs-CZ" i="1">
                            <a:latin typeface="Cambria Math" panose="02040503050406030204" pitchFamily="18" charset="0"/>
                          </a:rPr>
                          <m:t>𝑍</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3</m:t>
                                </m:r>
                              </m:sub>
                            </m:sSub>
                          </m:e>
                        </m:d>
                      </m:e>
                    </m:d>
                    <m:r>
                      <a:rPr lang="cs-CZ" i="1">
                        <a:latin typeface="Cambria Math" panose="02040503050406030204" pitchFamily="18" charset="0"/>
                      </a:rPr>
                      <m:t>&lt;</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𝛼</m:t>
                        </m:r>
                        <m:r>
                          <a:rPr lang="cs-CZ" i="1">
                            <a:latin typeface="Cambria Math" panose="02040503050406030204" pitchFamily="18" charset="0"/>
                          </a:rPr>
                          <m:t>/2</m:t>
                        </m:r>
                      </m:sub>
                    </m:sSub>
                  </m:oMath>
                </a14:m>
                <a:r>
                  <a:rPr lang="cs-CZ" dirty="0"/>
                  <a:t> , 	nezamítne se nulová hypotéza.</a:t>
                </a:r>
              </a:p>
            </p:txBody>
          </p:sp>
        </mc:Choice>
        <mc:Fallback xmlns="">
          <p:sp>
            <p:nvSpPr>
              <p:cNvPr id="8" name="TextBox 3"/>
              <p:cNvSpPr txBox="1">
                <a:spLocks noRot="1" noChangeAspect="1" noMove="1" noResize="1" noEditPoints="1" noAdjustHandles="1" noChangeArrowheads="1" noChangeShapeType="1" noTextEdit="1"/>
              </p:cNvSpPr>
              <p:nvPr/>
            </p:nvSpPr>
            <p:spPr>
              <a:xfrm>
                <a:off x="349931" y="633979"/>
                <a:ext cx="8856984" cy="6277552"/>
              </a:xfrm>
              <a:prstGeom prst="rect">
                <a:avLst/>
              </a:prstGeom>
              <a:blipFill>
                <a:blip r:embed="rId5"/>
                <a:stretch>
                  <a:fillRect l="-1032" t="-777"/>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28564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7</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6295506"/>
              </a:xfrm>
              <a:prstGeom prst="rect">
                <a:avLst/>
              </a:prstGeom>
              <a:noFill/>
            </p:spPr>
            <p:txBody>
              <a:bodyPr wrap="square" rtlCol="0">
                <a:spAutoFit/>
              </a:bodyPr>
              <a:lstStyle/>
              <a:p>
                <a:r>
                  <a:rPr lang="cs-CZ" sz="2400" b="1" dirty="0"/>
                  <a:t>3. Testování normality náhodných výběrů.</a:t>
                </a:r>
              </a:p>
              <a:p>
                <a:endParaRPr lang="cs-CZ" sz="1600" b="1" dirty="0"/>
              </a:p>
              <a:p>
                <a:r>
                  <a:rPr lang="cs-CZ" sz="1600" b="1" dirty="0"/>
                  <a:t>Špičatost</a:t>
                </a:r>
              </a:p>
              <a:p>
                <a:r>
                  <a:rPr lang="cs-CZ" dirty="0"/>
                  <a:t>špičatost je definována:</a:t>
                </a:r>
              </a:p>
              <a:p>
                <a:r>
                  <a:rPr lang="cs-CZ" dirty="0"/>
                  <a:t>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𝛽</m:t>
                        </m:r>
                      </m:e>
                      <m:sub>
                        <m:r>
                          <a:rPr lang="cs-CZ" i="1">
                            <a:latin typeface="Cambria Math" panose="02040503050406030204" pitchFamily="18" charset="0"/>
                          </a:rPr>
                          <m:t>4</m:t>
                        </m:r>
                      </m:sub>
                    </m:sSub>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𝐸</m:t>
                        </m:r>
                        <m:sSup>
                          <m:sSupPr>
                            <m:ctrlPr>
                              <a:rPr lang="cs-CZ" i="1">
                                <a:latin typeface="Cambria Math" panose="02040503050406030204" pitchFamily="18" charset="0"/>
                              </a:rPr>
                            </m:ctrlPr>
                          </m:sSupPr>
                          <m:e>
                            <m:d>
                              <m:dPr>
                                <m:ctrlPr>
                                  <a:rPr lang="cs-CZ" i="1">
                                    <a:latin typeface="Cambria Math" panose="02040503050406030204" pitchFamily="18" charset="0"/>
                                  </a:rPr>
                                </m:ctrlPr>
                              </m:dPr>
                              <m:e>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rPr>
                                  <m:t>𝜇</m:t>
                                </m:r>
                              </m:e>
                            </m:d>
                          </m:e>
                          <m:sup>
                            <m:r>
                              <a:rPr lang="cs-CZ" i="1">
                                <a:latin typeface="Cambria Math" panose="02040503050406030204" pitchFamily="18" charset="0"/>
                              </a:rPr>
                              <m:t>4</m:t>
                            </m:r>
                          </m:sup>
                        </m:sSup>
                      </m:num>
                      <m:den>
                        <m:sSup>
                          <m:sSupPr>
                            <m:ctrlPr>
                              <a:rPr lang="cs-CZ" i="1">
                                <a:latin typeface="Cambria Math" panose="02040503050406030204" pitchFamily="18" charset="0"/>
                              </a:rPr>
                            </m:ctrlPr>
                          </m:sSupPr>
                          <m:e>
                            <m:d>
                              <m:dPr>
                                <m:ctrlPr>
                                  <a:rPr lang="cs-CZ" i="1">
                                    <a:latin typeface="Cambria Math" panose="02040503050406030204" pitchFamily="18" charset="0"/>
                                  </a:rPr>
                                </m:ctrlPr>
                              </m:dPr>
                              <m:e>
                                <m:r>
                                  <a:rPr lang="cs-CZ" i="1">
                                    <a:latin typeface="Cambria Math" panose="02040503050406030204" pitchFamily="18" charset="0"/>
                                  </a:rPr>
                                  <m:t>𝐸</m:t>
                                </m:r>
                                <m:sSup>
                                  <m:sSupPr>
                                    <m:ctrlPr>
                                      <a:rPr lang="cs-CZ" i="1">
                                        <a:latin typeface="Cambria Math" panose="02040503050406030204" pitchFamily="18" charset="0"/>
                                      </a:rPr>
                                    </m:ctrlPr>
                                  </m:sSupPr>
                                  <m:e>
                                    <m:d>
                                      <m:dPr>
                                        <m:ctrlPr>
                                          <a:rPr lang="cs-CZ" i="1">
                                            <a:latin typeface="Cambria Math" panose="02040503050406030204" pitchFamily="18" charset="0"/>
                                          </a:rPr>
                                        </m:ctrlPr>
                                      </m:dPr>
                                      <m:e>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rPr>
                                          <m:t>𝜇</m:t>
                                        </m:r>
                                      </m:e>
                                    </m:d>
                                  </m:e>
                                  <m:sup>
                                    <m:r>
                                      <a:rPr lang="cs-CZ" i="1">
                                        <a:latin typeface="Cambria Math" panose="02040503050406030204" pitchFamily="18" charset="0"/>
                                      </a:rPr>
                                      <m:t>2</m:t>
                                    </m:r>
                                  </m:sup>
                                </m:sSup>
                              </m:e>
                            </m:d>
                          </m:e>
                          <m:sup>
                            <m:r>
                              <a:rPr lang="cs-CZ" i="1">
                                <a:latin typeface="Cambria Math" panose="02040503050406030204" pitchFamily="18" charset="0"/>
                              </a:rPr>
                              <m:t>2</m:t>
                            </m:r>
                          </m:sup>
                        </m:sSup>
                      </m:den>
                    </m:f>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𝐸</m:t>
                        </m:r>
                        <m:sSup>
                          <m:sSupPr>
                            <m:ctrlPr>
                              <a:rPr lang="cs-CZ" i="1">
                                <a:latin typeface="Cambria Math" panose="02040503050406030204" pitchFamily="18" charset="0"/>
                              </a:rPr>
                            </m:ctrlPr>
                          </m:sSupPr>
                          <m:e>
                            <m:d>
                              <m:dPr>
                                <m:ctrlPr>
                                  <a:rPr lang="cs-CZ" i="1">
                                    <a:latin typeface="Cambria Math" panose="02040503050406030204" pitchFamily="18" charset="0"/>
                                  </a:rPr>
                                </m:ctrlPr>
                              </m:dPr>
                              <m:e>
                                <m:r>
                                  <a:rPr lang="cs-CZ" i="1">
                                    <a:latin typeface="Cambria Math" panose="02040503050406030204" pitchFamily="18" charset="0"/>
                                  </a:rPr>
                                  <m:t>𝑥</m:t>
                                </m:r>
                                <m:r>
                                  <a:rPr lang="cs-CZ" i="1">
                                    <a:latin typeface="Cambria Math" panose="02040503050406030204" pitchFamily="18" charset="0"/>
                                  </a:rPr>
                                  <m:t>−</m:t>
                                </m:r>
                                <m:r>
                                  <a:rPr lang="cs-CZ" i="1">
                                    <a:latin typeface="Cambria Math" panose="02040503050406030204" pitchFamily="18" charset="0"/>
                                  </a:rPr>
                                  <m:t>𝜇</m:t>
                                </m:r>
                              </m:e>
                            </m:d>
                          </m:e>
                          <m:sup>
                            <m:r>
                              <a:rPr lang="cs-CZ" i="1">
                                <a:latin typeface="Cambria Math" panose="02040503050406030204" pitchFamily="18" charset="0"/>
                              </a:rPr>
                              <m:t>4</m:t>
                            </m:r>
                          </m:sup>
                        </m:sSup>
                      </m:num>
                      <m:den>
                        <m:sSup>
                          <m:sSupPr>
                            <m:ctrlPr>
                              <a:rPr lang="cs-CZ" i="1">
                                <a:latin typeface="Cambria Math" panose="02040503050406030204" pitchFamily="18" charset="0"/>
                              </a:rPr>
                            </m:ctrlPr>
                          </m:sSupPr>
                          <m:e>
                            <m:r>
                              <a:rPr lang="cs-CZ" i="1">
                                <a:latin typeface="Cambria Math" panose="02040503050406030204" pitchFamily="18" charset="0"/>
                              </a:rPr>
                              <m:t>𝜎</m:t>
                            </m:r>
                          </m:e>
                          <m:sup>
                            <m:r>
                              <a:rPr lang="cs-CZ" i="1">
                                <a:latin typeface="Cambria Math" panose="02040503050406030204" pitchFamily="18" charset="0"/>
                              </a:rPr>
                              <m:t>4</m:t>
                            </m:r>
                          </m:sup>
                        </m:sSup>
                      </m:den>
                    </m:f>
                  </m:oMath>
                </a14:m>
                <a:endParaRPr lang="cs-CZ" dirty="0"/>
              </a:p>
              <a:p>
                <a:r>
                  <a:rPr lang="cs-CZ" dirty="0"/>
                  <a:t>Testovat lze opět přímo nebo pro výběry větší než 20 transformovat na </a:t>
                </a:r>
                <a14:m>
                  <m:oMath xmlns:m="http://schemas.openxmlformats.org/officeDocument/2006/math">
                    <m:r>
                      <a:rPr lang="cs-CZ" b="0" i="1" smtClean="0">
                        <a:latin typeface="Cambria Math" panose="02040503050406030204" pitchFamily="18" charset="0"/>
                      </a:rPr>
                      <m:t>𝑍</m:t>
                    </m:r>
                    <m:d>
                      <m:dPr>
                        <m:ctrlPr>
                          <a:rPr lang="cs-CZ" b="0" i="1" smtClean="0">
                            <a:latin typeface="Cambria Math" panose="02040503050406030204" pitchFamily="18" charset="0"/>
                          </a:rPr>
                        </m:ctrlPr>
                      </m:dPr>
                      <m:e>
                        <m:sSub>
                          <m:sSubPr>
                            <m:ctrlPr>
                              <a:rPr lang="cs-CZ" b="0" i="1" smtClean="0">
                                <a:latin typeface="Cambria Math" panose="02040503050406030204" pitchFamily="18" charset="0"/>
                              </a:rPr>
                            </m:ctrlPr>
                          </m:sSubPr>
                          <m:e>
                            <m:r>
                              <a:rPr lang="cs-CZ" b="0" i="1" smtClean="0">
                                <a:latin typeface="Cambria Math" panose="02040503050406030204" pitchFamily="18" charset="0"/>
                              </a:rPr>
                              <m:t>𝑏</m:t>
                            </m:r>
                          </m:e>
                          <m:sub>
                            <m:r>
                              <a:rPr lang="cs-CZ" b="0" i="1" smtClean="0">
                                <a:latin typeface="Cambria Math" panose="02040503050406030204" pitchFamily="18" charset="0"/>
                              </a:rPr>
                              <m:t>4</m:t>
                            </m:r>
                          </m:sub>
                        </m:sSub>
                      </m:e>
                    </m:d>
                  </m:oMath>
                </a14:m>
                <a:r>
                  <a:rPr lang="cs-CZ" dirty="0"/>
                  <a:t> - přibližně normální rozdělení.</a:t>
                </a:r>
              </a:p>
              <a:p>
                <a:endParaRPr lang="cs-CZ" sz="1050" dirty="0"/>
              </a:p>
              <a:p>
                <a:r>
                  <a:rPr lang="cs-CZ" dirty="0"/>
                  <a:t>	</a:t>
                </a:r>
                <a14:m>
                  <m:oMath xmlns:m="http://schemas.openxmlformats.org/officeDocument/2006/math">
                    <m:r>
                      <a:rPr lang="cs-CZ" i="1">
                        <a:latin typeface="Cambria Math" panose="02040503050406030204" pitchFamily="18" charset="0"/>
                      </a:rPr>
                      <m:t>𝐸</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4</m:t>
                            </m:r>
                          </m:sub>
                        </m:sSub>
                      </m:e>
                    </m:d>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3∙</m:t>
                        </m:r>
                        <m:d>
                          <m:dPr>
                            <m:ctrlPr>
                              <a:rPr lang="cs-CZ" i="1">
                                <a:latin typeface="Cambria Math" panose="02040503050406030204" pitchFamily="18" charset="0"/>
                              </a:rPr>
                            </m:ctrlPr>
                          </m:dPr>
                          <m:e>
                            <m:r>
                              <a:rPr lang="cs-CZ" i="1">
                                <a:latin typeface="Cambria Math" panose="02040503050406030204" pitchFamily="18" charset="0"/>
                              </a:rPr>
                              <m:t>𝑛</m:t>
                            </m:r>
                            <m:r>
                              <a:rPr lang="cs-CZ" i="1">
                                <a:latin typeface="Cambria Math" panose="02040503050406030204" pitchFamily="18" charset="0"/>
                              </a:rPr>
                              <m:t>−1</m:t>
                            </m:r>
                          </m:e>
                        </m:d>
                      </m:num>
                      <m:den>
                        <m:r>
                          <a:rPr lang="cs-CZ" i="1">
                            <a:latin typeface="Cambria Math" panose="02040503050406030204" pitchFamily="18" charset="0"/>
                          </a:rPr>
                          <m:t>𝑛</m:t>
                        </m:r>
                        <m:r>
                          <a:rPr lang="cs-CZ" i="1">
                            <a:latin typeface="Cambria Math" panose="02040503050406030204" pitchFamily="18" charset="0"/>
                          </a:rPr>
                          <m:t>+1</m:t>
                        </m:r>
                      </m:den>
                    </m:f>
                  </m:oMath>
                </a14:m>
                <a:r>
                  <a:rPr lang="cs-CZ" dirty="0"/>
                  <a:t> , </a:t>
                </a:r>
                <a14:m>
                  <m:oMath xmlns:m="http://schemas.openxmlformats.org/officeDocument/2006/math">
                    <m:r>
                      <a:rPr lang="cs-CZ" i="1">
                        <a:latin typeface="Cambria Math" panose="02040503050406030204" pitchFamily="18" charset="0"/>
                      </a:rPr>
                      <m:t>𝑣𝑎𝑟</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4</m:t>
                            </m:r>
                          </m:sub>
                        </m:sSub>
                      </m:e>
                    </m:d>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24∙</m:t>
                        </m:r>
                        <m:d>
                          <m:dPr>
                            <m:ctrlPr>
                              <a:rPr lang="cs-CZ" i="1">
                                <a:latin typeface="Cambria Math" panose="02040503050406030204" pitchFamily="18" charset="0"/>
                              </a:rPr>
                            </m:ctrlPr>
                          </m:dPr>
                          <m:e>
                            <m:r>
                              <a:rPr lang="cs-CZ" i="1">
                                <a:latin typeface="Cambria Math" panose="02040503050406030204" pitchFamily="18" charset="0"/>
                              </a:rPr>
                              <m:t>𝑛</m:t>
                            </m:r>
                            <m:r>
                              <a:rPr lang="cs-CZ" i="1">
                                <a:latin typeface="Cambria Math" panose="02040503050406030204" pitchFamily="18" charset="0"/>
                              </a:rPr>
                              <m:t>−2</m:t>
                            </m:r>
                          </m:e>
                        </m:d>
                        <m:r>
                          <a:rPr lang="cs-CZ" i="1">
                            <a:latin typeface="Cambria Math" panose="02040503050406030204" pitchFamily="18" charset="0"/>
                          </a:rPr>
                          <m:t>∙</m:t>
                        </m:r>
                        <m:d>
                          <m:dPr>
                            <m:ctrlPr>
                              <a:rPr lang="cs-CZ" i="1">
                                <a:latin typeface="Cambria Math" panose="02040503050406030204" pitchFamily="18" charset="0"/>
                              </a:rPr>
                            </m:ctrlPr>
                          </m:dPr>
                          <m:e>
                            <m:r>
                              <a:rPr lang="cs-CZ" i="1">
                                <a:latin typeface="Cambria Math" panose="02040503050406030204" pitchFamily="18" charset="0"/>
                              </a:rPr>
                              <m:t>𝑛</m:t>
                            </m:r>
                            <m:r>
                              <a:rPr lang="cs-CZ" i="1">
                                <a:latin typeface="Cambria Math" panose="02040503050406030204" pitchFamily="18" charset="0"/>
                              </a:rPr>
                              <m:t>−3</m:t>
                            </m:r>
                          </m:e>
                        </m:d>
                      </m:num>
                      <m:den>
                        <m:sSup>
                          <m:sSupPr>
                            <m:ctrlPr>
                              <a:rPr lang="cs-CZ" i="1">
                                <a:latin typeface="Cambria Math" panose="02040503050406030204" pitchFamily="18" charset="0"/>
                              </a:rPr>
                            </m:ctrlPr>
                          </m:sSupPr>
                          <m:e>
                            <m:d>
                              <m:dPr>
                                <m:ctrlPr>
                                  <a:rPr lang="cs-CZ" i="1">
                                    <a:latin typeface="Cambria Math" panose="02040503050406030204" pitchFamily="18" charset="0"/>
                                  </a:rPr>
                                </m:ctrlPr>
                              </m:dPr>
                              <m:e>
                                <m:r>
                                  <a:rPr lang="cs-CZ" i="1">
                                    <a:latin typeface="Cambria Math" panose="02040503050406030204" pitchFamily="18" charset="0"/>
                                  </a:rPr>
                                  <m:t>2+1</m:t>
                                </m:r>
                              </m:e>
                            </m:d>
                          </m:e>
                          <m:sup>
                            <m:r>
                              <a:rPr lang="cs-CZ" i="1">
                                <a:latin typeface="Cambria Math" panose="02040503050406030204" pitchFamily="18" charset="0"/>
                              </a:rPr>
                              <m:t>2</m:t>
                            </m:r>
                          </m:sup>
                        </m:sSup>
                        <m:r>
                          <a:rPr lang="cs-CZ" i="1">
                            <a:latin typeface="Cambria Math" panose="02040503050406030204" pitchFamily="18" charset="0"/>
                          </a:rPr>
                          <m:t>∙</m:t>
                        </m:r>
                        <m:d>
                          <m:dPr>
                            <m:ctrlPr>
                              <a:rPr lang="cs-CZ" i="1">
                                <a:latin typeface="Cambria Math" panose="02040503050406030204" pitchFamily="18" charset="0"/>
                              </a:rPr>
                            </m:ctrlPr>
                          </m:dPr>
                          <m:e>
                            <m:r>
                              <a:rPr lang="cs-CZ" i="1">
                                <a:latin typeface="Cambria Math" panose="02040503050406030204" pitchFamily="18" charset="0"/>
                              </a:rPr>
                              <m:t>𝑛</m:t>
                            </m:r>
                            <m:r>
                              <a:rPr lang="cs-CZ" i="1">
                                <a:latin typeface="Cambria Math" panose="02040503050406030204" pitchFamily="18" charset="0"/>
                              </a:rPr>
                              <m:t>+3</m:t>
                            </m:r>
                          </m:e>
                        </m:d>
                        <m:r>
                          <a:rPr lang="cs-CZ" i="1">
                            <a:latin typeface="Cambria Math" panose="02040503050406030204" pitchFamily="18" charset="0"/>
                          </a:rPr>
                          <m:t>∙</m:t>
                        </m:r>
                        <m:d>
                          <m:dPr>
                            <m:ctrlPr>
                              <a:rPr lang="cs-CZ" i="1">
                                <a:latin typeface="Cambria Math" panose="02040503050406030204" pitchFamily="18" charset="0"/>
                              </a:rPr>
                            </m:ctrlPr>
                          </m:dPr>
                          <m:e>
                            <m:r>
                              <a:rPr lang="cs-CZ" i="1">
                                <a:latin typeface="Cambria Math" panose="02040503050406030204" pitchFamily="18" charset="0"/>
                              </a:rPr>
                              <m:t>𝑛</m:t>
                            </m:r>
                            <m:r>
                              <a:rPr lang="cs-CZ" i="1">
                                <a:latin typeface="Cambria Math" panose="02040503050406030204" pitchFamily="18" charset="0"/>
                              </a:rPr>
                              <m:t>+5</m:t>
                            </m:r>
                          </m:e>
                        </m:d>
                      </m:den>
                    </m:f>
                  </m:oMath>
                </a14:m>
                <a:r>
                  <a:rPr lang="cs-CZ" dirty="0"/>
                  <a:t> ,	</a:t>
                </a:r>
                <a14:m>
                  <m:oMath xmlns:m="http://schemas.openxmlformats.org/officeDocument/2006/math">
                    <m:r>
                      <a:rPr lang="cs-CZ" i="1">
                        <a:latin typeface="Cambria Math" panose="02040503050406030204" pitchFamily="18" charset="0"/>
                      </a:rPr>
                      <m:t>𝑥</m:t>
                    </m:r>
                    <m:r>
                      <a:rPr lang="cs-CZ" i="1">
                        <a:latin typeface="Cambria Math" panose="02040503050406030204" pitchFamily="18" charset="0"/>
                      </a:rPr>
                      <m:t>=</m:t>
                    </m:r>
                    <m:f>
                      <m:fPr>
                        <m:ctrlPr>
                          <a:rPr lang="cs-CZ" i="1">
                            <a:latin typeface="Cambria Math" panose="02040503050406030204" pitchFamily="18" charset="0"/>
                          </a:rPr>
                        </m:ctrlPr>
                      </m:fPr>
                      <m:num>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4</m:t>
                            </m:r>
                          </m:sub>
                        </m:sSub>
                        <m:r>
                          <a:rPr lang="cs-CZ" i="1">
                            <a:latin typeface="Cambria Math" panose="02040503050406030204" pitchFamily="18" charset="0"/>
                          </a:rPr>
                          <m:t>−</m:t>
                        </m:r>
                        <m:r>
                          <a:rPr lang="cs-CZ" i="1">
                            <a:latin typeface="Cambria Math" panose="02040503050406030204" pitchFamily="18" charset="0"/>
                          </a:rPr>
                          <m:t>𝐸</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4</m:t>
                                </m:r>
                              </m:sub>
                            </m:sSub>
                          </m:e>
                        </m:d>
                      </m:num>
                      <m:den>
                        <m:rad>
                          <m:radPr>
                            <m:degHide m:val="on"/>
                            <m:ctrlPr>
                              <a:rPr lang="cs-CZ" i="1">
                                <a:latin typeface="Cambria Math" panose="02040503050406030204" pitchFamily="18" charset="0"/>
                              </a:rPr>
                            </m:ctrlPr>
                          </m:radPr>
                          <m:deg/>
                          <m:e>
                            <m:r>
                              <a:rPr lang="cs-CZ" i="1">
                                <a:latin typeface="Cambria Math" panose="02040503050406030204" pitchFamily="18" charset="0"/>
                              </a:rPr>
                              <m:t>𝑣𝑎𝑟</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4</m:t>
                                    </m:r>
                                  </m:sub>
                                </m:sSub>
                              </m:e>
                            </m:d>
                          </m:e>
                        </m:rad>
                      </m:den>
                    </m:f>
                  </m:oMath>
                </a14:m>
                <a:r>
                  <a:rPr lang="cs-CZ" dirty="0"/>
                  <a:t> ,  </a:t>
                </a:r>
              </a:p>
              <a:p>
                <a:r>
                  <a:rPr lang="cs-CZ" dirty="0"/>
                  <a:t>	</a:t>
                </a:r>
                <a14:m>
                  <m:oMath xmlns:m="http://schemas.openxmlformats.org/officeDocument/2006/math">
                    <m:rad>
                      <m:radPr>
                        <m:degHide m:val="on"/>
                        <m:ctrlPr>
                          <a:rPr lang="cs-CZ" i="1">
                            <a:latin typeface="Cambria Math" panose="02040503050406030204" pitchFamily="18" charset="0"/>
                          </a:rPr>
                        </m:ctrlPr>
                      </m:radPr>
                      <m:deg/>
                      <m:e>
                        <m:sSub>
                          <m:sSubPr>
                            <m:ctrlPr>
                              <a:rPr lang="cs-CZ" i="1">
                                <a:latin typeface="Cambria Math" panose="02040503050406030204" pitchFamily="18" charset="0"/>
                              </a:rPr>
                            </m:ctrlPr>
                          </m:sSubPr>
                          <m:e>
                            <m:r>
                              <a:rPr lang="cs-CZ" i="1">
                                <a:latin typeface="Cambria Math" panose="02040503050406030204" pitchFamily="18" charset="0"/>
                              </a:rPr>
                              <m:t>𝛽</m:t>
                            </m:r>
                          </m:e>
                          <m:sub>
                            <m:r>
                              <a:rPr lang="cs-CZ" i="1">
                                <a:latin typeface="Cambria Math" panose="02040503050406030204" pitchFamily="18" charset="0"/>
                              </a:rPr>
                              <m:t>1</m:t>
                            </m:r>
                          </m:sub>
                        </m:sSub>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4</m:t>
                                </m:r>
                              </m:sub>
                            </m:sSub>
                          </m:e>
                        </m:d>
                      </m:e>
                    </m:rad>
                    <m:r>
                      <a:rPr lang="cs-CZ" i="1">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6∙</m:t>
                        </m:r>
                        <m:d>
                          <m:dPr>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panose="02040503050406030204" pitchFamily="18" charset="0"/>
                                  </a:rPr>
                                  <m:t>𝑛</m:t>
                                </m:r>
                              </m:e>
                              <m:sup>
                                <m:r>
                                  <a:rPr lang="cs-CZ" i="1">
                                    <a:latin typeface="Cambria Math" panose="02040503050406030204" pitchFamily="18" charset="0"/>
                                  </a:rPr>
                                  <m:t>2</m:t>
                                </m:r>
                              </m:sup>
                            </m:sSup>
                            <m:r>
                              <a:rPr lang="cs-CZ" i="1">
                                <a:latin typeface="Cambria Math" panose="02040503050406030204" pitchFamily="18" charset="0"/>
                              </a:rPr>
                              <m:t>−5∙</m:t>
                            </m:r>
                            <m:r>
                              <a:rPr lang="cs-CZ" i="1">
                                <a:latin typeface="Cambria Math" panose="02040503050406030204" pitchFamily="18" charset="0"/>
                              </a:rPr>
                              <m:t>𝑛</m:t>
                            </m:r>
                            <m:r>
                              <a:rPr lang="cs-CZ" i="1">
                                <a:latin typeface="Cambria Math" panose="02040503050406030204" pitchFamily="18" charset="0"/>
                              </a:rPr>
                              <m:t>+2</m:t>
                            </m:r>
                          </m:e>
                        </m:d>
                      </m:num>
                      <m:den>
                        <m:r>
                          <a:rPr lang="cs-CZ" i="1">
                            <a:latin typeface="Cambria Math" panose="02040503050406030204" pitchFamily="18" charset="0"/>
                          </a:rPr>
                          <m:t>(</m:t>
                        </m:r>
                        <m:r>
                          <a:rPr lang="cs-CZ" i="1">
                            <a:latin typeface="Cambria Math" panose="02040503050406030204" pitchFamily="18" charset="0"/>
                          </a:rPr>
                          <m:t>𝑛</m:t>
                        </m:r>
                        <m:r>
                          <a:rPr lang="cs-CZ" i="1">
                            <a:latin typeface="Cambria Math" panose="02040503050406030204" pitchFamily="18" charset="0"/>
                          </a:rPr>
                          <m:t>+7)∙(</m:t>
                        </m:r>
                        <m:r>
                          <a:rPr lang="cs-CZ" i="1">
                            <a:latin typeface="Cambria Math" panose="02040503050406030204" pitchFamily="18" charset="0"/>
                          </a:rPr>
                          <m:t>𝑛</m:t>
                        </m:r>
                        <m:r>
                          <a:rPr lang="cs-CZ" i="1">
                            <a:latin typeface="Cambria Math" panose="02040503050406030204" pitchFamily="18" charset="0"/>
                          </a:rPr>
                          <m:t>+9)</m:t>
                        </m:r>
                      </m:den>
                    </m:f>
                    <m:r>
                      <a:rPr lang="cs-CZ" i="1">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r>
                              <a:rPr lang="cs-CZ" i="1">
                                <a:latin typeface="Cambria Math" panose="02040503050406030204" pitchFamily="18" charset="0"/>
                              </a:rPr>
                              <m:t>6∙(</m:t>
                            </m:r>
                            <m:r>
                              <a:rPr lang="cs-CZ" i="1">
                                <a:latin typeface="Cambria Math" panose="02040503050406030204" pitchFamily="18" charset="0"/>
                              </a:rPr>
                              <m:t>𝑛</m:t>
                            </m:r>
                            <m:r>
                              <a:rPr lang="cs-CZ" i="1">
                                <a:latin typeface="Cambria Math" panose="02040503050406030204" pitchFamily="18" charset="0"/>
                              </a:rPr>
                              <m:t>+3)∙(</m:t>
                            </m:r>
                            <m:r>
                              <a:rPr lang="cs-CZ" i="1">
                                <a:latin typeface="Cambria Math" panose="02040503050406030204" pitchFamily="18" charset="0"/>
                              </a:rPr>
                              <m:t>𝑛</m:t>
                            </m:r>
                            <m:r>
                              <a:rPr lang="cs-CZ" i="1">
                                <a:latin typeface="Cambria Math" panose="02040503050406030204" pitchFamily="18" charset="0"/>
                              </a:rPr>
                              <m:t>+5)</m:t>
                            </m:r>
                          </m:num>
                          <m:den>
                            <m:r>
                              <a:rPr lang="cs-CZ" i="1">
                                <a:latin typeface="Cambria Math" panose="02040503050406030204" pitchFamily="18" charset="0"/>
                              </a:rPr>
                              <m:t>𝑛</m:t>
                            </m:r>
                            <m:r>
                              <a:rPr lang="cs-CZ" i="1">
                                <a:latin typeface="Cambria Math" panose="02040503050406030204" pitchFamily="18" charset="0"/>
                              </a:rPr>
                              <m:t>∙(</m:t>
                            </m:r>
                            <m:r>
                              <a:rPr lang="cs-CZ" i="1">
                                <a:latin typeface="Cambria Math" panose="02040503050406030204" pitchFamily="18" charset="0"/>
                              </a:rPr>
                              <m:t>𝑛</m:t>
                            </m:r>
                            <m:r>
                              <a:rPr lang="cs-CZ" i="1">
                                <a:latin typeface="Cambria Math" panose="02040503050406030204" pitchFamily="18" charset="0"/>
                              </a:rPr>
                              <m:t>−2)∙</m:t>
                            </m:r>
                            <m:d>
                              <m:dPr>
                                <m:ctrlPr>
                                  <a:rPr lang="cs-CZ" i="1">
                                    <a:latin typeface="Cambria Math" panose="02040503050406030204" pitchFamily="18" charset="0"/>
                                  </a:rPr>
                                </m:ctrlPr>
                              </m:dPr>
                              <m:e>
                                <m:r>
                                  <a:rPr lang="cs-CZ" i="1">
                                    <a:latin typeface="Cambria Math" panose="02040503050406030204" pitchFamily="18" charset="0"/>
                                  </a:rPr>
                                  <m:t>𝑛</m:t>
                                </m:r>
                                <m:r>
                                  <a:rPr lang="cs-CZ" i="1">
                                    <a:latin typeface="Cambria Math" panose="02040503050406030204" pitchFamily="18" charset="0"/>
                                  </a:rPr>
                                  <m:t>−3</m:t>
                                </m:r>
                              </m:e>
                            </m:d>
                          </m:den>
                        </m:f>
                      </m:e>
                    </m:rad>
                  </m:oMath>
                </a14:m>
                <a:r>
                  <a:rPr lang="cs-CZ" dirty="0"/>
                  <a:t> , </a:t>
                </a:r>
                <a14:m>
                  <m:oMath xmlns:m="http://schemas.openxmlformats.org/officeDocument/2006/math">
                    <m:r>
                      <a:rPr lang="cs-CZ" i="1">
                        <a:latin typeface="Cambria Math" panose="02040503050406030204" pitchFamily="18" charset="0"/>
                      </a:rPr>
                      <m:t>𝐴</m:t>
                    </m:r>
                    <m:r>
                      <a:rPr lang="cs-CZ" i="1">
                        <a:latin typeface="Cambria Math" panose="02040503050406030204" pitchFamily="18" charset="0"/>
                      </a:rPr>
                      <m:t>=6+</m:t>
                    </m:r>
                    <m:f>
                      <m:fPr>
                        <m:ctrlPr>
                          <a:rPr lang="cs-CZ" i="1">
                            <a:latin typeface="Cambria Math" panose="02040503050406030204" pitchFamily="18" charset="0"/>
                          </a:rPr>
                        </m:ctrlPr>
                      </m:fPr>
                      <m:num>
                        <m:r>
                          <a:rPr lang="cs-CZ" i="1">
                            <a:latin typeface="Cambria Math" panose="02040503050406030204" pitchFamily="18" charset="0"/>
                          </a:rPr>
                          <m:t>8</m:t>
                        </m:r>
                      </m:num>
                      <m:den>
                        <m:rad>
                          <m:radPr>
                            <m:degHide m:val="on"/>
                            <m:ctrlPr>
                              <a:rPr lang="cs-CZ" i="1">
                                <a:latin typeface="Cambria Math" panose="02040503050406030204" pitchFamily="18" charset="0"/>
                              </a:rPr>
                            </m:ctrlPr>
                          </m:radPr>
                          <m:deg/>
                          <m:e>
                            <m:sSub>
                              <m:sSubPr>
                                <m:ctrlPr>
                                  <a:rPr lang="cs-CZ" i="1">
                                    <a:latin typeface="Cambria Math" panose="02040503050406030204" pitchFamily="18" charset="0"/>
                                  </a:rPr>
                                </m:ctrlPr>
                              </m:sSubPr>
                              <m:e>
                                <m:r>
                                  <a:rPr lang="cs-CZ" i="1">
                                    <a:latin typeface="Cambria Math" panose="02040503050406030204" pitchFamily="18" charset="0"/>
                                  </a:rPr>
                                  <m:t>𝛽</m:t>
                                </m:r>
                              </m:e>
                              <m:sub>
                                <m:r>
                                  <a:rPr lang="cs-CZ" i="1">
                                    <a:latin typeface="Cambria Math" panose="02040503050406030204" pitchFamily="18" charset="0"/>
                                  </a:rPr>
                                  <m:t>1</m:t>
                                </m:r>
                              </m:sub>
                            </m:sSub>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4</m:t>
                                    </m:r>
                                  </m:sub>
                                </m:sSub>
                              </m:e>
                            </m:d>
                          </m:e>
                        </m:rad>
                      </m:den>
                    </m:f>
                    <m:r>
                      <a:rPr lang="cs-CZ" i="1">
                        <a:latin typeface="Cambria Math" panose="02040503050406030204" pitchFamily="18" charset="0"/>
                      </a:rPr>
                      <m:t>∙</m:t>
                    </m:r>
                    <m:d>
                      <m:dPr>
                        <m:begChr m:val="["/>
                        <m:endChr m:val="]"/>
                        <m:ctrlPr>
                          <a:rPr lang="cs-CZ" i="1">
                            <a:latin typeface="Cambria Math" panose="02040503050406030204" pitchFamily="18" charset="0"/>
                          </a:rPr>
                        </m:ctrlPr>
                      </m:dPr>
                      <m:e>
                        <m:f>
                          <m:fPr>
                            <m:ctrlPr>
                              <a:rPr lang="cs-CZ" i="1">
                                <a:latin typeface="Cambria Math" panose="02040503050406030204" pitchFamily="18" charset="0"/>
                              </a:rPr>
                            </m:ctrlPr>
                          </m:fPr>
                          <m:num>
                            <m:r>
                              <a:rPr lang="cs-CZ" i="1">
                                <a:latin typeface="Cambria Math" panose="02040503050406030204" pitchFamily="18" charset="0"/>
                              </a:rPr>
                              <m:t>2</m:t>
                            </m:r>
                          </m:num>
                          <m:den>
                            <m:sSub>
                              <m:sSubPr>
                                <m:ctrlPr>
                                  <a:rPr lang="cs-CZ" i="1">
                                    <a:latin typeface="Cambria Math" panose="02040503050406030204" pitchFamily="18" charset="0"/>
                                  </a:rPr>
                                </m:ctrlPr>
                              </m:sSubPr>
                              <m:e>
                                <m:r>
                                  <a:rPr lang="cs-CZ" i="1">
                                    <a:latin typeface="Cambria Math" panose="02040503050406030204" pitchFamily="18" charset="0"/>
                                  </a:rPr>
                                  <m:t>𝛽</m:t>
                                </m:r>
                              </m:e>
                              <m:sub>
                                <m:r>
                                  <a:rPr lang="cs-CZ" i="1">
                                    <a:latin typeface="Cambria Math" panose="02040503050406030204" pitchFamily="18" charset="0"/>
                                  </a:rPr>
                                  <m:t>1</m:t>
                                </m:r>
                              </m:sub>
                            </m:sSub>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4</m:t>
                                    </m:r>
                                  </m:sub>
                                </m:sSub>
                              </m:e>
                            </m:d>
                          </m:den>
                        </m:f>
                        <m:r>
                          <a:rPr lang="cs-CZ" i="1">
                            <a:latin typeface="Cambria Math" panose="02040503050406030204" pitchFamily="18" charset="0"/>
                          </a:rPr>
                          <m:t>+</m:t>
                        </m:r>
                        <m:rad>
                          <m:radPr>
                            <m:degHide m:val="on"/>
                            <m:ctrlPr>
                              <a:rPr lang="cs-CZ" i="1">
                                <a:latin typeface="Cambria Math" panose="02040503050406030204" pitchFamily="18" charset="0"/>
                              </a:rPr>
                            </m:ctrlPr>
                          </m:radPr>
                          <m:deg/>
                          <m:e>
                            <m:r>
                              <a:rPr lang="cs-CZ" i="1">
                                <a:latin typeface="Cambria Math" panose="02040503050406030204" pitchFamily="18" charset="0"/>
                              </a:rPr>
                              <m:t>1+</m:t>
                            </m:r>
                            <m:f>
                              <m:fPr>
                                <m:ctrlPr>
                                  <a:rPr lang="cs-CZ" i="1">
                                    <a:latin typeface="Cambria Math" panose="02040503050406030204" pitchFamily="18" charset="0"/>
                                  </a:rPr>
                                </m:ctrlPr>
                              </m:fPr>
                              <m:num>
                                <m:r>
                                  <a:rPr lang="cs-CZ" i="1">
                                    <a:latin typeface="Cambria Math" panose="02040503050406030204" pitchFamily="18" charset="0"/>
                                  </a:rPr>
                                  <m:t>4</m:t>
                                </m:r>
                              </m:num>
                              <m:den>
                                <m:sSub>
                                  <m:sSubPr>
                                    <m:ctrlPr>
                                      <a:rPr lang="cs-CZ" i="1">
                                        <a:latin typeface="Cambria Math" panose="02040503050406030204" pitchFamily="18" charset="0"/>
                                      </a:rPr>
                                    </m:ctrlPr>
                                  </m:sSubPr>
                                  <m:e>
                                    <m:r>
                                      <a:rPr lang="cs-CZ" i="1">
                                        <a:latin typeface="Cambria Math" panose="02040503050406030204" pitchFamily="18" charset="0"/>
                                      </a:rPr>
                                      <m:t>𝛽</m:t>
                                    </m:r>
                                  </m:e>
                                  <m:sub>
                                    <m:r>
                                      <a:rPr lang="cs-CZ" i="1">
                                        <a:latin typeface="Cambria Math" panose="02040503050406030204" pitchFamily="18" charset="0"/>
                                      </a:rPr>
                                      <m:t>1</m:t>
                                    </m:r>
                                  </m:sub>
                                </m:sSub>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4</m:t>
                                        </m:r>
                                      </m:sub>
                                    </m:sSub>
                                  </m:e>
                                </m:d>
                              </m:den>
                            </m:f>
                          </m:e>
                        </m:rad>
                      </m:e>
                    </m:d>
                  </m:oMath>
                </a14:m>
                <a:r>
                  <a:rPr lang="cs-CZ" dirty="0"/>
                  <a:t> </a:t>
                </a:r>
              </a:p>
              <a:p>
                <a:r>
                  <a:rPr lang="cs-CZ" dirty="0"/>
                  <a:t>	</a:t>
                </a:r>
                <a14:m>
                  <m:oMath xmlns:m="http://schemas.openxmlformats.org/officeDocument/2006/math">
                    <m:r>
                      <a:rPr lang="cs-CZ" i="1">
                        <a:latin typeface="Cambria Math" panose="02040503050406030204" pitchFamily="18" charset="0"/>
                      </a:rPr>
                      <m:t>𝑍</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4</m:t>
                            </m:r>
                          </m:sub>
                        </m:sSub>
                      </m:e>
                    </m:d>
                    <m:r>
                      <a:rPr lang="cs-CZ" i="1">
                        <a:latin typeface="Cambria Math" panose="02040503050406030204" pitchFamily="18" charset="0"/>
                      </a:rPr>
                      <m:t>=</m:t>
                    </m:r>
                    <m:d>
                      <m:dPr>
                        <m:ctrlPr>
                          <a:rPr lang="cs-CZ" i="1">
                            <a:latin typeface="Cambria Math" panose="02040503050406030204" pitchFamily="18" charset="0"/>
                          </a:rPr>
                        </m:ctrlPr>
                      </m:dPr>
                      <m:e>
                        <m:d>
                          <m:dPr>
                            <m:ctrlPr>
                              <a:rPr lang="cs-CZ" i="1">
                                <a:latin typeface="Cambria Math" panose="02040503050406030204" pitchFamily="18" charset="0"/>
                              </a:rPr>
                            </m:ctrlPr>
                          </m:dPr>
                          <m:e>
                            <m:r>
                              <a:rPr lang="cs-CZ" i="1">
                                <a:latin typeface="Cambria Math" panose="02040503050406030204" pitchFamily="18" charset="0"/>
                              </a:rPr>
                              <m:t>1−</m:t>
                            </m:r>
                            <m:f>
                              <m:fPr>
                                <m:ctrlPr>
                                  <a:rPr lang="cs-CZ" i="1">
                                    <a:latin typeface="Cambria Math" panose="02040503050406030204" pitchFamily="18" charset="0"/>
                                  </a:rPr>
                                </m:ctrlPr>
                              </m:fPr>
                              <m:num>
                                <m:r>
                                  <a:rPr lang="cs-CZ" i="1">
                                    <a:latin typeface="Cambria Math" panose="02040503050406030204" pitchFamily="18" charset="0"/>
                                  </a:rPr>
                                  <m:t>2</m:t>
                                </m:r>
                              </m:num>
                              <m:den>
                                <m:r>
                                  <a:rPr lang="cs-CZ" i="1">
                                    <a:latin typeface="Cambria Math" panose="02040503050406030204" pitchFamily="18" charset="0"/>
                                  </a:rPr>
                                  <m:t>9∙</m:t>
                                </m:r>
                                <m:r>
                                  <a:rPr lang="cs-CZ" i="1">
                                    <a:latin typeface="Cambria Math" panose="02040503050406030204" pitchFamily="18" charset="0"/>
                                  </a:rPr>
                                  <m:t>𝐴</m:t>
                                </m:r>
                              </m:den>
                            </m:f>
                          </m:e>
                        </m:d>
                        <m:r>
                          <a:rPr lang="cs-CZ" i="1">
                            <a:latin typeface="Cambria Math" panose="02040503050406030204" pitchFamily="18" charset="0"/>
                          </a:rPr>
                          <m:t>−</m:t>
                        </m:r>
                        <m:sSup>
                          <m:sSupPr>
                            <m:ctrlPr>
                              <a:rPr lang="cs-CZ" i="1">
                                <a:latin typeface="Cambria Math" panose="02040503050406030204" pitchFamily="18" charset="0"/>
                              </a:rPr>
                            </m:ctrlPr>
                          </m:sSupPr>
                          <m:e>
                            <m:d>
                              <m:dPr>
                                <m:begChr m:val="["/>
                                <m:endChr m:val="]"/>
                                <m:ctrlPr>
                                  <a:rPr lang="cs-CZ" i="1">
                                    <a:latin typeface="Cambria Math" panose="02040503050406030204" pitchFamily="18" charset="0"/>
                                  </a:rPr>
                                </m:ctrlPr>
                              </m:dPr>
                              <m:e>
                                <m:f>
                                  <m:fPr>
                                    <m:ctrlPr>
                                      <a:rPr lang="cs-CZ" i="1">
                                        <a:latin typeface="Cambria Math" panose="02040503050406030204" pitchFamily="18" charset="0"/>
                                      </a:rPr>
                                    </m:ctrlPr>
                                  </m:fPr>
                                  <m:num>
                                    <m:r>
                                      <a:rPr lang="cs-CZ" i="1">
                                        <a:latin typeface="Cambria Math" panose="02040503050406030204" pitchFamily="18" charset="0"/>
                                      </a:rPr>
                                      <m:t>1−</m:t>
                                    </m:r>
                                    <m:f>
                                      <m:fPr>
                                        <m:ctrlPr>
                                          <a:rPr lang="cs-CZ" i="1">
                                            <a:latin typeface="Cambria Math" panose="02040503050406030204" pitchFamily="18" charset="0"/>
                                          </a:rPr>
                                        </m:ctrlPr>
                                      </m:fPr>
                                      <m:num>
                                        <m:r>
                                          <a:rPr lang="cs-CZ" i="1">
                                            <a:latin typeface="Cambria Math" panose="02040503050406030204" pitchFamily="18" charset="0"/>
                                          </a:rPr>
                                          <m:t>2</m:t>
                                        </m:r>
                                      </m:num>
                                      <m:den>
                                        <m:r>
                                          <a:rPr lang="cs-CZ" i="1">
                                            <a:latin typeface="Cambria Math" panose="02040503050406030204" pitchFamily="18" charset="0"/>
                                          </a:rPr>
                                          <m:t>𝐴</m:t>
                                        </m:r>
                                      </m:den>
                                    </m:f>
                                  </m:num>
                                  <m:den>
                                    <m:r>
                                      <a:rPr lang="cs-CZ" i="1">
                                        <a:latin typeface="Cambria Math" panose="02040503050406030204" pitchFamily="18" charset="0"/>
                                      </a:rPr>
                                      <m:t>1+</m:t>
                                    </m:r>
                                    <m:r>
                                      <a:rPr lang="cs-CZ" i="1">
                                        <a:latin typeface="Cambria Math" panose="02040503050406030204" pitchFamily="18" charset="0"/>
                                      </a:rPr>
                                      <m:t>𝑥</m:t>
                                    </m:r>
                                    <m:r>
                                      <a:rPr lang="cs-CZ" i="1">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r>
                                              <a:rPr lang="cs-CZ" i="1">
                                                <a:latin typeface="Cambria Math" panose="02040503050406030204" pitchFamily="18" charset="0"/>
                                              </a:rPr>
                                              <m:t>2</m:t>
                                            </m:r>
                                          </m:num>
                                          <m:den>
                                            <m:r>
                                              <a:rPr lang="cs-CZ" i="1">
                                                <a:latin typeface="Cambria Math" panose="02040503050406030204" pitchFamily="18" charset="0"/>
                                              </a:rPr>
                                              <m:t>𝐴</m:t>
                                            </m:r>
                                            <m:r>
                                              <a:rPr lang="cs-CZ" i="1">
                                                <a:latin typeface="Cambria Math" panose="02040503050406030204" pitchFamily="18" charset="0"/>
                                              </a:rPr>
                                              <m:t>−4</m:t>
                                            </m:r>
                                          </m:den>
                                        </m:f>
                                      </m:e>
                                    </m:rad>
                                  </m:den>
                                </m:f>
                              </m:e>
                            </m:d>
                          </m:e>
                          <m:sup>
                            <m:f>
                              <m:fPr>
                                <m:ctrlPr>
                                  <a:rPr lang="cs-CZ" i="1">
                                    <a:latin typeface="Cambria Math" panose="02040503050406030204" pitchFamily="18" charset="0"/>
                                  </a:rPr>
                                </m:ctrlPr>
                              </m:fPr>
                              <m:num>
                                <m:r>
                                  <a:rPr lang="cs-CZ" i="1">
                                    <a:latin typeface="Cambria Math" panose="02040503050406030204" pitchFamily="18" charset="0"/>
                                  </a:rPr>
                                  <m:t>1</m:t>
                                </m:r>
                              </m:num>
                              <m:den>
                                <m:r>
                                  <a:rPr lang="cs-CZ" i="1">
                                    <a:latin typeface="Cambria Math" panose="02040503050406030204" pitchFamily="18" charset="0"/>
                                  </a:rPr>
                                  <m:t>3</m:t>
                                </m:r>
                              </m:den>
                            </m:f>
                          </m:sup>
                        </m:sSup>
                      </m:e>
                    </m:d>
                    <m:r>
                      <a:rPr lang="cs-CZ" i="1">
                        <a:latin typeface="Cambria Math" panose="02040503050406030204" pitchFamily="18" charset="0"/>
                      </a:rPr>
                      <m:t>/</m:t>
                    </m:r>
                    <m:rad>
                      <m:radPr>
                        <m:degHide m:val="on"/>
                        <m:ctrlPr>
                          <a:rPr lang="cs-CZ" i="1">
                            <a:latin typeface="Cambria Math" panose="02040503050406030204" pitchFamily="18" charset="0"/>
                          </a:rPr>
                        </m:ctrlPr>
                      </m:radPr>
                      <m:deg/>
                      <m:e>
                        <m:f>
                          <m:fPr>
                            <m:ctrlPr>
                              <a:rPr lang="cs-CZ" i="1">
                                <a:latin typeface="Cambria Math" panose="02040503050406030204" pitchFamily="18" charset="0"/>
                              </a:rPr>
                            </m:ctrlPr>
                          </m:fPr>
                          <m:num>
                            <m:r>
                              <a:rPr lang="cs-CZ" i="1">
                                <a:latin typeface="Cambria Math" panose="02040503050406030204" pitchFamily="18" charset="0"/>
                              </a:rPr>
                              <m:t>2</m:t>
                            </m:r>
                          </m:num>
                          <m:den>
                            <m:r>
                              <a:rPr lang="cs-CZ" i="1">
                                <a:latin typeface="Cambria Math" panose="02040503050406030204" pitchFamily="18" charset="0"/>
                              </a:rPr>
                              <m:t>9∙</m:t>
                            </m:r>
                            <m:r>
                              <a:rPr lang="cs-CZ" i="1">
                                <a:latin typeface="Cambria Math" panose="02040503050406030204" pitchFamily="18" charset="0"/>
                              </a:rPr>
                              <m:t>𝐴</m:t>
                            </m:r>
                          </m:den>
                        </m:f>
                      </m:e>
                    </m:rad>
                  </m:oMath>
                </a14:m>
                <a:r>
                  <a:rPr lang="cs-CZ" dirty="0"/>
                  <a:t> .</a:t>
                </a:r>
              </a:p>
              <a:p>
                <a:r>
                  <a:rPr lang="cs-CZ" dirty="0"/>
                  <a:t>Nulovou hypotézou je zde předpoklad normálního rozdělení na základě šikmosti, alternativní hypotézou nenormální rozdělení. Pokud pro oboustranný test platí s vybraným rizikem </a:t>
                </a:r>
                <a14:m>
                  <m:oMath xmlns:m="http://schemas.openxmlformats.org/officeDocument/2006/math">
                    <m:r>
                      <a:rPr lang="cs-CZ" i="1">
                        <a:latin typeface="Cambria Math" panose="02040503050406030204" pitchFamily="18" charset="0"/>
                      </a:rPr>
                      <m:t>𝛼</m:t>
                    </m:r>
                  </m:oMath>
                </a14:m>
                <a:r>
                  <a:rPr lang="cs-CZ" dirty="0"/>
                  <a:t> výraz:	</a:t>
                </a:r>
              </a:p>
              <a:p>
                <a:r>
                  <a:rPr lang="cs-CZ" dirty="0"/>
                  <a:t>	</a:t>
                </a:r>
                <a14:m>
                  <m:oMath xmlns:m="http://schemas.openxmlformats.org/officeDocument/2006/math">
                    <m:d>
                      <m:dPr>
                        <m:begChr m:val="|"/>
                        <m:endChr m:val="|"/>
                        <m:ctrlPr>
                          <a:rPr lang="cs-CZ" i="1">
                            <a:latin typeface="Cambria Math" panose="02040503050406030204" pitchFamily="18" charset="0"/>
                          </a:rPr>
                        </m:ctrlPr>
                      </m:dPr>
                      <m:e>
                        <m:r>
                          <a:rPr lang="cs-CZ" i="1">
                            <a:latin typeface="Cambria Math" panose="02040503050406030204" pitchFamily="18" charset="0"/>
                          </a:rPr>
                          <m:t>𝑍</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4</m:t>
                                </m:r>
                              </m:sub>
                            </m:sSub>
                          </m:e>
                        </m:d>
                      </m:e>
                    </m:d>
                    <m:r>
                      <a:rPr lang="cs-CZ" i="1">
                        <a:latin typeface="Cambria Math" panose="02040503050406030204" pitchFamily="18" charset="0"/>
                      </a:rPr>
                      <m:t>&lt;</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a:latin typeface="Cambria Math" panose="02040503050406030204" pitchFamily="18" charset="0"/>
                          </a:rPr>
                          <m:t>𝛼</m:t>
                        </m:r>
                        <m:r>
                          <a:rPr lang="cs-CZ" i="1">
                            <a:latin typeface="Cambria Math" panose="02040503050406030204" pitchFamily="18" charset="0"/>
                          </a:rPr>
                          <m:t>/2</m:t>
                        </m:r>
                      </m:sub>
                    </m:sSub>
                  </m:oMath>
                </a14:m>
                <a:r>
                  <a:rPr lang="cs-CZ" dirty="0"/>
                  <a:t> ,						</a:t>
                </a:r>
              </a:p>
              <a:p>
                <a:r>
                  <a:rPr lang="cs-CZ" dirty="0"/>
                  <a:t>nezamítne se nulová hypotéza o normalitě souboru. </a:t>
                </a:r>
                <a14:m>
                  <m:oMath xmlns:m="http://schemas.openxmlformats.org/officeDocument/2006/math">
                    <m:r>
                      <a:rPr lang="cs-CZ" i="1">
                        <a:latin typeface="Cambria Math" panose="02040503050406030204" pitchFamily="18" charset="0"/>
                      </a:rPr>
                      <m:t>𝑡</m:t>
                    </m:r>
                  </m:oMath>
                </a14:m>
                <a:r>
                  <a:rPr lang="cs-CZ" dirty="0"/>
                  <a:t> je normovaná hodnota normálního rozdělení.</a:t>
                </a:r>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6295506"/>
              </a:xfrm>
              <a:prstGeom prst="rect">
                <a:avLst/>
              </a:prstGeom>
              <a:blipFill>
                <a:blip r:embed="rId3"/>
                <a:stretch>
                  <a:fillRect l="-1076" t="-774" r="-717" b="-581"/>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pic>
        <p:nvPicPr>
          <p:cNvPr id="6" name="Obrázek 5">
            <a:extLst>
              <a:ext uri="{FF2B5EF4-FFF2-40B4-BE49-F238E27FC236}">
                <a16:creationId xmlns:a16="http://schemas.microsoft.com/office/drawing/2014/main" id="{32A23AC2-7E8D-461F-AE27-586D64FA9FD1}"/>
              </a:ext>
            </a:extLst>
          </p:cNvPr>
          <p:cNvPicPr>
            <a:picLocks noChangeAspect="1"/>
          </p:cNvPicPr>
          <p:nvPr/>
        </p:nvPicPr>
        <p:blipFill>
          <a:blip r:embed="rId4">
            <a:grayscl/>
            <a:extLst>
              <a:ext uri="{BEBA8EAE-BF5A-486C-A8C5-ECC9F3942E4B}">
                <a14:imgProps xmlns:a14="http://schemas.microsoft.com/office/drawing/2010/main">
                  <a14:imgLayer r:embed="rId5">
                    <a14:imgEffect>
                      <a14:brightnessContrast bright="60000" contrast="40000"/>
                    </a14:imgEffect>
                  </a14:imgLayer>
                </a14:imgProps>
              </a:ext>
            </a:extLst>
          </a:blip>
          <a:stretch>
            <a:fillRect/>
          </a:stretch>
        </p:blipFill>
        <p:spPr>
          <a:xfrm>
            <a:off x="6804248" y="343747"/>
            <a:ext cx="2263456" cy="1293676"/>
          </a:xfrm>
          <a:prstGeom prst="rect">
            <a:avLst/>
          </a:prstGeom>
        </p:spPr>
      </p:pic>
    </p:spTree>
    <p:extLst>
      <p:ext uri="{BB962C8B-B14F-4D97-AF65-F5344CB8AC3E}">
        <p14:creationId xmlns:p14="http://schemas.microsoft.com/office/powerpoint/2010/main" val="1266029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8</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3428759"/>
              </a:xfrm>
              <a:prstGeom prst="rect">
                <a:avLst/>
              </a:prstGeom>
              <a:noFill/>
            </p:spPr>
            <p:txBody>
              <a:bodyPr wrap="square" rtlCol="0">
                <a:spAutoFit/>
              </a:bodyPr>
              <a:lstStyle/>
              <a:p>
                <a:r>
                  <a:rPr lang="cs-CZ" sz="2400" b="1" dirty="0"/>
                  <a:t>3. Testování normality náhodných výběrů.</a:t>
                </a:r>
              </a:p>
              <a:p>
                <a:endParaRPr lang="cs-CZ" sz="1600" b="1" dirty="0"/>
              </a:p>
              <a:p>
                <a:r>
                  <a:rPr lang="cs-CZ" sz="1600" b="1" dirty="0" err="1"/>
                  <a:t>D’Agostinův</a:t>
                </a:r>
                <a:r>
                  <a:rPr lang="cs-CZ" sz="1600" b="1" dirty="0"/>
                  <a:t> (omnibus) test</a:t>
                </a:r>
              </a:p>
              <a:p>
                <a:endParaRPr lang="cs-CZ" sz="1600" b="1" dirty="0"/>
              </a:p>
              <a:p>
                <a:r>
                  <a:rPr lang="cs-CZ" dirty="0"/>
                  <a:t>Jedná se o souhrnný test, kdy se normalita posuzuje současně jak pomocí šikmosti, tak pomocí špičatosti. Testovací kritérium má tvar:</a:t>
                </a:r>
              </a:p>
              <a:p>
                <a:r>
                  <a:rPr lang="cs-CZ" dirty="0"/>
                  <a:t> </a:t>
                </a:r>
              </a:p>
              <a:p>
                <a:r>
                  <a:rPr lang="cs-CZ" dirty="0"/>
                  <a:t>	</a:t>
                </a:r>
                <a14:m>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𝐾</m:t>
                        </m:r>
                      </m:e>
                      <m:sup>
                        <m:r>
                          <a:rPr lang="cs-CZ" i="1">
                            <a:latin typeface="Cambria Math" panose="02040503050406030204" pitchFamily="18" charset="0"/>
                          </a:rPr>
                          <m:t>2</m:t>
                        </m:r>
                      </m:sup>
                    </m:sSup>
                    <m:r>
                      <a:rPr lang="cs-CZ" i="1">
                        <a:latin typeface="Cambria Math" panose="02040503050406030204" pitchFamily="18" charset="0"/>
                      </a:rPr>
                      <m:t>=</m:t>
                    </m:r>
                    <m:sSup>
                      <m:sSupPr>
                        <m:ctrlPr>
                          <a:rPr lang="cs-CZ" i="1">
                            <a:latin typeface="Cambria Math" panose="02040503050406030204" pitchFamily="18" charset="0"/>
                          </a:rPr>
                        </m:ctrlPr>
                      </m:sSupPr>
                      <m:e>
                        <m:r>
                          <a:rPr lang="cs-CZ" i="1">
                            <a:latin typeface="Cambria Math" panose="02040503050406030204" pitchFamily="18" charset="0"/>
                          </a:rPr>
                          <m:t>𝑍</m:t>
                        </m:r>
                      </m:e>
                      <m:sup>
                        <m:r>
                          <a:rPr lang="cs-CZ" i="1">
                            <a:latin typeface="Cambria Math" panose="02040503050406030204" pitchFamily="18" charset="0"/>
                          </a:rPr>
                          <m:t>2</m:t>
                        </m:r>
                      </m:sup>
                    </m:sSup>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3</m:t>
                            </m:r>
                          </m:sub>
                        </m:sSub>
                      </m:e>
                    </m:d>
                    <m:r>
                      <a:rPr lang="cs-CZ" i="1">
                        <a:latin typeface="Cambria Math" panose="02040503050406030204" pitchFamily="18" charset="0"/>
                      </a:rPr>
                      <m:t>+</m:t>
                    </m:r>
                    <m:sSup>
                      <m:sSupPr>
                        <m:ctrlPr>
                          <a:rPr lang="cs-CZ" i="1">
                            <a:latin typeface="Cambria Math" panose="02040503050406030204" pitchFamily="18" charset="0"/>
                          </a:rPr>
                        </m:ctrlPr>
                      </m:sSupPr>
                      <m:e>
                        <m:r>
                          <a:rPr lang="cs-CZ" i="1">
                            <a:latin typeface="Cambria Math" panose="02040503050406030204" pitchFamily="18" charset="0"/>
                          </a:rPr>
                          <m:t>𝑍</m:t>
                        </m:r>
                      </m:e>
                      <m:sup>
                        <m:r>
                          <a:rPr lang="cs-CZ" i="1">
                            <a:latin typeface="Cambria Math" panose="02040503050406030204" pitchFamily="18" charset="0"/>
                          </a:rPr>
                          <m:t>2</m:t>
                        </m:r>
                      </m:sup>
                    </m:sSup>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4</m:t>
                            </m:r>
                          </m:sub>
                        </m:sSub>
                      </m:e>
                    </m:d>
                  </m:oMath>
                </a14:m>
                <a:r>
                  <a:rPr lang="cs-CZ" dirty="0"/>
                  <a:t>,</a:t>
                </a:r>
              </a:p>
              <a:p>
                <a:endParaRPr lang="cs-CZ" dirty="0"/>
              </a:p>
              <a:p>
                <a:r>
                  <a:rPr lang="cs-CZ" dirty="0"/>
                  <a:t>kde </a:t>
                </a:r>
                <a14:m>
                  <m:oMath xmlns:m="http://schemas.openxmlformats.org/officeDocument/2006/math">
                    <m:r>
                      <a:rPr lang="cs-CZ" i="1">
                        <a:latin typeface="Cambria Math" panose="02040503050406030204" pitchFamily="18" charset="0"/>
                      </a:rPr>
                      <m:t>𝑍</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3</m:t>
                            </m:r>
                          </m:sub>
                        </m:sSub>
                      </m:e>
                    </m:d>
                  </m:oMath>
                </a14:m>
                <a:r>
                  <a:rPr lang="cs-CZ" dirty="0"/>
                  <a:t> a </a:t>
                </a:r>
                <a14:m>
                  <m:oMath xmlns:m="http://schemas.openxmlformats.org/officeDocument/2006/math">
                    <m:r>
                      <a:rPr lang="cs-CZ" i="1">
                        <a:latin typeface="Cambria Math" panose="02040503050406030204" pitchFamily="18" charset="0"/>
                      </a:rPr>
                      <m:t>𝑍</m:t>
                    </m:r>
                    <m:d>
                      <m:dPr>
                        <m:ctrlPr>
                          <a:rPr lang="cs-CZ" i="1">
                            <a:latin typeface="Cambria Math" panose="02040503050406030204" pitchFamily="18" charset="0"/>
                          </a:rPr>
                        </m:ctrlPr>
                      </m:dPr>
                      <m:e>
                        <m:sSub>
                          <m:sSubPr>
                            <m:ctrlPr>
                              <a:rPr lang="cs-CZ" i="1">
                                <a:latin typeface="Cambria Math" panose="02040503050406030204" pitchFamily="18" charset="0"/>
                              </a:rPr>
                            </m:ctrlPr>
                          </m:sSubPr>
                          <m:e>
                            <m:r>
                              <a:rPr lang="cs-CZ" i="1">
                                <a:latin typeface="Cambria Math" panose="02040503050406030204" pitchFamily="18" charset="0"/>
                              </a:rPr>
                              <m:t>𝑏</m:t>
                            </m:r>
                          </m:e>
                          <m:sub>
                            <m:r>
                              <a:rPr lang="cs-CZ" i="1">
                                <a:latin typeface="Cambria Math" panose="02040503050406030204" pitchFamily="18" charset="0"/>
                              </a:rPr>
                              <m:t>4</m:t>
                            </m:r>
                          </m:sub>
                        </m:sSub>
                      </m:e>
                    </m:d>
                  </m:oMath>
                </a14:m>
                <a:r>
                  <a:rPr lang="cs-CZ" dirty="0"/>
                  <a:t> jsou normální aproximace šikmosti a špičatosti. Jestliže má testovaný soubor normální rozdělení, pak veličina </a:t>
                </a:r>
                <a14:m>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𝐾</m:t>
                        </m:r>
                      </m:e>
                      <m:sup>
                        <m:r>
                          <a:rPr lang="cs-CZ" i="1">
                            <a:latin typeface="Cambria Math" panose="02040503050406030204" pitchFamily="18" charset="0"/>
                          </a:rPr>
                          <m:t>2</m:t>
                        </m:r>
                      </m:sup>
                    </m:sSup>
                  </m:oMath>
                </a14:m>
                <a:r>
                  <a:rPr lang="cs-CZ" dirty="0"/>
                  <a:t> má přibližně </a:t>
                </a:r>
                <a14:m>
                  <m:oMath xmlns:m="http://schemas.openxmlformats.org/officeDocument/2006/math">
                    <m:sSup>
                      <m:sSupPr>
                        <m:ctrlPr>
                          <a:rPr lang="cs-CZ" i="1">
                            <a:latin typeface="Cambria Math" panose="02040503050406030204" pitchFamily="18" charset="0"/>
                          </a:rPr>
                        </m:ctrlPr>
                      </m:sSupPr>
                      <m:e>
                        <m:r>
                          <a:rPr lang="cs-CZ" i="1">
                            <a:latin typeface="Cambria Math" panose="02040503050406030204" pitchFamily="18" charset="0"/>
                          </a:rPr>
                          <m:t>𝜒</m:t>
                        </m:r>
                      </m:e>
                      <m:sup>
                        <m:r>
                          <a:rPr lang="cs-CZ" i="1">
                            <a:latin typeface="Cambria Math" panose="02040503050406030204" pitchFamily="18" charset="0"/>
                          </a:rPr>
                          <m:t>2</m:t>
                        </m:r>
                      </m:sup>
                    </m:sSup>
                  </m:oMath>
                </a14:m>
                <a:r>
                  <a:rPr lang="cs-CZ" dirty="0"/>
                  <a:t> rozdělení se dvěma stupni volnosti.</a:t>
                </a:r>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3428759"/>
              </a:xfrm>
              <a:prstGeom prst="rect">
                <a:avLst/>
              </a:prstGeom>
              <a:blipFill>
                <a:blip r:embed="rId3"/>
                <a:stretch>
                  <a:fillRect l="-1076" t="-1423" b="-1957"/>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409765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587C5EE-3FDF-4CBE-8A81-40FCD7650D36}" type="slidenum">
              <a:rPr lang="cs-CZ" smtClean="0"/>
              <a:pPr/>
              <a:t>9</a:t>
            </a:fld>
            <a:endParaRPr lang="cs-CZ"/>
          </a:p>
        </p:txBody>
      </p:sp>
      <mc:AlternateContent xmlns:mc="http://schemas.openxmlformats.org/markup-compatibility/2006" xmlns:a14="http://schemas.microsoft.com/office/drawing/2010/main">
        <mc:Choice Requires="a14">
          <p:sp>
            <p:nvSpPr>
              <p:cNvPr id="8" name="TextBox 3"/>
              <p:cNvSpPr txBox="1"/>
              <p:nvPr/>
            </p:nvSpPr>
            <p:spPr>
              <a:xfrm>
                <a:off x="323528" y="620688"/>
                <a:ext cx="8496944" cy="4731616"/>
              </a:xfrm>
              <a:prstGeom prst="rect">
                <a:avLst/>
              </a:prstGeom>
              <a:noFill/>
            </p:spPr>
            <p:txBody>
              <a:bodyPr wrap="square" rtlCol="0">
                <a:spAutoFit/>
              </a:bodyPr>
              <a:lstStyle/>
              <a:p>
                <a:r>
                  <a:rPr lang="cs-CZ" sz="2400" b="1" dirty="0"/>
                  <a:t>4. Testování střední hodnoty.</a:t>
                </a:r>
              </a:p>
              <a:p>
                <a:endParaRPr lang="cs-CZ" sz="1600" b="1" dirty="0"/>
              </a:p>
              <a:p>
                <a:r>
                  <a:rPr lang="cs-CZ" sz="1600" b="1" dirty="0"/>
                  <a:t>Při známé základní směrodatné odchylce</a:t>
                </a:r>
              </a:p>
              <a:p>
                <a:endParaRPr lang="cs-CZ" sz="1600" b="1" dirty="0"/>
              </a:p>
              <a:p>
                <a:r>
                  <a:rPr lang="cs-CZ" dirty="0"/>
                  <a:t>Testujeme hypotézu, že náhodný výběr s výběrovým průměrem </a:t>
                </a:r>
                <a14:m>
                  <m:oMath xmlns:m="http://schemas.openxmlformats.org/officeDocument/2006/math">
                    <m:r>
                      <a:rPr lang="cs-CZ" i="1">
                        <a:latin typeface="Cambria Math" panose="02040503050406030204" pitchFamily="18" charset="0"/>
                      </a:rPr>
                      <m:t>𝑥</m:t>
                    </m:r>
                  </m:oMath>
                </a14:m>
                <a:r>
                  <a:rPr lang="cs-CZ" dirty="0"/>
                  <a:t> je proveden ze základního souboru se střední hodnotou </a:t>
                </a:r>
                <a14:m>
                  <m:oMath xmlns:m="http://schemas.openxmlformats.org/officeDocument/2006/math">
                    <m:r>
                      <a:rPr lang="cs-CZ" i="1">
                        <a:latin typeface="Cambria Math" panose="02040503050406030204" pitchFamily="18" charset="0"/>
                      </a:rPr>
                      <m:t>𝐸</m:t>
                    </m:r>
                    <m:d>
                      <m:dPr>
                        <m:ctrlPr>
                          <a:rPr lang="cs-CZ" i="1">
                            <a:latin typeface="Cambria Math" panose="02040503050406030204" pitchFamily="18" charset="0"/>
                          </a:rPr>
                        </m:ctrlPr>
                      </m:dPr>
                      <m:e>
                        <m:r>
                          <a:rPr lang="cs-CZ" i="1">
                            <a:latin typeface="Cambria Math" panose="02040503050406030204" pitchFamily="18" charset="0"/>
                          </a:rPr>
                          <m:t>𝑥</m:t>
                        </m:r>
                      </m:e>
                    </m:d>
                    <m:r>
                      <a:rPr lang="cs-CZ" i="1">
                        <a:latin typeface="Cambria Math" panose="02040503050406030204" pitchFamily="18" charset="0"/>
                      </a:rPr>
                      <m:t>=</m:t>
                    </m:r>
                    <m:acc>
                      <m:accPr>
                        <m:chr m:val="̅"/>
                        <m:ctrlPr>
                          <a:rPr lang="cs-CZ" i="1">
                            <a:latin typeface="Cambria Math" panose="02040503050406030204" pitchFamily="18" charset="0"/>
                          </a:rPr>
                        </m:ctrlPr>
                      </m:accPr>
                      <m:e>
                        <m:r>
                          <a:rPr lang="cs-CZ" i="1">
                            <a:latin typeface="Cambria Math" panose="02040503050406030204" pitchFamily="18" charset="0"/>
                          </a:rPr>
                          <m:t>𝑥</m:t>
                        </m:r>
                      </m:e>
                    </m:acc>
                  </m:oMath>
                </a14:m>
                <a:r>
                  <a:rPr lang="cs-CZ" dirty="0"/>
                  <a:t>. Nulová hypotéza </a:t>
                </a:r>
                <a14:m>
                  <m:oMath xmlns:m="http://schemas.openxmlformats.org/officeDocument/2006/math">
                    <m:sSub>
                      <m:sSubPr>
                        <m:ctrlPr>
                          <a:rPr lang="cs-CZ" i="1" baseline="-25000">
                            <a:latin typeface="Cambria Math" panose="02040503050406030204" pitchFamily="18" charset="0"/>
                          </a:rPr>
                        </m:ctrlPr>
                      </m:sSubPr>
                      <m:e>
                        <m:r>
                          <a:rPr lang="cs-CZ" i="1">
                            <a:latin typeface="Cambria Math" panose="02040503050406030204" pitchFamily="18" charset="0"/>
                          </a:rPr>
                          <m:t>𝐻</m:t>
                        </m:r>
                      </m:e>
                      <m:sub>
                        <m:r>
                          <a:rPr lang="cs-CZ" i="1" baseline="-25000">
                            <a:latin typeface="Cambria Math" panose="02040503050406030204" pitchFamily="18" charset="0"/>
                          </a:rPr>
                          <m:t>0</m:t>
                        </m:r>
                      </m:sub>
                    </m:sSub>
                  </m:oMath>
                </a14:m>
                <a:r>
                  <a:rPr lang="cs-CZ" dirty="0"/>
                  <a:t>: </a:t>
                </a:r>
                <a14:m>
                  <m:oMath xmlns:m="http://schemas.openxmlformats.org/officeDocument/2006/math">
                    <m:r>
                      <a:rPr lang="cs-CZ" i="1">
                        <a:latin typeface="Cambria Math" panose="02040503050406030204" pitchFamily="18" charset="0"/>
                      </a:rPr>
                      <m:t>𝐸</m:t>
                    </m:r>
                    <m:d>
                      <m:dPr>
                        <m:ctrlPr>
                          <a:rPr lang="cs-CZ" i="1">
                            <a:latin typeface="Cambria Math" panose="02040503050406030204" pitchFamily="18" charset="0"/>
                          </a:rPr>
                        </m:ctrlPr>
                      </m:dPr>
                      <m:e>
                        <m:r>
                          <a:rPr lang="cs-CZ" i="1">
                            <a:latin typeface="Cambria Math" panose="02040503050406030204" pitchFamily="18" charset="0"/>
                          </a:rPr>
                          <m:t>𝑥</m:t>
                        </m:r>
                      </m:e>
                    </m:d>
                    <m:r>
                      <a:rPr lang="cs-CZ" i="1">
                        <a:latin typeface="Cambria Math" panose="02040503050406030204" pitchFamily="18" charset="0"/>
                      </a:rPr>
                      <m:t>=</m:t>
                    </m:r>
                    <m:acc>
                      <m:accPr>
                        <m:chr m:val="̅"/>
                        <m:ctrlPr>
                          <a:rPr lang="cs-CZ" i="1">
                            <a:latin typeface="Cambria Math" panose="02040503050406030204" pitchFamily="18" charset="0"/>
                          </a:rPr>
                        </m:ctrlPr>
                      </m:accPr>
                      <m:e>
                        <m:r>
                          <a:rPr lang="cs-CZ" i="1">
                            <a:latin typeface="Cambria Math" panose="02040503050406030204" pitchFamily="18" charset="0"/>
                          </a:rPr>
                          <m:t>𝑥</m:t>
                        </m:r>
                      </m:e>
                    </m:acc>
                  </m:oMath>
                </a14:m>
                <a:r>
                  <a:rPr lang="cs-CZ" dirty="0"/>
                  <a:t>. Nejčastěji se používá alternativní hypotéza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𝐻</m:t>
                        </m:r>
                      </m:e>
                      <m:sub>
                        <m:r>
                          <a:rPr lang="cs-CZ" i="1" baseline="-25000">
                            <a:latin typeface="Cambria Math" panose="02040503050406030204" pitchFamily="18" charset="0"/>
                          </a:rPr>
                          <m:t>1</m:t>
                        </m:r>
                      </m:sub>
                    </m:sSub>
                  </m:oMath>
                </a14:m>
                <a:r>
                  <a:rPr lang="cs-CZ" dirty="0"/>
                  <a:t>: </a:t>
                </a:r>
                <a14:m>
                  <m:oMath xmlns:m="http://schemas.openxmlformats.org/officeDocument/2006/math">
                    <m:r>
                      <a:rPr lang="cs-CZ" i="1">
                        <a:latin typeface="Cambria Math" panose="02040503050406030204" pitchFamily="18" charset="0"/>
                      </a:rPr>
                      <m:t>𝐸</m:t>
                    </m:r>
                    <m:r>
                      <a:rPr lang="cs-CZ" i="1">
                        <a:latin typeface="Cambria Math" panose="02040503050406030204" pitchFamily="18" charset="0"/>
                      </a:rPr>
                      <m:t>(</m:t>
                    </m:r>
                    <m:r>
                      <a:rPr lang="cs-CZ" i="1">
                        <a:latin typeface="Cambria Math" panose="02040503050406030204" pitchFamily="18" charset="0"/>
                      </a:rPr>
                      <m:t>𝑥</m:t>
                    </m:r>
                    <m:r>
                      <a:rPr lang="cs-CZ" i="1">
                        <a:latin typeface="Cambria Math" panose="02040503050406030204" pitchFamily="18" charset="0"/>
                      </a:rPr>
                      <m:t>)≠</m:t>
                    </m:r>
                    <m:acc>
                      <m:accPr>
                        <m:chr m:val="̅"/>
                        <m:ctrlPr>
                          <a:rPr lang="cs-CZ" i="1">
                            <a:latin typeface="Cambria Math" panose="02040503050406030204" pitchFamily="18" charset="0"/>
                          </a:rPr>
                        </m:ctrlPr>
                      </m:accPr>
                      <m:e>
                        <m:r>
                          <a:rPr lang="cs-CZ" i="1">
                            <a:latin typeface="Cambria Math" panose="02040503050406030204" pitchFamily="18" charset="0"/>
                          </a:rPr>
                          <m:t>𝑥</m:t>
                        </m:r>
                      </m:e>
                    </m:acc>
                  </m:oMath>
                </a14:m>
                <a:r>
                  <a:rPr lang="cs-CZ" dirty="0"/>
                  <a:t>, tedy provádí se oboustranný test. Testovacím kritériem bude veličina</a:t>
                </a:r>
              </a:p>
              <a:p>
                <a:r>
                  <a:rPr lang="cs-CZ" dirty="0"/>
                  <a:t> </a:t>
                </a:r>
              </a:p>
              <a:p>
                <a14:m>
                  <m:oMath xmlns:m="http://schemas.openxmlformats.org/officeDocument/2006/math">
                    <m:r>
                      <a:rPr lang="cs-CZ" i="1">
                        <a:latin typeface="Cambria Math" panose="02040503050406030204" pitchFamily="18" charset="0"/>
                      </a:rPr>
                      <m:t>𝑡</m:t>
                    </m:r>
                    <m:r>
                      <a:rPr lang="cs-CZ">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r>
                              <a:rPr lang="cs-CZ" i="1">
                                <a:latin typeface="Cambria Math" panose="02040503050406030204" pitchFamily="18" charset="0"/>
                              </a:rPr>
                              <m:t>𝑥</m:t>
                            </m:r>
                            <m:r>
                              <a:rPr lang="cs-CZ" i="1">
                                <a:latin typeface="Cambria Math" panose="02040503050406030204" pitchFamily="18" charset="0"/>
                              </a:rPr>
                              <m:t>−</m:t>
                            </m:r>
                            <m:acc>
                              <m:accPr>
                                <m:chr m:val="̅"/>
                                <m:ctrlPr>
                                  <a:rPr lang="cs-CZ" i="1">
                                    <a:latin typeface="Cambria Math" panose="02040503050406030204" pitchFamily="18" charset="0"/>
                                  </a:rPr>
                                </m:ctrlPr>
                              </m:accPr>
                              <m:e>
                                <m:r>
                                  <a:rPr lang="cs-CZ" i="1">
                                    <a:latin typeface="Cambria Math" panose="02040503050406030204" pitchFamily="18" charset="0"/>
                                  </a:rPr>
                                  <m:t>𝑥</m:t>
                                </m:r>
                              </m:e>
                            </m:acc>
                          </m:e>
                        </m:d>
                      </m:num>
                      <m:den>
                        <m:sSub>
                          <m:sSubPr>
                            <m:ctrlPr>
                              <a:rPr lang="cs-CZ" i="1">
                                <a:latin typeface="Cambria Math" panose="02040503050406030204" pitchFamily="18" charset="0"/>
                              </a:rPr>
                            </m:ctrlPr>
                          </m:sSubPr>
                          <m:e>
                            <m:r>
                              <a:rPr lang="cs-CZ" i="1">
                                <a:latin typeface="Cambria Math" panose="02040503050406030204" pitchFamily="18" charset="0"/>
                              </a:rPr>
                              <m:t>𝜎</m:t>
                            </m:r>
                          </m:e>
                          <m:sub>
                            <m:r>
                              <a:rPr lang="cs-CZ" i="1">
                                <a:latin typeface="Cambria Math" panose="02040503050406030204" pitchFamily="18" charset="0"/>
                              </a:rPr>
                              <m:t>𝑥</m:t>
                            </m:r>
                          </m:sub>
                        </m:sSub>
                      </m:den>
                    </m:f>
                    <m:r>
                      <a:rPr lang="cs-CZ">
                        <a:latin typeface="Cambria Math" panose="02040503050406030204" pitchFamily="18" charset="0"/>
                      </a:rPr>
                      <m:t>=</m:t>
                    </m:r>
                    <m:f>
                      <m:fPr>
                        <m:ctrlPr>
                          <a:rPr lang="cs-CZ" i="1">
                            <a:latin typeface="Cambria Math" panose="02040503050406030204" pitchFamily="18" charset="0"/>
                          </a:rPr>
                        </m:ctrlPr>
                      </m:fPr>
                      <m:num>
                        <m:d>
                          <m:dPr>
                            <m:begChr m:val="|"/>
                            <m:endChr m:val="|"/>
                            <m:ctrlPr>
                              <a:rPr lang="cs-CZ" i="1">
                                <a:latin typeface="Cambria Math" panose="02040503050406030204" pitchFamily="18" charset="0"/>
                              </a:rPr>
                            </m:ctrlPr>
                          </m:dPr>
                          <m:e>
                            <m:r>
                              <a:rPr lang="cs-CZ" i="1">
                                <a:latin typeface="Cambria Math" panose="02040503050406030204" pitchFamily="18" charset="0"/>
                              </a:rPr>
                              <m:t>𝑥</m:t>
                            </m:r>
                            <m:r>
                              <a:rPr lang="cs-CZ" i="1">
                                <a:latin typeface="Cambria Math" panose="02040503050406030204" pitchFamily="18" charset="0"/>
                              </a:rPr>
                              <m:t>−</m:t>
                            </m:r>
                            <m:acc>
                              <m:accPr>
                                <m:chr m:val="̅"/>
                                <m:ctrlPr>
                                  <a:rPr lang="cs-CZ" i="1">
                                    <a:latin typeface="Cambria Math" panose="02040503050406030204" pitchFamily="18" charset="0"/>
                                  </a:rPr>
                                </m:ctrlPr>
                              </m:accPr>
                              <m:e>
                                <m:r>
                                  <a:rPr lang="cs-CZ" i="1">
                                    <a:latin typeface="Cambria Math" panose="02040503050406030204" pitchFamily="18" charset="0"/>
                                  </a:rPr>
                                  <m:t>𝑥</m:t>
                                </m:r>
                              </m:e>
                            </m:acc>
                          </m:e>
                        </m:d>
                      </m:num>
                      <m:den>
                        <m:r>
                          <a:rPr lang="cs-CZ" i="1">
                            <a:latin typeface="Cambria Math" panose="02040503050406030204" pitchFamily="18" charset="0"/>
                          </a:rPr>
                          <m:t>𝜎</m:t>
                        </m:r>
                      </m:den>
                    </m:f>
                    <m:r>
                      <a:rPr lang="cs-CZ">
                        <a:latin typeface="Cambria Math" panose="02040503050406030204" pitchFamily="18" charset="0"/>
                      </a:rPr>
                      <m:t>∙</m:t>
                    </m:r>
                    <m:rad>
                      <m:radPr>
                        <m:degHide m:val="on"/>
                        <m:ctrlPr>
                          <a:rPr lang="cs-CZ" i="1">
                            <a:latin typeface="Cambria Math" panose="02040503050406030204" pitchFamily="18" charset="0"/>
                          </a:rPr>
                        </m:ctrlPr>
                      </m:radPr>
                      <m:deg/>
                      <m:e>
                        <m:r>
                          <a:rPr lang="cs-CZ" i="1">
                            <a:latin typeface="Cambria Math" panose="02040503050406030204" pitchFamily="18" charset="0"/>
                          </a:rPr>
                          <m:t>𝑛</m:t>
                        </m:r>
                      </m:e>
                    </m:rad>
                  </m:oMath>
                </a14:m>
                <a:r>
                  <a:rPr lang="cs-CZ" dirty="0"/>
                  <a:t> ,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𝜎</m:t>
                        </m:r>
                      </m:e>
                      <m:sub>
                        <m:r>
                          <a:rPr lang="cs-CZ" i="1">
                            <a:latin typeface="Cambria Math" panose="02040503050406030204" pitchFamily="18" charset="0"/>
                          </a:rPr>
                          <m:t>𝑥</m:t>
                        </m:r>
                      </m:sub>
                    </m:sSub>
                    <m:r>
                      <a:rPr lang="cs-CZ">
                        <a:latin typeface="Cambria Math" panose="02040503050406030204" pitchFamily="18" charset="0"/>
                      </a:rPr>
                      <m:t>=</m:t>
                    </m:r>
                    <m:f>
                      <m:fPr>
                        <m:ctrlPr>
                          <a:rPr lang="cs-CZ" i="1">
                            <a:latin typeface="Cambria Math" panose="02040503050406030204" pitchFamily="18" charset="0"/>
                          </a:rPr>
                        </m:ctrlPr>
                      </m:fPr>
                      <m:num>
                        <m:r>
                          <a:rPr lang="cs-CZ" i="1">
                            <a:latin typeface="Cambria Math" panose="02040503050406030204" pitchFamily="18" charset="0"/>
                          </a:rPr>
                          <m:t>𝜎</m:t>
                        </m:r>
                      </m:num>
                      <m:den>
                        <m:rad>
                          <m:radPr>
                            <m:degHide m:val="on"/>
                            <m:ctrlPr>
                              <a:rPr lang="cs-CZ" i="1">
                                <a:latin typeface="Cambria Math" panose="02040503050406030204" pitchFamily="18" charset="0"/>
                              </a:rPr>
                            </m:ctrlPr>
                          </m:radPr>
                          <m:deg/>
                          <m:e>
                            <m:r>
                              <a:rPr lang="cs-CZ" i="1">
                                <a:latin typeface="Cambria Math" panose="02040503050406030204" pitchFamily="18" charset="0"/>
                              </a:rPr>
                              <m:t>𝑛</m:t>
                            </m:r>
                          </m:e>
                        </m:rad>
                      </m:den>
                    </m:f>
                  </m:oMath>
                </a14:m>
                <a:r>
                  <a:rPr lang="cs-CZ" dirty="0"/>
                  <a:t> ,</a:t>
                </a:r>
              </a:p>
              <a:p>
                <a:endParaRPr lang="cs-CZ" dirty="0"/>
              </a:p>
              <a:p>
                <a:r>
                  <a:rPr lang="cs-CZ" dirty="0"/>
                  <a:t>která má normální rozdělení. </a:t>
                </a:r>
                <a14:m>
                  <m:oMath xmlns:m="http://schemas.openxmlformats.org/officeDocument/2006/math">
                    <m:r>
                      <a:rPr lang="cs-CZ" i="1">
                        <a:latin typeface="Cambria Math" panose="02040503050406030204" pitchFamily="18" charset="0"/>
                      </a:rPr>
                      <m:t>𝑛</m:t>
                    </m:r>
                  </m:oMath>
                </a14:m>
                <a:r>
                  <a:rPr lang="cs-CZ" dirty="0"/>
                  <a:t> je počet opakování měření se základní směrodatnou odchylkou </a:t>
                </a:r>
                <a14:m>
                  <m:oMath xmlns:m="http://schemas.openxmlformats.org/officeDocument/2006/math">
                    <m:r>
                      <a:rPr lang="cs-CZ" i="1">
                        <a:latin typeface="Cambria Math" panose="02040503050406030204" pitchFamily="18" charset="0"/>
                      </a:rPr>
                      <m:t>𝜎</m:t>
                    </m:r>
                  </m:oMath>
                </a14:m>
                <a:r>
                  <a:rPr lang="cs-CZ" dirty="0"/>
                  <a:t>. Pro hladinu významnosti </a:t>
                </a:r>
                <a14:m>
                  <m:oMath xmlns:m="http://schemas.openxmlformats.org/officeDocument/2006/math">
                    <m:r>
                      <a:rPr lang="cs-CZ" i="1">
                        <a:latin typeface="Cambria Math" panose="02040503050406030204" pitchFamily="18" charset="0"/>
                      </a:rPr>
                      <m:t>𝛼</m:t>
                    </m:r>
                  </m:oMath>
                </a14:m>
                <a:r>
                  <a:rPr lang="cs-CZ" dirty="0"/>
                  <a:t> najdeme z tabulek </a:t>
                </a:r>
                <a14:m>
                  <m:oMath xmlns:m="http://schemas.openxmlformats.org/officeDocument/2006/math">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baseline="-25000">
                            <a:latin typeface="Cambria Math" panose="02040503050406030204" pitchFamily="18" charset="0"/>
                          </a:rPr>
                          <m:t>𝛼</m:t>
                        </m:r>
                        <m:r>
                          <a:rPr lang="cs-CZ" i="1" baseline="-25000">
                            <a:latin typeface="Cambria Math" panose="02040503050406030204" pitchFamily="18" charset="0"/>
                          </a:rPr>
                          <m:t>/2</m:t>
                        </m:r>
                      </m:sub>
                    </m:sSub>
                  </m:oMath>
                </a14:m>
                <a:r>
                  <a:rPr lang="cs-CZ" dirty="0"/>
                  <a:t> a v případě:</a:t>
                </a:r>
              </a:p>
              <a:p>
                <a:r>
                  <a:rPr lang="cs-CZ" dirty="0"/>
                  <a:t> </a:t>
                </a:r>
              </a:p>
              <a:p>
                <a14:m>
                  <m:oMath xmlns:m="http://schemas.openxmlformats.org/officeDocument/2006/math">
                    <m:r>
                      <a:rPr lang="cs-CZ" i="1">
                        <a:latin typeface="Cambria Math" panose="02040503050406030204" pitchFamily="18" charset="0"/>
                      </a:rPr>
                      <m:t>𝑡</m:t>
                    </m:r>
                    <m:r>
                      <a:rPr lang="cs-CZ" i="1">
                        <a:latin typeface="Cambria Math" panose="02040503050406030204" pitchFamily="18" charset="0"/>
                      </a:rPr>
                      <m:t>&gt;</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baseline="-25000">
                            <a:latin typeface="Cambria Math" panose="02040503050406030204" pitchFamily="18" charset="0"/>
                          </a:rPr>
                          <m:t>𝛼</m:t>
                        </m:r>
                        <m:r>
                          <a:rPr lang="cs-CZ" i="1" baseline="-25000">
                            <a:latin typeface="Cambria Math" panose="02040503050406030204" pitchFamily="18" charset="0"/>
                          </a:rPr>
                          <m:t>/2</m:t>
                        </m:r>
                      </m:sub>
                    </m:sSub>
                  </m:oMath>
                </a14:m>
                <a:r>
                  <a:rPr lang="cs-CZ" dirty="0"/>
                  <a:t>: zamítneme nulovou hypotézu na hladině významnosti </a:t>
                </a:r>
                <a14:m>
                  <m:oMath xmlns:m="http://schemas.openxmlformats.org/officeDocument/2006/math">
                    <m:r>
                      <a:rPr lang="cs-CZ" i="1">
                        <a:latin typeface="Cambria Math" panose="02040503050406030204" pitchFamily="18" charset="0"/>
                      </a:rPr>
                      <m:t>𝛼</m:t>
                    </m:r>
                  </m:oMath>
                </a14:m>
                <a:r>
                  <a:rPr lang="cs-CZ" dirty="0"/>
                  <a:t>,</a:t>
                </a:r>
              </a:p>
              <a:p>
                <a14:m>
                  <m:oMath xmlns:m="http://schemas.openxmlformats.org/officeDocument/2006/math">
                    <m:r>
                      <a:rPr lang="cs-CZ" i="1">
                        <a:latin typeface="Cambria Math" panose="02040503050406030204" pitchFamily="18" charset="0"/>
                      </a:rPr>
                      <m:t>𝑡</m:t>
                    </m:r>
                    <m:r>
                      <a:rPr lang="cs-CZ" i="1">
                        <a:latin typeface="Cambria Math" panose="02040503050406030204" pitchFamily="18" charset="0"/>
                      </a:rPr>
                      <m:t>&lt;</m:t>
                    </m:r>
                    <m:sSub>
                      <m:sSubPr>
                        <m:ctrlPr>
                          <a:rPr lang="cs-CZ" i="1">
                            <a:latin typeface="Cambria Math" panose="02040503050406030204" pitchFamily="18" charset="0"/>
                          </a:rPr>
                        </m:ctrlPr>
                      </m:sSubPr>
                      <m:e>
                        <m:r>
                          <a:rPr lang="cs-CZ" i="1">
                            <a:latin typeface="Cambria Math" panose="02040503050406030204" pitchFamily="18" charset="0"/>
                          </a:rPr>
                          <m:t>𝑡</m:t>
                        </m:r>
                      </m:e>
                      <m:sub>
                        <m:r>
                          <a:rPr lang="cs-CZ" i="1" baseline="-25000">
                            <a:latin typeface="Cambria Math" panose="02040503050406030204" pitchFamily="18" charset="0"/>
                          </a:rPr>
                          <m:t>𝛼</m:t>
                        </m:r>
                        <m:r>
                          <a:rPr lang="cs-CZ" i="1" baseline="-25000">
                            <a:latin typeface="Cambria Math" panose="02040503050406030204" pitchFamily="18" charset="0"/>
                          </a:rPr>
                          <m:t>/2</m:t>
                        </m:r>
                      </m:sub>
                    </m:sSub>
                  </m:oMath>
                </a14:m>
                <a:r>
                  <a:rPr lang="cs-CZ" dirty="0"/>
                  <a:t>: nezamítneme nulovou hypotézu na hladině významnosti </a:t>
                </a:r>
                <a14:m>
                  <m:oMath xmlns:m="http://schemas.openxmlformats.org/officeDocument/2006/math">
                    <m:r>
                      <a:rPr lang="cs-CZ" i="1">
                        <a:latin typeface="Cambria Math" panose="02040503050406030204" pitchFamily="18" charset="0"/>
                      </a:rPr>
                      <m:t>𝛼</m:t>
                    </m:r>
                  </m:oMath>
                </a14:m>
                <a:r>
                  <a:rPr lang="cs-CZ" dirty="0"/>
                  <a:t>.</a:t>
                </a:r>
              </a:p>
            </p:txBody>
          </p:sp>
        </mc:Choice>
        <mc:Fallback xmlns="">
          <p:sp>
            <p:nvSpPr>
              <p:cNvPr id="8" name="TextBox 3"/>
              <p:cNvSpPr txBox="1">
                <a:spLocks noRot="1" noChangeAspect="1" noMove="1" noResize="1" noEditPoints="1" noAdjustHandles="1" noChangeArrowheads="1" noChangeShapeType="1" noTextEdit="1"/>
              </p:cNvSpPr>
              <p:nvPr/>
            </p:nvSpPr>
            <p:spPr>
              <a:xfrm>
                <a:off x="323528" y="620688"/>
                <a:ext cx="8496944" cy="4731616"/>
              </a:xfrm>
              <a:prstGeom prst="rect">
                <a:avLst/>
              </a:prstGeom>
              <a:blipFill>
                <a:blip r:embed="rId3"/>
                <a:stretch>
                  <a:fillRect l="-1076" t="-1031" b="-1289"/>
                </a:stretch>
              </a:blipFill>
            </p:spPr>
            <p:txBody>
              <a:bodyPr/>
              <a:lstStyle/>
              <a:p>
                <a:r>
                  <a:rPr lang="cs-CZ">
                    <a:noFill/>
                  </a:rPr>
                  <a:t> </a:t>
                </a:r>
              </a:p>
            </p:txBody>
          </p:sp>
        </mc:Fallback>
      </mc:AlternateContent>
      <p:sp>
        <p:nvSpPr>
          <p:cNvPr id="5" name="TextBox 3">
            <a:extLst>
              <a:ext uri="{FF2B5EF4-FFF2-40B4-BE49-F238E27FC236}">
                <a16:creationId xmlns:a16="http://schemas.microsoft.com/office/drawing/2014/main" id="{680C5699-8534-469C-99FF-F12F01335881}"/>
              </a:ext>
            </a:extLst>
          </p:cNvPr>
          <p:cNvSpPr txBox="1"/>
          <p:nvPr/>
        </p:nvSpPr>
        <p:spPr>
          <a:xfrm>
            <a:off x="5220072" y="0"/>
            <a:ext cx="3923928" cy="377760"/>
          </a:xfrm>
          <a:prstGeom prst="rect">
            <a:avLst/>
          </a:prstGeom>
          <a:noFill/>
        </p:spPr>
        <p:txBody>
          <a:bodyPr wrap="square" rtlCol="0">
            <a:spAutoFit/>
          </a:bodyPr>
          <a:lstStyle/>
          <a:p>
            <a:pPr algn="ctr"/>
            <a:r>
              <a:rPr lang="cs-CZ" b="1" dirty="0"/>
              <a:t>Teorie chyb a vyrovnávací počet 1</a:t>
            </a:r>
          </a:p>
        </p:txBody>
      </p:sp>
    </p:spTree>
    <p:extLst>
      <p:ext uri="{BB962C8B-B14F-4D97-AF65-F5344CB8AC3E}">
        <p14:creationId xmlns:p14="http://schemas.microsoft.com/office/powerpoint/2010/main" val="2038498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4613</TotalTime>
  <Words>838</Words>
  <Application>Microsoft Office PowerPoint</Application>
  <PresentationFormat>Předvádění na obrazovce (4:3)</PresentationFormat>
  <Paragraphs>258</Paragraphs>
  <Slides>16</Slides>
  <Notes>16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16</vt:i4>
      </vt:variant>
    </vt:vector>
  </HeadingPairs>
  <TitlesOfParts>
    <vt:vector size="22" baseType="lpstr">
      <vt:lpstr>Arial</vt:lpstr>
      <vt:lpstr>Calibri</vt:lpstr>
      <vt:lpstr>Cambria Math</vt:lpstr>
      <vt:lpstr>Times New Roman</vt:lpstr>
      <vt:lpstr>Wingdings</vt:lpstr>
      <vt:lpstr>Office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 stroner</dc:creator>
  <cp:lastModifiedBy>Martin Štroner</cp:lastModifiedBy>
  <cp:revision>614</cp:revision>
  <cp:lastPrinted>2019-01-10T17:53:23Z</cp:lastPrinted>
  <dcterms:created xsi:type="dcterms:W3CDTF">2007-03-07T08:58:30Z</dcterms:created>
  <dcterms:modified xsi:type="dcterms:W3CDTF">2019-01-10T17:54:04Z</dcterms:modified>
</cp:coreProperties>
</file>