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6"/>
  </p:notesMasterIdLst>
  <p:sldIdLst>
    <p:sldId id="311" r:id="rId2"/>
    <p:sldId id="344" r:id="rId3"/>
    <p:sldId id="347" r:id="rId4"/>
    <p:sldId id="346" r:id="rId5"/>
    <p:sldId id="348" r:id="rId6"/>
    <p:sldId id="349" r:id="rId7"/>
    <p:sldId id="350" r:id="rId8"/>
    <p:sldId id="355" r:id="rId9"/>
    <p:sldId id="345" r:id="rId10"/>
    <p:sldId id="351" r:id="rId11"/>
    <p:sldId id="352" r:id="rId12"/>
    <p:sldId id="353" r:id="rId13"/>
    <p:sldId id="354" r:id="rId14"/>
    <p:sldId id="309" r:id="rId15"/>
  </p:sldIdLst>
  <p:sldSz cx="9144000" cy="6858000" type="screen4x3"/>
  <p:notesSz cx="7099300"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2">
          <p15:clr>
            <a:srgbClr val="A4A3A4"/>
          </p15:clr>
        </p15:guide>
        <p15:guide id="2" pos="431">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06555F-3FCB-47B0-868C-CEAB963A3D42}" v="1120" dt="2019-02-17T11:55:42.205"/>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11" autoAdjust="0"/>
    <p:restoredTop sz="96661" autoAdjust="0"/>
  </p:normalViewPr>
  <p:slideViewPr>
    <p:cSldViewPr showGuides="1">
      <p:cViewPr>
        <p:scale>
          <a:sx n="66" d="100"/>
          <a:sy n="66" d="100"/>
        </p:scale>
        <p:origin x="963" y="636"/>
      </p:cViewPr>
      <p:guideLst>
        <p:guide orient="horz" pos="482"/>
        <p:guide pos="43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0" d="100"/>
          <a:sy n="60" d="100"/>
        </p:scale>
        <p:origin x="-2538" y="-72"/>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Štroner" userId="f57dc7ba9f2ddb92" providerId="LiveId" clId="{AB06555F-3FCB-47B0-868C-CEAB963A3D42}"/>
    <pc:docChg chg="undo redo custSel addSld delSld modSld sldOrd">
      <pc:chgData name="Martin Štroner" userId="f57dc7ba9f2ddb92" providerId="LiveId" clId="{AB06555F-3FCB-47B0-868C-CEAB963A3D42}" dt="2019-02-17T11:55:42.205" v="1116" actId="20577"/>
      <pc:docMkLst>
        <pc:docMk/>
      </pc:docMkLst>
      <pc:sldChg chg="modSp">
        <pc:chgData name="Martin Štroner" userId="f57dc7ba9f2ddb92" providerId="LiveId" clId="{AB06555F-3FCB-47B0-868C-CEAB963A3D42}" dt="2019-02-16T14:37:22.227" v="3" actId="20577"/>
        <pc:sldMkLst>
          <pc:docMk/>
          <pc:sldMk cId="0" sldId="257"/>
        </pc:sldMkLst>
        <pc:spChg chg="mod">
          <ac:chgData name="Martin Štroner" userId="f57dc7ba9f2ddb92" providerId="LiveId" clId="{AB06555F-3FCB-47B0-868C-CEAB963A3D42}" dt="2019-02-16T14:37:11.670" v="1" actId="20577"/>
          <ac:spMkLst>
            <pc:docMk/>
            <pc:sldMk cId="0" sldId="257"/>
            <ac:spMk id="4" creationId="{00000000-0000-0000-0000-000000000000}"/>
          </ac:spMkLst>
        </pc:spChg>
        <pc:spChg chg="mod">
          <ac:chgData name="Martin Štroner" userId="f57dc7ba9f2ddb92" providerId="LiveId" clId="{AB06555F-3FCB-47B0-868C-CEAB963A3D42}" dt="2019-02-16T14:37:22.227" v="3" actId="20577"/>
          <ac:spMkLst>
            <pc:docMk/>
            <pc:sldMk cId="0" sldId="257"/>
            <ac:spMk id="5" creationId="{00000000-0000-0000-0000-000000000000}"/>
          </ac:spMkLst>
        </pc:spChg>
      </pc:sldChg>
      <pc:sldChg chg="modSp">
        <pc:chgData name="Martin Štroner" userId="f57dc7ba9f2ddb92" providerId="LiveId" clId="{AB06555F-3FCB-47B0-868C-CEAB963A3D42}" dt="2019-02-16T15:30:02.243" v="393" actId="20577"/>
        <pc:sldMkLst>
          <pc:docMk/>
          <pc:sldMk cId="0" sldId="309"/>
        </pc:sldMkLst>
        <pc:spChg chg="mod">
          <ac:chgData name="Martin Štroner" userId="f57dc7ba9f2ddb92" providerId="LiveId" clId="{AB06555F-3FCB-47B0-868C-CEAB963A3D42}" dt="2019-02-16T15:30:02.243" v="393" actId="20577"/>
          <ac:spMkLst>
            <pc:docMk/>
            <pc:sldMk cId="0" sldId="309"/>
            <ac:spMk id="16" creationId="{3D4E4B03-DC1A-4467-96C5-B50E9BA41DC7}"/>
          </ac:spMkLst>
        </pc:spChg>
      </pc:sldChg>
      <pc:sldChg chg="addSp delSp modSp">
        <pc:chgData name="Martin Štroner" userId="f57dc7ba9f2ddb92" providerId="LiveId" clId="{AB06555F-3FCB-47B0-868C-CEAB963A3D42}" dt="2019-02-16T14:55:15.979" v="63"/>
        <pc:sldMkLst>
          <pc:docMk/>
          <pc:sldMk cId="159823299" sldId="310"/>
        </pc:sldMkLst>
        <pc:spChg chg="mod">
          <ac:chgData name="Martin Štroner" userId="f57dc7ba9f2ddb92" providerId="LiveId" clId="{AB06555F-3FCB-47B0-868C-CEAB963A3D42}" dt="2019-02-16T14:37:40.704" v="6" actId="20577"/>
          <ac:spMkLst>
            <pc:docMk/>
            <pc:sldMk cId="159823299" sldId="310"/>
            <ac:spMk id="4" creationId="{00000000-0000-0000-0000-000000000000}"/>
          </ac:spMkLst>
        </pc:spChg>
        <pc:spChg chg="mod">
          <ac:chgData name="Martin Štroner" userId="f57dc7ba9f2ddb92" providerId="LiveId" clId="{AB06555F-3FCB-47B0-868C-CEAB963A3D42}" dt="2019-02-16T14:55:15.979" v="63"/>
          <ac:spMkLst>
            <pc:docMk/>
            <pc:sldMk cId="159823299" sldId="310"/>
            <ac:spMk id="8" creationId="{00000000-0000-0000-0000-000000000000}"/>
          </ac:spMkLst>
        </pc:spChg>
        <pc:graphicFrameChg chg="add del">
          <ac:chgData name="Martin Štroner" userId="f57dc7ba9f2ddb92" providerId="LiveId" clId="{AB06555F-3FCB-47B0-868C-CEAB963A3D42}" dt="2019-02-16T14:48:30.349" v="10" actId="478"/>
          <ac:graphicFrameMkLst>
            <pc:docMk/>
            <pc:sldMk cId="159823299" sldId="310"/>
            <ac:graphicFrameMk id="2" creationId="{C9776BE7-4AE1-4453-9515-78D7141923E0}"/>
          </ac:graphicFrameMkLst>
        </pc:graphicFrameChg>
      </pc:sldChg>
      <pc:sldChg chg="modSp">
        <pc:chgData name="Martin Štroner" userId="f57dc7ba9f2ddb92" providerId="LiveId" clId="{AB06555F-3FCB-47B0-868C-CEAB963A3D42}" dt="2019-02-16T15:17:10.436" v="327" actId="20577"/>
        <pc:sldMkLst>
          <pc:docMk/>
          <pc:sldMk cId="2026174167" sldId="311"/>
        </pc:sldMkLst>
        <pc:spChg chg="mod">
          <ac:chgData name="Martin Štroner" userId="f57dc7ba9f2ddb92" providerId="LiveId" clId="{AB06555F-3FCB-47B0-868C-CEAB963A3D42}" dt="2019-02-16T14:58:58.634" v="64" actId="20577"/>
          <ac:spMkLst>
            <pc:docMk/>
            <pc:sldMk cId="2026174167" sldId="311"/>
            <ac:spMk id="4" creationId="{00000000-0000-0000-0000-000000000000}"/>
          </ac:spMkLst>
        </pc:spChg>
        <pc:spChg chg="mod">
          <ac:chgData name="Martin Štroner" userId="f57dc7ba9f2ddb92" providerId="LiveId" clId="{AB06555F-3FCB-47B0-868C-CEAB963A3D42}" dt="2019-02-16T15:17:10.436" v="327" actId="20577"/>
          <ac:spMkLst>
            <pc:docMk/>
            <pc:sldMk cId="2026174167" sldId="311"/>
            <ac:spMk id="8" creationId="{00000000-0000-0000-0000-000000000000}"/>
          </ac:spMkLst>
        </pc:spChg>
      </pc:sldChg>
      <pc:sldChg chg="modSp">
        <pc:chgData name="Martin Štroner" userId="f57dc7ba9f2ddb92" providerId="LiveId" clId="{AB06555F-3FCB-47B0-868C-CEAB963A3D42}" dt="2019-02-16T14:37:31.537" v="5" actId="20577"/>
        <pc:sldMkLst>
          <pc:docMk/>
          <pc:sldMk cId="53405465" sldId="342"/>
        </pc:sldMkLst>
        <pc:spChg chg="mod">
          <ac:chgData name="Martin Štroner" userId="f57dc7ba9f2ddb92" providerId="LiveId" clId="{AB06555F-3FCB-47B0-868C-CEAB963A3D42}" dt="2019-02-16T14:37:31.537" v="5" actId="20577"/>
          <ac:spMkLst>
            <pc:docMk/>
            <pc:sldMk cId="53405465" sldId="342"/>
            <ac:spMk id="4" creationId="{00000000-0000-0000-0000-000000000000}"/>
          </ac:spMkLst>
        </pc:spChg>
      </pc:sldChg>
      <pc:sldChg chg="del">
        <pc:chgData name="Martin Štroner" userId="f57dc7ba9f2ddb92" providerId="LiveId" clId="{AB06555F-3FCB-47B0-868C-CEAB963A3D42}" dt="2019-02-16T15:17:20.991" v="328" actId="2696"/>
        <pc:sldMkLst>
          <pc:docMk/>
          <pc:sldMk cId="2710477657" sldId="343"/>
        </pc:sldMkLst>
      </pc:sldChg>
      <pc:sldChg chg="modSp">
        <pc:chgData name="Martin Štroner" userId="f57dc7ba9f2ddb92" providerId="LiveId" clId="{AB06555F-3FCB-47B0-868C-CEAB963A3D42}" dt="2019-02-17T10:06:17.455" v="471" actId="20577"/>
        <pc:sldMkLst>
          <pc:docMk/>
          <pc:sldMk cId="769489795" sldId="344"/>
        </pc:sldMkLst>
        <pc:spChg chg="mod">
          <ac:chgData name="Martin Štroner" userId="f57dc7ba9f2ddb92" providerId="LiveId" clId="{AB06555F-3FCB-47B0-868C-CEAB963A3D42}" dt="2019-02-16T15:17:25.093" v="329" actId="20577"/>
          <ac:spMkLst>
            <pc:docMk/>
            <pc:sldMk cId="769489795" sldId="344"/>
            <ac:spMk id="5" creationId="{680C5699-8534-469C-99FF-F12F01335881}"/>
          </ac:spMkLst>
        </pc:spChg>
        <pc:spChg chg="mod">
          <ac:chgData name="Martin Štroner" userId="f57dc7ba9f2ddb92" providerId="LiveId" clId="{AB06555F-3FCB-47B0-868C-CEAB963A3D42}" dt="2019-02-17T10:06:17.455" v="471" actId="20577"/>
          <ac:spMkLst>
            <pc:docMk/>
            <pc:sldMk cId="769489795" sldId="344"/>
            <ac:spMk id="8" creationId="{00000000-0000-0000-0000-000000000000}"/>
          </ac:spMkLst>
        </pc:spChg>
      </pc:sldChg>
      <pc:sldChg chg="del">
        <pc:chgData name="Martin Štroner" userId="f57dc7ba9f2ddb92" providerId="LiveId" clId="{AB06555F-3FCB-47B0-868C-CEAB963A3D42}" dt="2019-02-16T15:18:16.290" v="335" actId="2696"/>
        <pc:sldMkLst>
          <pc:docMk/>
          <pc:sldMk cId="1784245934" sldId="345"/>
        </pc:sldMkLst>
      </pc:sldChg>
      <pc:sldChg chg="addSp delSp modSp add">
        <pc:chgData name="Martin Štroner" userId="f57dc7ba9f2ddb92" providerId="LiveId" clId="{AB06555F-3FCB-47B0-868C-CEAB963A3D42}" dt="2019-02-17T11:55:42.205" v="1116" actId="20577"/>
        <pc:sldMkLst>
          <pc:docMk/>
          <pc:sldMk cId="2120865739" sldId="345"/>
        </pc:sldMkLst>
        <pc:spChg chg="mod">
          <ac:chgData name="Martin Štroner" userId="f57dc7ba9f2ddb92" providerId="LiveId" clId="{AB06555F-3FCB-47B0-868C-CEAB963A3D42}" dt="2019-02-17T11:55:42.205" v="1116" actId="20577"/>
          <ac:spMkLst>
            <pc:docMk/>
            <pc:sldMk cId="2120865739" sldId="345"/>
            <ac:spMk id="8" creationId="{00000000-0000-0000-0000-000000000000}"/>
          </ac:spMkLst>
        </pc:spChg>
        <pc:inkChg chg="add">
          <ac:chgData name="Martin Štroner" userId="f57dc7ba9f2ddb92" providerId="LiveId" clId="{AB06555F-3FCB-47B0-868C-CEAB963A3D42}" dt="2019-02-17T10:56:54.109" v="1029"/>
          <ac:inkMkLst>
            <pc:docMk/>
            <pc:sldMk cId="2120865739" sldId="345"/>
            <ac:inkMk id="2" creationId="{8642C4AA-49DA-4370-A78F-FDB19846EC5D}"/>
          </ac:inkMkLst>
        </pc:inkChg>
        <pc:inkChg chg="add del">
          <ac:chgData name="Martin Štroner" userId="f57dc7ba9f2ddb92" providerId="LiveId" clId="{AB06555F-3FCB-47B0-868C-CEAB963A3D42}" dt="2019-02-17T10:57:04.595" v="1031"/>
          <ac:inkMkLst>
            <pc:docMk/>
            <pc:sldMk cId="2120865739" sldId="345"/>
            <ac:inkMk id="3" creationId="{D646A40F-CF2D-446C-B25E-F7C89A5E5647}"/>
          </ac:inkMkLst>
        </pc:inkChg>
      </pc:sldChg>
      <pc:sldChg chg="modSp add ord">
        <pc:chgData name="Martin Štroner" userId="f57dc7ba9f2ddb92" providerId="LiveId" clId="{AB06555F-3FCB-47B0-868C-CEAB963A3D42}" dt="2019-02-17T11:55:39.679" v="1115" actId="20577"/>
        <pc:sldMkLst>
          <pc:docMk/>
          <pc:sldMk cId="440242404" sldId="346"/>
        </pc:sldMkLst>
        <pc:spChg chg="mod">
          <ac:chgData name="Martin Štroner" userId="f57dc7ba9f2ddb92" providerId="LiveId" clId="{AB06555F-3FCB-47B0-868C-CEAB963A3D42}" dt="2019-02-17T11:55:39.679" v="1115" actId="20577"/>
          <ac:spMkLst>
            <pc:docMk/>
            <pc:sldMk cId="440242404" sldId="346"/>
            <ac:spMk id="8" creationId="{00000000-0000-0000-0000-000000000000}"/>
          </ac:spMkLst>
        </pc:spChg>
      </pc:sldChg>
      <pc:sldChg chg="del">
        <pc:chgData name="Martin Štroner" userId="f57dc7ba9f2ddb92" providerId="LiveId" clId="{AB06555F-3FCB-47B0-868C-CEAB963A3D42}" dt="2019-02-16T15:18:16.816" v="341" actId="2696"/>
        <pc:sldMkLst>
          <pc:docMk/>
          <pc:sldMk cId="3325407503" sldId="346"/>
        </pc:sldMkLst>
      </pc:sldChg>
      <pc:sldChg chg="modSp add">
        <pc:chgData name="Martin Štroner" userId="f57dc7ba9f2ddb92" providerId="LiveId" clId="{AB06555F-3FCB-47B0-868C-CEAB963A3D42}" dt="2019-02-17T10:10:48.244" v="729" actId="20577"/>
        <pc:sldMkLst>
          <pc:docMk/>
          <pc:sldMk cId="313092847" sldId="347"/>
        </pc:sldMkLst>
        <pc:spChg chg="mod">
          <ac:chgData name="Martin Štroner" userId="f57dc7ba9f2ddb92" providerId="LiveId" clId="{AB06555F-3FCB-47B0-868C-CEAB963A3D42}" dt="2019-02-17T10:10:48.244" v="729" actId="20577"/>
          <ac:spMkLst>
            <pc:docMk/>
            <pc:sldMk cId="313092847" sldId="347"/>
            <ac:spMk id="8" creationId="{00000000-0000-0000-0000-000000000000}"/>
          </ac:spMkLst>
        </pc:spChg>
      </pc:sldChg>
      <pc:sldChg chg="modSp add">
        <pc:chgData name="Martin Štroner" userId="f57dc7ba9f2ddb92" providerId="LiveId" clId="{AB06555F-3FCB-47B0-868C-CEAB963A3D42}" dt="2019-02-17T10:29:14.667" v="850" actId="20577"/>
        <pc:sldMkLst>
          <pc:docMk/>
          <pc:sldMk cId="3751541416" sldId="348"/>
        </pc:sldMkLst>
        <pc:spChg chg="mod">
          <ac:chgData name="Martin Štroner" userId="f57dc7ba9f2ddb92" providerId="LiveId" clId="{AB06555F-3FCB-47B0-868C-CEAB963A3D42}" dt="2019-02-17T10:29:14.667" v="850" actId="20577"/>
          <ac:spMkLst>
            <pc:docMk/>
            <pc:sldMk cId="3751541416" sldId="348"/>
            <ac:spMk id="8" creationId="{00000000-0000-0000-0000-000000000000}"/>
          </ac:spMkLst>
        </pc:spChg>
      </pc:sldChg>
      <pc:sldChg chg="del">
        <pc:chgData name="Martin Štroner" userId="f57dc7ba9f2ddb92" providerId="LiveId" clId="{AB06555F-3FCB-47B0-868C-CEAB963A3D42}" dt="2019-02-16T15:18:17.198" v="344" actId="2696"/>
        <pc:sldMkLst>
          <pc:docMk/>
          <pc:sldMk cId="4254554465" sldId="348"/>
        </pc:sldMkLst>
      </pc:sldChg>
      <pc:sldChg chg="del">
        <pc:chgData name="Martin Štroner" userId="f57dc7ba9f2ddb92" providerId="LiveId" clId="{AB06555F-3FCB-47B0-868C-CEAB963A3D42}" dt="2019-02-16T15:18:17.262" v="345" actId="2696"/>
        <pc:sldMkLst>
          <pc:docMk/>
          <pc:sldMk cId="1299203480" sldId="349"/>
        </pc:sldMkLst>
      </pc:sldChg>
      <pc:sldChg chg="modSp add del">
        <pc:chgData name="Martin Štroner" userId="f57dc7ba9f2ddb92" providerId="LiveId" clId="{AB06555F-3FCB-47B0-868C-CEAB963A3D42}" dt="2019-02-17T11:08:00.437" v="1112" actId="20577"/>
        <pc:sldMkLst>
          <pc:docMk/>
          <pc:sldMk cId="2449171913" sldId="349"/>
        </pc:sldMkLst>
        <pc:spChg chg="mod">
          <ac:chgData name="Martin Štroner" userId="f57dc7ba9f2ddb92" providerId="LiveId" clId="{AB06555F-3FCB-47B0-868C-CEAB963A3D42}" dt="2019-02-17T11:08:00.437" v="1112" actId="20577"/>
          <ac:spMkLst>
            <pc:docMk/>
            <pc:sldMk cId="2449171913" sldId="349"/>
            <ac:spMk id="8" creationId="{00000000-0000-0000-0000-000000000000}"/>
          </ac:spMkLst>
        </pc:spChg>
      </pc:sldChg>
      <pc:sldChg chg="modSp add del">
        <pc:chgData name="Martin Štroner" userId="f57dc7ba9f2ddb92" providerId="LiveId" clId="{AB06555F-3FCB-47B0-868C-CEAB963A3D42}" dt="2019-02-17T10:29:52.422" v="890" actId="20577"/>
        <pc:sldMkLst>
          <pc:docMk/>
          <pc:sldMk cId="2937482731" sldId="350"/>
        </pc:sldMkLst>
        <pc:spChg chg="mod">
          <ac:chgData name="Martin Štroner" userId="f57dc7ba9f2ddb92" providerId="LiveId" clId="{AB06555F-3FCB-47B0-868C-CEAB963A3D42}" dt="2019-02-17T10:29:52.422" v="890" actId="20577"/>
          <ac:spMkLst>
            <pc:docMk/>
            <pc:sldMk cId="2937482731" sldId="350"/>
            <ac:spMk id="8" creationId="{00000000-0000-0000-0000-000000000000}"/>
          </ac:spMkLst>
        </pc:spChg>
      </pc:sldChg>
      <pc:sldChg chg="del">
        <pc:chgData name="Martin Štroner" userId="f57dc7ba9f2ddb92" providerId="LiveId" clId="{AB06555F-3FCB-47B0-868C-CEAB963A3D42}" dt="2019-02-16T15:18:16.320" v="336" actId="2696"/>
        <pc:sldMkLst>
          <pc:docMk/>
          <pc:sldMk cId="3459782029" sldId="350"/>
        </pc:sldMkLst>
      </pc:sldChg>
      <pc:sldChg chg="del">
        <pc:chgData name="Martin Štroner" userId="f57dc7ba9f2ddb92" providerId="LiveId" clId="{AB06555F-3FCB-47B0-868C-CEAB963A3D42}" dt="2019-02-16T15:18:16.148" v="334" actId="2696"/>
        <pc:sldMkLst>
          <pc:docMk/>
          <pc:sldMk cId="1078982734" sldId="351"/>
        </pc:sldMkLst>
      </pc:sldChg>
      <pc:sldChg chg="del">
        <pc:chgData name="Martin Štroner" userId="f57dc7ba9f2ddb92" providerId="LiveId" clId="{AB06555F-3FCB-47B0-868C-CEAB963A3D42}" dt="2019-02-16T15:18:16.334" v="337" actId="2696"/>
        <pc:sldMkLst>
          <pc:docMk/>
          <pc:sldMk cId="4004063559" sldId="352"/>
        </pc:sldMkLst>
      </pc:sldChg>
      <pc:sldChg chg="del">
        <pc:chgData name="Martin Štroner" userId="f57dc7ba9f2ddb92" providerId="LiveId" clId="{AB06555F-3FCB-47B0-868C-CEAB963A3D42}" dt="2019-02-16T15:18:16.351" v="338" actId="2696"/>
        <pc:sldMkLst>
          <pc:docMk/>
          <pc:sldMk cId="1754791130" sldId="353"/>
        </pc:sldMkLst>
      </pc:sldChg>
      <pc:sldChg chg="del">
        <pc:chgData name="Martin Štroner" userId="f57dc7ba9f2ddb92" providerId="LiveId" clId="{AB06555F-3FCB-47B0-868C-CEAB963A3D42}" dt="2019-02-16T15:18:16.535" v="339" actId="2696"/>
        <pc:sldMkLst>
          <pc:docMk/>
          <pc:sldMk cId="3801860806" sldId="354"/>
        </pc:sldMkLst>
      </pc:sldChg>
      <pc:sldChg chg="del">
        <pc:chgData name="Martin Štroner" userId="f57dc7ba9f2ddb92" providerId="LiveId" clId="{AB06555F-3FCB-47B0-868C-CEAB963A3D42}" dt="2019-02-16T15:18:16.598" v="340" actId="2696"/>
        <pc:sldMkLst>
          <pc:docMk/>
          <pc:sldMk cId="1697090467" sldId="355"/>
        </pc:sldMkLst>
      </pc:sldChg>
      <pc:sldChg chg="del">
        <pc:chgData name="Martin Štroner" userId="f57dc7ba9f2ddb92" providerId="LiveId" clId="{AB06555F-3FCB-47B0-868C-CEAB963A3D42}" dt="2019-02-16T15:18:17.119" v="343" actId="2696"/>
        <pc:sldMkLst>
          <pc:docMk/>
          <pc:sldMk cId="3421958493" sldId="357"/>
        </pc:sldMkLst>
      </pc:sldChg>
      <pc:sldChg chg="del">
        <pc:chgData name="Martin Štroner" userId="f57dc7ba9f2ddb92" providerId="LiveId" clId="{AB06555F-3FCB-47B0-868C-CEAB963A3D42}" dt="2019-02-16T15:18:16.990" v="342" actId="2696"/>
        <pc:sldMkLst>
          <pc:docMk/>
          <pc:sldMk cId="795086984" sldId="358"/>
        </pc:sldMkLst>
      </pc:sldChg>
    </pc:docChg>
  </pc:docChgLst>
  <pc:docChgLst>
    <pc:chgData name="Martin Štroner" userId="f57dc7ba9f2ddb92" providerId="LiveId" clId="{51E58488-484F-4518-9153-3CA574731E85}"/>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363" cy="511731"/>
          </a:xfrm>
          <a:prstGeom prst="rect">
            <a:avLst/>
          </a:prstGeom>
        </p:spPr>
        <p:txBody>
          <a:bodyPr vert="horz" lIns="99038" tIns="49520" rIns="99038" bIns="49520" rtlCol="0"/>
          <a:lstStyle>
            <a:lvl1pPr algn="l">
              <a:defRPr sz="1300"/>
            </a:lvl1pPr>
          </a:lstStyle>
          <a:p>
            <a:endParaRPr lang="cs-CZ"/>
          </a:p>
        </p:txBody>
      </p:sp>
      <p:sp>
        <p:nvSpPr>
          <p:cNvPr id="3" name="Date Placeholder 2"/>
          <p:cNvSpPr>
            <a:spLocks noGrp="1"/>
          </p:cNvSpPr>
          <p:nvPr>
            <p:ph type="dt" idx="1"/>
          </p:nvPr>
        </p:nvSpPr>
        <p:spPr>
          <a:xfrm>
            <a:off x="4021294" y="1"/>
            <a:ext cx="3076363" cy="511731"/>
          </a:xfrm>
          <a:prstGeom prst="rect">
            <a:avLst/>
          </a:prstGeom>
        </p:spPr>
        <p:txBody>
          <a:bodyPr vert="horz" lIns="99038" tIns="49520" rIns="99038" bIns="49520" rtlCol="0"/>
          <a:lstStyle>
            <a:lvl1pPr algn="r">
              <a:defRPr sz="1300"/>
            </a:lvl1pPr>
          </a:lstStyle>
          <a:p>
            <a:fld id="{CDBF6E1F-EF6A-429F-B30B-78BD7817E581}" type="datetimeFigureOut">
              <a:rPr lang="cs-CZ" smtClean="0"/>
              <a:pPr/>
              <a:t>26.02.2019</a:t>
            </a:fld>
            <a:endParaRPr lang="cs-CZ"/>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38" tIns="49520" rIns="99038" bIns="49520" rtlCol="0" anchor="ctr"/>
          <a:lstStyle/>
          <a:p>
            <a:endParaRPr lang="cs-CZ"/>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38" tIns="49520" rIns="99038" bIns="495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9721107"/>
            <a:ext cx="3076363" cy="511731"/>
          </a:xfrm>
          <a:prstGeom prst="rect">
            <a:avLst/>
          </a:prstGeom>
        </p:spPr>
        <p:txBody>
          <a:bodyPr vert="horz" lIns="99038" tIns="49520" rIns="99038" bIns="49520" rtlCol="0" anchor="b"/>
          <a:lstStyle>
            <a:lvl1pPr algn="l">
              <a:defRPr sz="1300"/>
            </a:lvl1pPr>
          </a:lstStyle>
          <a:p>
            <a:endParaRPr lang="cs-CZ"/>
          </a:p>
        </p:txBody>
      </p:sp>
      <p:sp>
        <p:nvSpPr>
          <p:cNvPr id="7" name="Slide Number Placeholder 6"/>
          <p:cNvSpPr>
            <a:spLocks noGrp="1"/>
          </p:cNvSpPr>
          <p:nvPr>
            <p:ph type="sldNum" sz="quarter" idx="5"/>
          </p:nvPr>
        </p:nvSpPr>
        <p:spPr>
          <a:xfrm>
            <a:off x="4021294" y="9721107"/>
            <a:ext cx="3076363" cy="511731"/>
          </a:xfrm>
          <a:prstGeom prst="rect">
            <a:avLst/>
          </a:prstGeom>
        </p:spPr>
        <p:txBody>
          <a:bodyPr vert="horz" lIns="99038" tIns="49520" rIns="99038" bIns="49520" rtlCol="0" anchor="b"/>
          <a:lstStyle>
            <a:lvl1pPr algn="r">
              <a:defRPr sz="1300"/>
            </a:lvl1pPr>
          </a:lstStyle>
          <a:p>
            <a:fld id="{E9AB39D6-1FC5-4AAA-B0E2-D19029641081}" type="slidenum">
              <a:rPr lang="cs-CZ" smtClean="0"/>
              <a:pPr/>
              <a:t>‹#›</a:t>
            </a:fld>
            <a:endParaRPr lang="cs-CZ"/>
          </a:p>
        </p:txBody>
      </p:sp>
    </p:spTree>
    <p:extLst>
      <p:ext uri="{BB962C8B-B14F-4D97-AF65-F5344CB8AC3E}">
        <p14:creationId xmlns:p14="http://schemas.microsoft.com/office/powerpoint/2010/main" val="3561202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10</a:t>
            </a:fld>
            <a:endParaRPr lang="cs-CZ"/>
          </a:p>
        </p:txBody>
      </p:sp>
    </p:spTree>
    <p:extLst>
      <p:ext uri="{BB962C8B-B14F-4D97-AF65-F5344CB8AC3E}">
        <p14:creationId xmlns:p14="http://schemas.microsoft.com/office/powerpoint/2010/main" val="184341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11</a:t>
            </a:fld>
            <a:endParaRPr lang="cs-CZ"/>
          </a:p>
        </p:txBody>
      </p:sp>
    </p:spTree>
    <p:extLst>
      <p:ext uri="{BB962C8B-B14F-4D97-AF65-F5344CB8AC3E}">
        <p14:creationId xmlns:p14="http://schemas.microsoft.com/office/powerpoint/2010/main" val="4269043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12</a:t>
            </a:fld>
            <a:endParaRPr lang="cs-CZ"/>
          </a:p>
        </p:txBody>
      </p:sp>
    </p:spTree>
    <p:extLst>
      <p:ext uri="{BB962C8B-B14F-4D97-AF65-F5344CB8AC3E}">
        <p14:creationId xmlns:p14="http://schemas.microsoft.com/office/powerpoint/2010/main" val="15298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13</a:t>
            </a:fld>
            <a:endParaRPr lang="cs-CZ"/>
          </a:p>
        </p:txBody>
      </p:sp>
    </p:spTree>
    <p:extLst>
      <p:ext uri="{BB962C8B-B14F-4D97-AF65-F5344CB8AC3E}">
        <p14:creationId xmlns:p14="http://schemas.microsoft.com/office/powerpoint/2010/main" val="22276379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14</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2</a:t>
            </a:fld>
            <a:endParaRPr lang="cs-CZ"/>
          </a:p>
        </p:txBody>
      </p:sp>
    </p:spTree>
    <p:extLst>
      <p:ext uri="{BB962C8B-B14F-4D97-AF65-F5344CB8AC3E}">
        <p14:creationId xmlns:p14="http://schemas.microsoft.com/office/powerpoint/2010/main" val="2208869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3</a:t>
            </a:fld>
            <a:endParaRPr lang="cs-CZ"/>
          </a:p>
        </p:txBody>
      </p:sp>
    </p:spTree>
    <p:extLst>
      <p:ext uri="{BB962C8B-B14F-4D97-AF65-F5344CB8AC3E}">
        <p14:creationId xmlns:p14="http://schemas.microsoft.com/office/powerpoint/2010/main" val="102619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4</a:t>
            </a:fld>
            <a:endParaRPr lang="cs-CZ"/>
          </a:p>
        </p:txBody>
      </p:sp>
    </p:spTree>
    <p:extLst>
      <p:ext uri="{BB962C8B-B14F-4D97-AF65-F5344CB8AC3E}">
        <p14:creationId xmlns:p14="http://schemas.microsoft.com/office/powerpoint/2010/main" val="2637980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5</a:t>
            </a:fld>
            <a:endParaRPr lang="cs-CZ"/>
          </a:p>
        </p:txBody>
      </p:sp>
    </p:spTree>
    <p:extLst>
      <p:ext uri="{BB962C8B-B14F-4D97-AF65-F5344CB8AC3E}">
        <p14:creationId xmlns:p14="http://schemas.microsoft.com/office/powerpoint/2010/main" val="1042514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6</a:t>
            </a:fld>
            <a:endParaRPr lang="cs-CZ"/>
          </a:p>
        </p:txBody>
      </p:sp>
    </p:spTree>
    <p:extLst>
      <p:ext uri="{BB962C8B-B14F-4D97-AF65-F5344CB8AC3E}">
        <p14:creationId xmlns:p14="http://schemas.microsoft.com/office/powerpoint/2010/main" val="2958220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7</a:t>
            </a:fld>
            <a:endParaRPr lang="cs-CZ"/>
          </a:p>
        </p:txBody>
      </p:sp>
    </p:spTree>
    <p:extLst>
      <p:ext uri="{BB962C8B-B14F-4D97-AF65-F5344CB8AC3E}">
        <p14:creationId xmlns:p14="http://schemas.microsoft.com/office/powerpoint/2010/main" val="66782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8</a:t>
            </a:fld>
            <a:endParaRPr lang="cs-CZ"/>
          </a:p>
        </p:txBody>
      </p:sp>
    </p:spTree>
    <p:extLst>
      <p:ext uri="{BB962C8B-B14F-4D97-AF65-F5344CB8AC3E}">
        <p14:creationId xmlns:p14="http://schemas.microsoft.com/office/powerpoint/2010/main" val="2019977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9</a:t>
            </a:fld>
            <a:endParaRPr lang="cs-CZ"/>
          </a:p>
        </p:txBody>
      </p:sp>
    </p:spTree>
    <p:extLst>
      <p:ext uri="{BB962C8B-B14F-4D97-AF65-F5344CB8AC3E}">
        <p14:creationId xmlns:p14="http://schemas.microsoft.com/office/powerpoint/2010/main" val="797818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Date Placeholder 3"/>
          <p:cNvSpPr>
            <a:spLocks noGrp="1"/>
          </p:cNvSpPr>
          <p:nvPr>
            <p:ph type="dt" sz="half" idx="10"/>
          </p:nvPr>
        </p:nvSpPr>
        <p:spPr/>
        <p:txBody>
          <a:bodyPr/>
          <a:lstStyle/>
          <a:p>
            <a:fld id="{07B06B3C-EC43-462F-8511-08A895F1FD40}" type="datetime1">
              <a:rPr lang="cs-CZ" smtClean="0"/>
              <a:pPr/>
              <a:t>26.02.2019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F18DD4D4-A8E3-4FCF-AC3E-7567330FAEA9}" type="datetime1">
              <a:rPr lang="cs-CZ" smtClean="0"/>
              <a:pPr/>
              <a:t>26.02.2019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B4745E93-8A6A-4BE9-AB1B-12DB771241C6}" type="datetime1">
              <a:rPr lang="cs-CZ" smtClean="0"/>
              <a:pPr/>
              <a:t>26.02.2019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B0482B6B-3C28-4F02-B1C9-8569555C95CF}" type="datetime1">
              <a:rPr lang="cs-CZ" smtClean="0"/>
              <a:pPr/>
              <a:t>26.02.2019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B405F-82F6-4943-9A96-BDFFFA405AA0}" type="datetime1">
              <a:rPr lang="cs-CZ" smtClean="0"/>
              <a:pPr/>
              <a:t>26.02.2019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p:cNvSpPr>
            <a:spLocks noGrp="1"/>
          </p:cNvSpPr>
          <p:nvPr>
            <p:ph type="dt" sz="half" idx="10"/>
          </p:nvPr>
        </p:nvSpPr>
        <p:spPr/>
        <p:txBody>
          <a:bodyPr/>
          <a:lstStyle/>
          <a:p>
            <a:fld id="{CB962A8B-6ECE-4BC6-A33F-0DBADE85C861}" type="datetime1">
              <a:rPr lang="cs-CZ" smtClean="0"/>
              <a:pPr/>
              <a:t>26.02.2019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p:cNvSpPr>
            <a:spLocks noGrp="1"/>
          </p:cNvSpPr>
          <p:nvPr>
            <p:ph type="dt" sz="half" idx="10"/>
          </p:nvPr>
        </p:nvSpPr>
        <p:spPr/>
        <p:txBody>
          <a:bodyPr/>
          <a:lstStyle/>
          <a:p>
            <a:fld id="{5C06374D-59A0-46BA-898D-BE927D15E474}" type="datetime1">
              <a:rPr lang="cs-CZ" smtClean="0"/>
              <a:pPr/>
              <a:t>26.02.2019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Date Placeholder 2"/>
          <p:cNvSpPr>
            <a:spLocks noGrp="1"/>
          </p:cNvSpPr>
          <p:nvPr>
            <p:ph type="dt" sz="half" idx="10"/>
          </p:nvPr>
        </p:nvSpPr>
        <p:spPr/>
        <p:txBody>
          <a:bodyPr/>
          <a:lstStyle/>
          <a:p>
            <a:fld id="{E2941613-3A1D-4955-956A-FD09C943EDC1}" type="datetime1">
              <a:rPr lang="cs-CZ" smtClean="0"/>
              <a:pPr/>
              <a:t>26.02.2019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B0FC5-BB3A-4A36-AD0F-049DE1400558}" type="datetime1">
              <a:rPr lang="cs-CZ" smtClean="0"/>
              <a:pPr/>
              <a:t>26.02.2019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18FE04-E16A-41B2-875D-7BF63426197F}" type="datetime1">
              <a:rPr lang="cs-CZ" smtClean="0"/>
              <a:pPr/>
              <a:t>26.02.2019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71EB08-7495-4CE8-8ECE-C77C2D07B476}" type="datetime1">
              <a:rPr lang="cs-CZ" smtClean="0"/>
              <a:pPr/>
              <a:t>26.02.2019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08EDB-5EEF-43A4-A87A-347ED96D2112}" type="datetime1">
              <a:rPr lang="cs-CZ" smtClean="0"/>
              <a:pPr/>
              <a:t>26.02.2019</a:t>
            </a:fld>
            <a:endParaRPr lang="cs-CZ"/>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7C5EE-3FDF-4CBE-8A81-40FCD7650D3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4215" y="571480"/>
            <a:ext cx="7775575" cy="523220"/>
          </a:xfrm>
          <a:prstGeom prst="rect">
            <a:avLst/>
          </a:prstGeom>
          <a:noFill/>
        </p:spPr>
        <p:txBody>
          <a:bodyPr wrap="square" rtlCol="0">
            <a:spAutoFit/>
          </a:bodyPr>
          <a:lstStyle/>
          <a:p>
            <a:pPr algn="ctr"/>
            <a:r>
              <a:rPr lang="cs-CZ" sz="2800" b="1" dirty="0"/>
              <a:t>Teorie chyb a vyrovnávací počet 2</a:t>
            </a:r>
          </a:p>
        </p:txBody>
      </p:sp>
      <p:sp>
        <p:nvSpPr>
          <p:cNvPr id="7" name="Slide Number Placeholder 6"/>
          <p:cNvSpPr>
            <a:spLocks noGrp="1"/>
          </p:cNvSpPr>
          <p:nvPr>
            <p:ph type="sldNum" sz="quarter" idx="12"/>
          </p:nvPr>
        </p:nvSpPr>
        <p:spPr/>
        <p:txBody>
          <a:bodyPr/>
          <a:lstStyle/>
          <a:p>
            <a:fld id="{5587C5EE-3FDF-4CBE-8A81-40FCD7650D36}" type="slidenum">
              <a:rPr lang="cs-CZ" smtClean="0"/>
              <a:pPr/>
              <a:t>1</a:t>
            </a:fld>
            <a:endParaRPr lang="cs-CZ"/>
          </a:p>
        </p:txBody>
      </p:sp>
      <p:sp>
        <p:nvSpPr>
          <p:cNvPr id="8" name="TextBox 3"/>
          <p:cNvSpPr txBox="1"/>
          <p:nvPr/>
        </p:nvSpPr>
        <p:spPr>
          <a:xfrm>
            <a:off x="684212" y="1484786"/>
            <a:ext cx="8208267" cy="1938992"/>
          </a:xfrm>
          <a:prstGeom prst="rect">
            <a:avLst/>
          </a:prstGeom>
          <a:noFill/>
        </p:spPr>
        <p:txBody>
          <a:bodyPr wrap="square" rtlCol="0">
            <a:spAutoFit/>
          </a:bodyPr>
          <a:lstStyle/>
          <a:p>
            <a:pPr marL="1079500" indent="-1079500"/>
            <a:r>
              <a:rPr lang="cs-CZ" sz="2000" dirty="0"/>
              <a:t>Téma č. 3: </a:t>
            </a:r>
            <a:r>
              <a:rPr lang="cs-CZ" sz="2000" b="1" dirty="0"/>
              <a:t>Robustní metody vyrovnání. Vyhledávání odlehlých měření.</a:t>
            </a:r>
          </a:p>
          <a:p>
            <a:endParaRPr lang="cs-CZ" sz="2000" dirty="0"/>
          </a:p>
          <a:p>
            <a:pPr marL="457200" indent="-457200">
              <a:buFontTx/>
              <a:buAutoNum type="arabicPeriod"/>
            </a:pPr>
            <a:r>
              <a:rPr lang="cs-CZ" sz="2000" dirty="0"/>
              <a:t>Úvod.</a:t>
            </a:r>
          </a:p>
          <a:p>
            <a:pPr marL="457200" indent="-457200">
              <a:buFontTx/>
              <a:buAutoNum type="arabicPeriod"/>
            </a:pPr>
            <a:r>
              <a:rPr lang="cs-CZ" sz="2000" dirty="0"/>
              <a:t>Vyhledávání odlehlých měření. </a:t>
            </a:r>
          </a:p>
          <a:p>
            <a:pPr marL="457200" indent="-457200">
              <a:buFontTx/>
              <a:buAutoNum type="arabicPeriod"/>
            </a:pPr>
            <a:r>
              <a:rPr lang="cs-CZ" sz="2000" dirty="0"/>
              <a:t>Robustní metody.</a:t>
            </a:r>
          </a:p>
          <a:p>
            <a:pPr marL="457200" lvl="0" indent="-457200">
              <a:buAutoNum type="arabicPeriod"/>
            </a:pPr>
            <a:endParaRPr lang="cs-CZ" sz="2000" dirty="0"/>
          </a:p>
        </p:txBody>
      </p:sp>
    </p:spTree>
    <p:extLst>
      <p:ext uri="{BB962C8B-B14F-4D97-AF65-F5344CB8AC3E}">
        <p14:creationId xmlns:p14="http://schemas.microsoft.com/office/powerpoint/2010/main" val="2026174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10</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5980420"/>
              </a:xfrm>
              <a:prstGeom prst="rect">
                <a:avLst/>
              </a:prstGeom>
              <a:noFill/>
            </p:spPr>
            <p:txBody>
              <a:bodyPr wrap="square" rtlCol="0">
                <a:spAutoFit/>
              </a:bodyPr>
              <a:lstStyle/>
              <a:p>
                <a:r>
                  <a:rPr lang="cs-CZ" sz="2400" b="1" dirty="0"/>
                  <a:t>3. Robustní metody.</a:t>
                </a:r>
              </a:p>
              <a:p>
                <a:endParaRPr lang="cs-CZ" sz="2400" b="1" dirty="0"/>
              </a:p>
              <a:p>
                <a:r>
                  <a:rPr lang="cs-CZ" sz="2000" dirty="0"/>
                  <a:t>Využitelné jsou m-odhady (založené na metodě maximální věrohodnosti), LMS-odhad, RANSAC, metoda useknutých pozorování (</a:t>
                </a:r>
                <a:r>
                  <a:rPr lang="cs-CZ" sz="2000" dirty="0" err="1"/>
                  <a:t>trimming</a:t>
                </a:r>
                <a:r>
                  <a:rPr lang="cs-CZ" sz="2000" dirty="0"/>
                  <a:t>, </a:t>
                </a:r>
                <a:r>
                  <a:rPr lang="cs-CZ" sz="2000" dirty="0" err="1"/>
                  <a:t>winsorizing</a:t>
                </a:r>
                <a:r>
                  <a:rPr lang="cs-CZ" sz="2000" dirty="0"/>
                  <a:t>).  </a:t>
                </a:r>
              </a:p>
              <a:p>
                <a:r>
                  <a:rPr lang="cs-CZ" sz="2000" b="1" dirty="0"/>
                  <a:t>M-odhadům bude věnována další přednáška.</a:t>
                </a:r>
              </a:p>
              <a:p>
                <a:endParaRPr lang="cs-CZ" b="1" dirty="0"/>
              </a:p>
              <a:p>
                <a:endParaRPr lang="cs-CZ" b="1" dirty="0"/>
              </a:p>
              <a:p>
                <a:r>
                  <a:rPr lang="cs-CZ" b="1" dirty="0"/>
                  <a:t>LMS-odhad</a:t>
                </a:r>
              </a:p>
              <a:p>
                <a:r>
                  <a:rPr lang="cs-CZ" dirty="0"/>
                  <a:t>LMS odhad (Least </a:t>
                </a:r>
                <a:r>
                  <a:rPr lang="cs-CZ" dirty="0" err="1"/>
                  <a:t>Median</a:t>
                </a:r>
                <a:r>
                  <a:rPr lang="cs-CZ" dirty="0"/>
                  <a:t> of </a:t>
                </a:r>
                <a:r>
                  <a:rPr lang="cs-CZ" dirty="0" err="1"/>
                  <a:t>Squares</a:t>
                </a:r>
                <a:r>
                  <a:rPr lang="cs-CZ" dirty="0"/>
                  <a:t>) nahrazuje sumu čtverců oprav mediánem. Z </a:t>
                </a:r>
                <a14:m>
                  <m:oMath xmlns:m="http://schemas.openxmlformats.org/officeDocument/2006/math">
                    <m:r>
                      <a:rPr lang="cs-CZ" i="1"/>
                      <m:t>𝑛</m:t>
                    </m:r>
                  </m:oMath>
                </a14:m>
                <a:r>
                  <a:rPr lang="cs-CZ" dirty="0"/>
                  <a:t> měření </a:t>
                </a:r>
                <a14:m>
                  <m:oMath xmlns:m="http://schemas.openxmlformats.org/officeDocument/2006/math">
                    <m:r>
                      <a:rPr lang="cs-CZ" b="1" i="1"/>
                      <m:t>𝒍</m:t>
                    </m:r>
                  </m:oMath>
                </a14:m>
                <a:r>
                  <a:rPr lang="cs-CZ" dirty="0"/>
                  <a:t>, které mají určit </a:t>
                </a:r>
                <a14:m>
                  <m:oMath xmlns:m="http://schemas.openxmlformats.org/officeDocument/2006/math">
                    <m:r>
                      <a:rPr lang="cs-CZ" i="1"/>
                      <m:t>𝑢</m:t>
                    </m:r>
                  </m:oMath>
                </a14:m>
                <a:r>
                  <a:rPr lang="cs-CZ" dirty="0"/>
                  <a:t> neznámých </a:t>
                </a:r>
                <a14:m>
                  <m:oMath xmlns:m="http://schemas.openxmlformats.org/officeDocument/2006/math">
                    <m:r>
                      <a:rPr lang="cs-CZ" b="1" i="1"/>
                      <m:t>𝒙</m:t>
                    </m:r>
                  </m:oMath>
                </a14:m>
                <a:r>
                  <a:rPr lang="cs-CZ" b="1" dirty="0"/>
                  <a:t> </a:t>
                </a:r>
                <a:r>
                  <a:rPr lang="cs-CZ" dirty="0"/>
                  <a:t>je vybíráno 𝑢 měření (postupně ve všech </a:t>
                </a:r>
                <a14:m>
                  <m:oMath xmlns:m="http://schemas.openxmlformats.org/officeDocument/2006/math">
                    <m:r>
                      <a:rPr lang="cs-CZ" i="1"/>
                      <m:t>𝑖</m:t>
                    </m:r>
                    <m:r>
                      <a:rPr lang="cs-CZ" i="1"/>
                      <m:t>=1, …, </m:t>
                    </m:r>
                    <m:r>
                      <a:rPr lang="cs-CZ" i="1"/>
                      <m:t>𝑘</m:t>
                    </m:r>
                  </m:oMath>
                </a14:m>
                <a:r>
                  <a:rPr lang="cs-CZ" dirty="0"/>
                  <a:t> kombinacích), pro každých těchto </a:t>
                </a:r>
                <a14:m>
                  <m:oMath xmlns:m="http://schemas.openxmlformats.org/officeDocument/2006/math">
                    <m:r>
                      <a:rPr lang="cs-CZ" i="1"/>
                      <m:t>𝑢</m:t>
                    </m:r>
                  </m:oMath>
                </a14:m>
                <a:r>
                  <a:rPr lang="cs-CZ" dirty="0"/>
                  <a:t> měření je vypočteno </a:t>
                </a:r>
                <a14:m>
                  <m:oMath xmlns:m="http://schemas.openxmlformats.org/officeDocument/2006/math">
                    <m:r>
                      <a:rPr lang="cs-CZ" i="1"/>
                      <m:t>𝑢</m:t>
                    </m:r>
                  </m:oMath>
                </a14:m>
                <a:r>
                  <a:rPr lang="cs-CZ" dirty="0"/>
                  <a:t> neznámých </a:t>
                </a:r>
                <a14:m>
                  <m:oMath xmlns:m="http://schemas.openxmlformats.org/officeDocument/2006/math">
                    <m:sSub>
                      <m:sSubPr>
                        <m:ctrlPr>
                          <a:rPr lang="cs-CZ" b="1" i="1"/>
                        </m:ctrlPr>
                      </m:sSubPr>
                      <m:e>
                        <m:r>
                          <a:rPr lang="cs-CZ" b="1" i="1"/>
                          <m:t>𝒙</m:t>
                        </m:r>
                      </m:e>
                      <m:sub>
                        <m:r>
                          <a:rPr lang="cs-CZ" i="1"/>
                          <m:t>𝑖</m:t>
                        </m:r>
                      </m:sub>
                    </m:sSub>
                  </m:oMath>
                </a14:m>
                <a:r>
                  <a:rPr lang="cs-CZ" dirty="0"/>
                  <a:t>. Pro každý výsledek </a:t>
                </a:r>
                <a14:m>
                  <m:oMath xmlns:m="http://schemas.openxmlformats.org/officeDocument/2006/math">
                    <m:sSub>
                      <m:sSubPr>
                        <m:ctrlPr>
                          <a:rPr lang="cs-CZ" b="1" i="1"/>
                        </m:ctrlPr>
                      </m:sSubPr>
                      <m:e>
                        <m:r>
                          <a:rPr lang="cs-CZ" b="1" i="1"/>
                          <m:t>𝒗</m:t>
                        </m:r>
                      </m:e>
                      <m:sub>
                        <m:r>
                          <a:rPr lang="cs-CZ" i="1"/>
                          <m:t>𝑖</m:t>
                        </m:r>
                      </m:sub>
                    </m:sSub>
                  </m:oMath>
                </a14:m>
                <a:r>
                  <a:rPr lang="cs-CZ" dirty="0"/>
                  <a:t> se vypočítá odhadová funkce LMS odhadu: </a:t>
                </a:r>
                <a:endParaRPr lang="cs-CZ" b="1" dirty="0"/>
              </a:p>
              <a:p>
                <a:endParaRPr lang="cs-CZ" b="1" dirty="0"/>
              </a:p>
              <a:p>
                <a:r>
                  <a:rPr lang="cs-CZ" dirty="0"/>
                  <a:t>	</a:t>
                </a:r>
                <a14:m>
                  <m:oMath xmlns:m="http://schemas.openxmlformats.org/officeDocument/2006/math">
                    <m:func>
                      <m:funcPr>
                        <m:ctrlPr>
                          <a:rPr lang="cs-CZ" i="1"/>
                        </m:ctrlPr>
                      </m:funcPr>
                      <m:fName>
                        <m:limLow>
                          <m:limLowPr>
                            <m:ctrlPr>
                              <a:rPr lang="cs-CZ" i="1"/>
                            </m:ctrlPr>
                          </m:limLowPr>
                          <m:e>
                            <m:r>
                              <m:rPr>
                                <m:sty m:val="p"/>
                              </m:rPr>
                              <a:rPr lang="cs-CZ"/>
                              <m:t>med</m:t>
                            </m:r>
                          </m:e>
                          <m:lim>
                            <m:r>
                              <a:rPr lang="cs-CZ" i="1"/>
                              <m:t>𝑖</m:t>
                            </m:r>
                            <m:r>
                              <a:rPr lang="cs-CZ" i="1"/>
                              <m:t>=1,…,</m:t>
                            </m:r>
                            <m:r>
                              <a:rPr lang="cs-CZ" i="1"/>
                              <m:t>𝑘</m:t>
                            </m:r>
                          </m:lim>
                        </m:limLow>
                      </m:fName>
                      <m:e>
                        <m:sSup>
                          <m:sSupPr>
                            <m:ctrlPr>
                              <a:rPr lang="cs-CZ" i="1"/>
                            </m:ctrlPr>
                          </m:sSupPr>
                          <m:e>
                            <m:d>
                              <m:dPr>
                                <m:ctrlPr>
                                  <a:rPr lang="cs-CZ" i="1"/>
                                </m:ctrlPr>
                              </m:dPr>
                              <m:e>
                                <m:sSub>
                                  <m:sSubPr>
                                    <m:ctrlPr>
                                      <a:rPr lang="cs-CZ" i="1"/>
                                    </m:ctrlPr>
                                  </m:sSubPr>
                                  <m:e>
                                    <m:r>
                                      <a:rPr lang="cs-CZ" b="1" i="1"/>
                                      <m:t>𝒍</m:t>
                                    </m:r>
                                  </m:e>
                                  <m:sub>
                                    <m:r>
                                      <a:rPr lang="cs-CZ" i="1"/>
                                      <m:t>𝑖</m:t>
                                    </m:r>
                                  </m:sub>
                                </m:sSub>
                                <m:r>
                                  <a:rPr lang="cs-CZ" i="1"/>
                                  <m:t>−</m:t>
                                </m:r>
                                <m:sSubSup>
                                  <m:sSubSupPr>
                                    <m:ctrlPr>
                                      <a:rPr lang="cs-CZ" b="1" i="1"/>
                                    </m:ctrlPr>
                                  </m:sSubSupPr>
                                  <m:e>
                                    <m:r>
                                      <a:rPr lang="cs-CZ" b="1" i="1"/>
                                      <m:t>𝒂</m:t>
                                    </m:r>
                                  </m:e>
                                  <m:sub>
                                    <m:r>
                                      <a:rPr lang="cs-CZ" b="1" i="1"/>
                                      <m:t>𝒊</m:t>
                                    </m:r>
                                  </m:sub>
                                  <m:sup>
                                    <m:r>
                                      <a:rPr lang="cs-CZ" i="1"/>
                                      <m:t>𝑇</m:t>
                                    </m:r>
                                  </m:sup>
                                </m:sSubSup>
                                <m:r>
                                  <a:rPr lang="cs-CZ" i="1"/>
                                  <m:t>∙</m:t>
                                </m:r>
                                <m:r>
                                  <a:rPr lang="cs-CZ" b="1" i="1"/>
                                  <m:t>𝒙</m:t>
                                </m:r>
                              </m:e>
                            </m:d>
                          </m:e>
                          <m:sup>
                            <m:r>
                              <a:rPr lang="cs-CZ" i="1"/>
                              <m:t>2</m:t>
                            </m:r>
                          </m:sup>
                        </m:sSup>
                      </m:e>
                    </m:func>
                  </m:oMath>
                </a14:m>
                <a:r>
                  <a:rPr lang="cs-CZ" b="1" dirty="0"/>
                  <a:t> </a:t>
                </a:r>
              </a:p>
              <a:p>
                <a:endParaRPr lang="cs-CZ" b="1" dirty="0"/>
              </a:p>
              <a:p>
                <a:r>
                  <a:rPr lang="cs-CZ" dirty="0"/>
                  <a:t>Za řešení je považováno to, které má nejmenší odhadová kritéria. Bod selhání dosahuje 50%. Metoda je velmi výpočetně náročná, pro </a:t>
                </a:r>
                <a14:m>
                  <m:oMath xmlns:m="http://schemas.openxmlformats.org/officeDocument/2006/math">
                    <m:r>
                      <a:rPr lang="cs-CZ" i="1"/>
                      <m:t>𝑛</m:t>
                    </m:r>
                  </m:oMath>
                </a14:m>
                <a:r>
                  <a:rPr lang="cs-CZ" dirty="0"/>
                  <a:t> měření a </a:t>
                </a:r>
                <a14:m>
                  <m:oMath xmlns:m="http://schemas.openxmlformats.org/officeDocument/2006/math">
                    <m:r>
                      <a:rPr lang="cs-CZ" i="1"/>
                      <m:t>𝑢</m:t>
                    </m:r>
                  </m:oMath>
                </a14:m>
                <a:r>
                  <a:rPr lang="cs-CZ" dirty="0"/>
                  <a:t> neznámých je počet kombinací </a:t>
                </a:r>
                <a14:m>
                  <m:oMath xmlns:m="http://schemas.openxmlformats.org/officeDocument/2006/math">
                    <m:d>
                      <m:dPr>
                        <m:ctrlPr>
                          <a:rPr lang="cs-CZ" i="1"/>
                        </m:ctrlPr>
                      </m:dPr>
                      <m:e>
                        <m:m>
                          <m:mPr>
                            <m:mcs>
                              <m:mc>
                                <m:mcPr>
                                  <m:count m:val="1"/>
                                  <m:mcJc m:val="center"/>
                                </m:mcPr>
                              </m:mc>
                            </m:mcs>
                            <m:ctrlPr>
                              <a:rPr lang="cs-CZ" i="1"/>
                            </m:ctrlPr>
                          </m:mPr>
                          <m:mr>
                            <m:e>
                              <m:r>
                                <a:rPr lang="cs-CZ" i="1"/>
                                <m:t>𝑛</m:t>
                              </m:r>
                            </m:e>
                          </m:mr>
                          <m:mr>
                            <m:e>
                              <m:r>
                                <a:rPr lang="cs-CZ" i="1"/>
                                <m:t>𝑢</m:t>
                              </m:r>
                            </m:e>
                          </m:mr>
                        </m:m>
                      </m:e>
                    </m:d>
                    <m:r>
                      <a:rPr lang="cs-CZ" i="1"/>
                      <m:t>=</m:t>
                    </m:r>
                    <m:f>
                      <m:fPr>
                        <m:ctrlPr>
                          <a:rPr lang="cs-CZ" i="1"/>
                        </m:ctrlPr>
                      </m:fPr>
                      <m:num>
                        <m:r>
                          <a:rPr lang="cs-CZ" i="1"/>
                          <m:t>𝑛</m:t>
                        </m:r>
                        <m:r>
                          <a:rPr lang="cs-CZ" i="1"/>
                          <m:t>!</m:t>
                        </m:r>
                      </m:num>
                      <m:den>
                        <m:r>
                          <a:rPr lang="cs-CZ" i="1"/>
                          <m:t>𝑢</m:t>
                        </m:r>
                        <m:r>
                          <a:rPr lang="cs-CZ" i="1"/>
                          <m:t>!∙</m:t>
                        </m:r>
                        <m:d>
                          <m:dPr>
                            <m:ctrlPr>
                              <a:rPr lang="cs-CZ" i="1"/>
                            </m:ctrlPr>
                          </m:dPr>
                          <m:e>
                            <m:r>
                              <a:rPr lang="cs-CZ" i="1"/>
                              <m:t>𝑛</m:t>
                            </m:r>
                            <m:r>
                              <a:rPr lang="cs-CZ" i="1"/>
                              <m:t>−</m:t>
                            </m:r>
                            <m:r>
                              <a:rPr lang="cs-CZ" i="1"/>
                              <m:t>𝑢</m:t>
                            </m:r>
                          </m:e>
                        </m:d>
                        <m:r>
                          <a:rPr lang="cs-CZ" i="1"/>
                          <m:t>!</m:t>
                        </m:r>
                      </m:den>
                    </m:f>
                  </m:oMath>
                </a14:m>
                <a:r>
                  <a:rPr lang="cs-CZ" dirty="0"/>
                  <a:t> , tj. např. pro 50 měření a 5 neznámých je to 2118760 kombinací. </a:t>
                </a:r>
                <a:endParaRPr lang="cs-CZ" b="1"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5980420"/>
              </a:xfrm>
              <a:prstGeom prst="rect">
                <a:avLst/>
              </a:prstGeom>
              <a:blipFill>
                <a:blip r:embed="rId3"/>
                <a:stretch>
                  <a:fillRect l="-1076" t="-815" b="-714"/>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extLst>
      <p:ext uri="{BB962C8B-B14F-4D97-AF65-F5344CB8AC3E}">
        <p14:creationId xmlns:p14="http://schemas.microsoft.com/office/powerpoint/2010/main" val="2655278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11</a:t>
            </a:fld>
            <a:endParaRPr lang="cs-CZ"/>
          </a:p>
        </p:txBody>
      </p:sp>
      <p:sp>
        <p:nvSpPr>
          <p:cNvPr id="8" name="TextBox 3"/>
          <p:cNvSpPr txBox="1"/>
          <p:nvPr/>
        </p:nvSpPr>
        <p:spPr>
          <a:xfrm>
            <a:off x="323528" y="620688"/>
            <a:ext cx="8496944" cy="5539978"/>
          </a:xfrm>
          <a:prstGeom prst="rect">
            <a:avLst/>
          </a:prstGeom>
          <a:noFill/>
        </p:spPr>
        <p:txBody>
          <a:bodyPr wrap="square" rtlCol="0">
            <a:spAutoFit/>
          </a:bodyPr>
          <a:lstStyle/>
          <a:p>
            <a:r>
              <a:rPr lang="cs-CZ" sz="2400" b="1" dirty="0"/>
              <a:t>3. Robustní metody.</a:t>
            </a:r>
          </a:p>
          <a:p>
            <a:endParaRPr lang="cs-CZ" sz="2400" b="1" dirty="0"/>
          </a:p>
          <a:p>
            <a:r>
              <a:rPr lang="cs-CZ" b="1" dirty="0"/>
              <a:t>RANSAC</a:t>
            </a:r>
          </a:p>
          <a:p>
            <a:r>
              <a:rPr lang="cs-CZ" dirty="0"/>
              <a:t>Metoda RANSAC (</a:t>
            </a:r>
            <a:r>
              <a:rPr lang="cs-CZ" dirty="0" err="1"/>
              <a:t>Random</a:t>
            </a:r>
            <a:r>
              <a:rPr lang="cs-CZ" dirty="0"/>
              <a:t> Sample </a:t>
            </a:r>
            <a:r>
              <a:rPr lang="cs-CZ" dirty="0" err="1"/>
              <a:t>Consensus</a:t>
            </a:r>
            <a:r>
              <a:rPr lang="cs-CZ" dirty="0"/>
              <a:t>) je iterativní metoda pro určení parametrů matematického modelu z měřených dat, která obsahují odlehlá pozorování. Poskytuje dobré výsledky pouze s určitou pravděpodobností, která roste s počtem iterací. Vstupem do RANSAC algoritmu jsou pozorovaná (měřená) data, model spojující měření a neznámé a parametry spolehlivosti odhadu. Metoda postupně vybírá náhodnou podmnožinu měřených dat a data jsou testována následujícím způsobem:</a:t>
            </a:r>
          </a:p>
          <a:p>
            <a:endParaRPr lang="cs-CZ" b="1" dirty="0"/>
          </a:p>
          <a:p>
            <a:pPr marL="342900" lvl="0" indent="-342900">
              <a:buFont typeface="+mj-lt"/>
              <a:buAutoNum type="arabicPeriod"/>
            </a:pPr>
            <a:r>
              <a:rPr lang="cs-CZ" dirty="0"/>
              <a:t>Z podmnožiny se vypočtou neznámé modelu.</a:t>
            </a:r>
          </a:p>
          <a:p>
            <a:pPr marL="342900" lvl="0" indent="-342900">
              <a:buFont typeface="+mj-lt"/>
              <a:buAutoNum type="arabicPeriod"/>
            </a:pPr>
            <a:r>
              <a:rPr lang="cs-CZ" dirty="0"/>
              <a:t>Ostatní data jsou testována oproti takto získanému modelu, a pokud vyhovují, jsou přijata jako potenciální správné měření.</a:t>
            </a:r>
          </a:p>
          <a:p>
            <a:pPr marL="342900" lvl="0" indent="-342900">
              <a:buFont typeface="+mj-lt"/>
              <a:buAutoNum type="arabicPeriod"/>
            </a:pPr>
            <a:r>
              <a:rPr lang="cs-CZ" dirty="0"/>
              <a:t>Určený model je považován za správný, pokud dostatečný počet měření je považován za potenciálně správné.</a:t>
            </a:r>
          </a:p>
          <a:p>
            <a:pPr marL="342900" lvl="0" indent="-342900">
              <a:buFont typeface="+mj-lt"/>
              <a:buAutoNum type="arabicPeriod"/>
            </a:pPr>
            <a:r>
              <a:rPr lang="cs-CZ" dirty="0"/>
              <a:t>Neznámé jsou určeny znovu ze všech měření vyhodnocených jako potenciálně správné.</a:t>
            </a:r>
          </a:p>
          <a:p>
            <a:pPr marL="342900" lvl="0" indent="-342900">
              <a:buFont typeface="+mj-lt"/>
              <a:buAutoNum type="arabicPeriod"/>
            </a:pPr>
            <a:r>
              <a:rPr lang="cs-CZ" dirty="0"/>
              <a:t>Kvalita modelu je zhodnocena pomocí oprav přiřazených použitým měřením (tj. měřením považovaným za potenciálně správná).</a:t>
            </a:r>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extLst>
      <p:ext uri="{BB962C8B-B14F-4D97-AF65-F5344CB8AC3E}">
        <p14:creationId xmlns:p14="http://schemas.microsoft.com/office/powerpoint/2010/main" val="2144720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12</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6093976"/>
              </a:xfrm>
              <a:prstGeom prst="rect">
                <a:avLst/>
              </a:prstGeom>
              <a:noFill/>
            </p:spPr>
            <p:txBody>
              <a:bodyPr wrap="square" rtlCol="0">
                <a:spAutoFit/>
              </a:bodyPr>
              <a:lstStyle/>
              <a:p>
                <a:r>
                  <a:rPr lang="cs-CZ" sz="2400" b="1" dirty="0"/>
                  <a:t>3. Robustní metody.</a:t>
                </a:r>
              </a:p>
              <a:p>
                <a:endParaRPr lang="cs-CZ" sz="2400" b="1" dirty="0"/>
              </a:p>
              <a:p>
                <a:r>
                  <a:rPr lang="cs-CZ" b="1" dirty="0"/>
                  <a:t>RANSAC</a:t>
                </a:r>
              </a:p>
              <a:p>
                <a:endParaRPr lang="cs-CZ" dirty="0"/>
              </a:p>
              <a:p>
                <a:r>
                  <a:rPr lang="cs-CZ" dirty="0"/>
                  <a:t>Tento postup je opakován </a:t>
                </a:r>
                <a14:m>
                  <m:oMath xmlns:m="http://schemas.openxmlformats.org/officeDocument/2006/math">
                    <m:r>
                      <a:rPr lang="cs-CZ" i="1"/>
                      <m:t>𝑛</m:t>
                    </m:r>
                  </m:oMath>
                </a14:m>
                <a:r>
                  <a:rPr lang="cs-CZ" dirty="0"/>
                  <a:t>-krát, kde </a:t>
                </a:r>
                <a14:m>
                  <m:oMath xmlns:m="http://schemas.openxmlformats.org/officeDocument/2006/math">
                    <m:r>
                      <a:rPr lang="cs-CZ" i="1"/>
                      <m:t>𝑛</m:t>
                    </m:r>
                  </m:oMath>
                </a14:m>
                <a:r>
                  <a:rPr lang="cs-CZ" dirty="0"/>
                  <a:t> je zvolený počet opakování. Při každém opakování je model buď odmítnut jako nevhodný vzhledem k příliš malému počtu potenciálně správných měření, nebo uznán za vhodný. V tomto případě z maximálně </a:t>
                </a:r>
                <a14:m>
                  <m:oMath xmlns:m="http://schemas.openxmlformats.org/officeDocument/2006/math">
                    <m:r>
                      <a:rPr lang="cs-CZ" i="1"/>
                      <m:t>𝑛</m:t>
                    </m:r>
                  </m:oMath>
                </a14:m>
                <a:r>
                  <a:rPr lang="cs-CZ" dirty="0"/>
                  <a:t> modelů je vybrán a použit takový, který má nejlepší hodnocení přesnosti. </a:t>
                </a:r>
              </a:p>
              <a:p>
                <a:r>
                  <a:rPr lang="cs-CZ" dirty="0"/>
                  <a:t>Pro zkrácení výpočetní náročnosti se v některých úpravách se výpočet zastaví při nalezení prvního dostatečně dobrého modelu, případně lze charakteristiku přesnosti modelu počítat bez výpočtu ze všech vhodných měření. </a:t>
                </a:r>
              </a:p>
              <a:p>
                <a:r>
                  <a:rPr lang="cs-CZ" dirty="0"/>
                  <a:t>Výhodou metody je robustní odhad neznámých parametrů modelu s vysokým stupněm přesnosti i v případě přítomnosti vysokého procenta hrubých chyb. Nevýhodou je, že v případě volby pevného počtu odhadů (</a:t>
                </a:r>
                <a14:m>
                  <m:oMath xmlns:m="http://schemas.openxmlformats.org/officeDocument/2006/math">
                    <m:r>
                      <a:rPr lang="cs-CZ" i="1"/>
                      <m:t>𝑛</m:t>
                    </m:r>
                  </m:oMath>
                </a14:m>
                <a:r>
                  <a:rPr lang="cs-CZ" dirty="0"/>
                  <a:t>) získané řešení nemusí být optimální, v opačném případě nemusí být žádná horní mez na dobu potřebnou pro výpočet těchto parametrů. Vhodný model může být získán pouze s určitou pravděpodobností, která roste s počtem opakování výpočtu. Další nevýhodou metody je, že vyžaduje stanovení pro problém specifických hranic. Pokud pro data existují dva nebo více modelů, metoda může selhat a nenajít ani jeden.</a:t>
                </a:r>
              </a:p>
              <a:p>
                <a:endParaRPr lang="cs-CZ" b="1" dirty="0"/>
              </a:p>
              <a:p>
                <a:endParaRPr lang="cs-CZ" b="1"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6093976"/>
              </a:xfrm>
              <a:prstGeom prst="rect">
                <a:avLst/>
              </a:prstGeom>
              <a:blipFill>
                <a:blip r:embed="rId3"/>
                <a:stretch>
                  <a:fillRect l="-1076" t="-801" r="-1148"/>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extLst>
      <p:ext uri="{BB962C8B-B14F-4D97-AF65-F5344CB8AC3E}">
        <p14:creationId xmlns:p14="http://schemas.microsoft.com/office/powerpoint/2010/main" val="1868864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13</a:t>
            </a:fld>
            <a:endParaRPr lang="cs-CZ"/>
          </a:p>
        </p:txBody>
      </p:sp>
      <p:sp>
        <p:nvSpPr>
          <p:cNvPr id="8" name="TextBox 3"/>
          <p:cNvSpPr txBox="1"/>
          <p:nvPr/>
        </p:nvSpPr>
        <p:spPr>
          <a:xfrm>
            <a:off x="323528" y="620688"/>
            <a:ext cx="8496944" cy="5262979"/>
          </a:xfrm>
          <a:prstGeom prst="rect">
            <a:avLst/>
          </a:prstGeom>
          <a:noFill/>
        </p:spPr>
        <p:txBody>
          <a:bodyPr wrap="square" rtlCol="0">
            <a:spAutoFit/>
          </a:bodyPr>
          <a:lstStyle/>
          <a:p>
            <a:r>
              <a:rPr lang="cs-CZ" sz="2400" b="1" dirty="0"/>
              <a:t>3. Robustní metody.</a:t>
            </a:r>
          </a:p>
          <a:p>
            <a:endParaRPr lang="cs-CZ" sz="2400" b="1" dirty="0"/>
          </a:p>
          <a:p>
            <a:r>
              <a:rPr lang="cs-CZ" b="1" dirty="0"/>
              <a:t>Metoda useknutí (</a:t>
            </a:r>
            <a:r>
              <a:rPr lang="cs-CZ" b="1" dirty="0" err="1"/>
              <a:t>Trimming</a:t>
            </a:r>
            <a:r>
              <a:rPr lang="cs-CZ" b="1" dirty="0"/>
              <a:t>)</a:t>
            </a:r>
          </a:p>
          <a:p>
            <a:r>
              <a:rPr lang="cs-CZ" dirty="0"/>
              <a:t>Jednoduchá robustní metoda, počítá se z pořádkových statistik (hodnoty seřazené podle velikosti). Podle zvoleného procenta se pro výpočet vynechává určitý počet extrémních hodnot, tj. stejný počet největších a nejmenších hodnot v případě výpočtu průměru, pro obecnější model totéž pro opravy. V principu se jedná o nejjednodušší způsob odstranění vlivu extrémních hodnot a výsledkem je robustní odhad. Problémem je subjektivní odhad, jaké množství hodnot je třeba vyloučit (useknout).</a:t>
            </a:r>
          </a:p>
          <a:p>
            <a:endParaRPr lang="cs-CZ" b="1" dirty="0"/>
          </a:p>
          <a:p>
            <a:r>
              <a:rPr lang="cs-CZ" b="1" dirty="0"/>
              <a:t>Metoda </a:t>
            </a:r>
            <a:r>
              <a:rPr lang="cs-CZ" b="1" dirty="0" err="1"/>
              <a:t>Windsorizování</a:t>
            </a:r>
            <a:r>
              <a:rPr lang="cs-CZ" b="1" dirty="0"/>
              <a:t> (</a:t>
            </a:r>
            <a:r>
              <a:rPr lang="cs-CZ" b="1" dirty="0" err="1"/>
              <a:t>Windsorizing</a:t>
            </a:r>
            <a:r>
              <a:rPr lang="cs-CZ" b="1" dirty="0"/>
              <a:t>)</a:t>
            </a:r>
          </a:p>
          <a:p>
            <a:r>
              <a:rPr lang="cs-CZ" dirty="0"/>
              <a:t>Metoda na podobném principu jako metoda popsaná v předchozím odstavci, zde se však zvolí velikost intervalu oprav hodnocených jako vyhovující (např. dvojnásobek směrodatné odchylky), ostatní měření překračující tuto hranici se považují za nevyhovující a „přesunou se“ právě na tuto zvolenou hranici. Tím se jejich hodnota úplně neztratí. Vlastnosti jsou obdobné, jako u metody předchozí.</a:t>
            </a:r>
          </a:p>
          <a:p>
            <a:endParaRPr lang="cs-CZ" b="1" dirty="0"/>
          </a:p>
          <a:p>
            <a:endParaRPr lang="cs-CZ" b="1" dirty="0"/>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extLst>
      <p:ext uri="{BB962C8B-B14F-4D97-AF65-F5344CB8AC3E}">
        <p14:creationId xmlns:p14="http://schemas.microsoft.com/office/powerpoint/2010/main" val="1607742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71810"/>
            <a:ext cx="9144000" cy="523220"/>
          </a:xfrm>
          <a:prstGeom prst="rect">
            <a:avLst/>
          </a:prstGeom>
          <a:noFill/>
        </p:spPr>
        <p:txBody>
          <a:bodyPr wrap="square" rtlCol="0">
            <a:spAutoFit/>
          </a:bodyPr>
          <a:lstStyle/>
          <a:p>
            <a:pPr marL="342900" indent="-342900" algn="ctr"/>
            <a:r>
              <a:rPr lang="cs-CZ" sz="2800" b="1" dirty="0">
                <a:sym typeface="Wingdings" panose="05000000000000000000" pitchFamily="2" charset="2"/>
              </a:rPr>
              <a:t></a:t>
            </a:r>
            <a:r>
              <a:rPr lang="cs-CZ" sz="2800" b="1" dirty="0"/>
              <a:t> Konec </a:t>
            </a:r>
            <a:r>
              <a:rPr lang="cs-CZ" sz="2800" b="1" dirty="0">
                <a:sym typeface="Wingdings" panose="05000000000000000000" pitchFamily="2" charset="2"/>
              </a:rPr>
              <a:t></a:t>
            </a:r>
            <a:endParaRPr lang="cs-CZ" sz="2800" b="1" dirty="0"/>
          </a:p>
        </p:txBody>
      </p:sp>
      <p:sp>
        <p:nvSpPr>
          <p:cNvPr id="7" name="Slide Number Placeholder 6"/>
          <p:cNvSpPr>
            <a:spLocks noGrp="1"/>
          </p:cNvSpPr>
          <p:nvPr>
            <p:ph type="sldNum" sz="quarter" idx="12"/>
          </p:nvPr>
        </p:nvSpPr>
        <p:spPr/>
        <p:txBody>
          <a:bodyPr/>
          <a:lstStyle/>
          <a:p>
            <a:fld id="{5587C5EE-3FDF-4CBE-8A81-40FCD7650D36}" type="slidenum">
              <a:rPr lang="cs-CZ" smtClean="0"/>
              <a:pPr/>
              <a:t>14</a:t>
            </a:fld>
            <a:endParaRPr lang="cs-CZ"/>
          </a:p>
        </p:txBody>
      </p:sp>
      <p:sp>
        <p:nvSpPr>
          <p:cNvPr id="26626" name="Rectangle 2"/>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38916" name="Rectangle 4"/>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40964" name="Rectangle 4"/>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45058" name="Rectangle 2"/>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45060" name="Rectangle 4"/>
          <p:cNvSpPr>
            <a:spLocks noChangeArrowheads="1"/>
          </p:cNvSpPr>
          <p:nvPr/>
        </p:nvSpPr>
        <p:spPr bwMode="auto">
          <a:xfrm>
            <a:off x="4018003" y="97795"/>
            <a:ext cx="1107996"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a:ln>
                  <a:noFill/>
                </a:ln>
                <a:solidFill>
                  <a:schemeClr val="tx1"/>
                </a:solidFill>
                <a:effectLst/>
                <a:latin typeface="Calibri" pitchFamily="34" charset="0"/>
                <a:ea typeface="Times New Roman" pitchFamily="18" charset="0"/>
                <a:cs typeface="Times New Roman" pitchFamily="18" charset="0"/>
              </a:rPr>
              <a:t>	</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48130" name="Rectangle 2"/>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0185" name="Rectangle 9"/>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0187" name="Rectangle 11"/>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0189" name="Rectangle 13"/>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2226" name="Rectangle 2"/>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2228" name="Rectangle 4"/>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2230" name="Rectangle 6"/>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16" name="TextBox 3">
            <a:extLst>
              <a:ext uri="{FF2B5EF4-FFF2-40B4-BE49-F238E27FC236}">
                <a16:creationId xmlns:a16="http://schemas.microsoft.com/office/drawing/2014/main" id="{3D4E4B03-DC1A-4467-96C5-B50E9BA41DC7}"/>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2</a:t>
            </a:fld>
            <a:endParaRPr lang="cs-CZ"/>
          </a:p>
        </p:txBody>
      </p:sp>
      <p:sp>
        <p:nvSpPr>
          <p:cNvPr id="8" name="TextBox 3"/>
          <p:cNvSpPr txBox="1"/>
          <p:nvPr/>
        </p:nvSpPr>
        <p:spPr>
          <a:xfrm>
            <a:off x="323528" y="620688"/>
            <a:ext cx="8496944" cy="5693866"/>
          </a:xfrm>
          <a:prstGeom prst="rect">
            <a:avLst/>
          </a:prstGeom>
          <a:noFill/>
        </p:spPr>
        <p:txBody>
          <a:bodyPr wrap="square" rtlCol="0">
            <a:spAutoFit/>
          </a:bodyPr>
          <a:lstStyle/>
          <a:p>
            <a:pPr marL="457200" indent="-457200">
              <a:buAutoNum type="arabicPeriod"/>
            </a:pPr>
            <a:r>
              <a:rPr lang="cs-CZ" sz="2400" b="1" dirty="0"/>
              <a:t>Úvod.</a:t>
            </a:r>
          </a:p>
          <a:p>
            <a:r>
              <a:rPr lang="cs-CZ" sz="2000" dirty="0"/>
              <a:t>Klasické statistické postupy zahrnující jak statistické testy, tak vyrovnání metodou nejmenších čtverců jsou velmi důležitou součástí geodézie v oblasti zpracování a analýzy měření. Předpokladem jejich správného fungování je však normální rozdělení chyb, bez splnění této podmínky vytvořený pravděpodobnostní model není správný. Bylo zjištěno, že i malé odchylky od normálního rozdělení pravděpodobnosti mají značný vliv na kvalitu výsledku, to znamená, že i jen několik málo hrubých chyb může znehodnotit jinak kvalitní měření. </a:t>
            </a:r>
          </a:p>
          <a:p>
            <a:endParaRPr lang="cs-CZ" sz="2000" dirty="0"/>
          </a:p>
          <a:p>
            <a:r>
              <a:rPr lang="cs-CZ" sz="2000" dirty="0"/>
              <a:t>Při každém zpracování měření by prvním krokem vždy mělo být vyhledání a odstranění hrubých či systematických chyb a/nebo nastavení odpovídajících směrodatných odchylek do vah. </a:t>
            </a:r>
          </a:p>
          <a:p>
            <a:endParaRPr lang="cs-CZ" sz="2000" b="1" dirty="0"/>
          </a:p>
          <a:p>
            <a:r>
              <a:rPr lang="cs-CZ" sz="2000" dirty="0"/>
              <a:t>Je známo, že malé množství chybných měření lze odhalit testy odlehlých měření, v případě vyšší kontaminace je vhodné (nutné) použít pro jejich identifikaci postupy robustní statistiky.</a:t>
            </a:r>
            <a:endParaRPr lang="cs-CZ" sz="2000" b="1" dirty="0"/>
          </a:p>
          <a:p>
            <a:r>
              <a:rPr lang="cs-CZ" sz="2000" dirty="0"/>
              <a:t> </a:t>
            </a:r>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extLst>
      <p:ext uri="{BB962C8B-B14F-4D97-AF65-F5344CB8AC3E}">
        <p14:creationId xmlns:p14="http://schemas.microsoft.com/office/powerpoint/2010/main" val="769489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3</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5026441"/>
              </a:xfrm>
              <a:prstGeom prst="rect">
                <a:avLst/>
              </a:prstGeom>
              <a:noFill/>
            </p:spPr>
            <p:txBody>
              <a:bodyPr wrap="square" rtlCol="0">
                <a:spAutoFit/>
              </a:bodyPr>
              <a:lstStyle/>
              <a:p>
                <a:r>
                  <a:rPr lang="cs-CZ" sz="2400" b="1" dirty="0"/>
                  <a:t>2. Vyhledávání odlehlých měření.</a:t>
                </a:r>
                <a:r>
                  <a:rPr lang="cs-CZ" sz="2400" dirty="0"/>
                  <a:t> </a:t>
                </a:r>
              </a:p>
              <a:p>
                <a:endParaRPr lang="cs-CZ" sz="2000" b="1" dirty="0"/>
              </a:p>
              <a:p>
                <a:r>
                  <a:rPr lang="cs-CZ" sz="2000" b="1" dirty="0"/>
                  <a:t>2.1 Testování opakovaných měření</a:t>
                </a:r>
              </a:p>
              <a:p>
                <a:r>
                  <a:rPr lang="cs-CZ" sz="2000" dirty="0"/>
                  <a:t>V geodetické praxi se velmi často opakuje měření určité veličiny a je vhodné kontrolovat, zda výsledky odpovídají předpokládané (očekávané) přesnosti. </a:t>
                </a:r>
              </a:p>
              <a:p>
                <a:endParaRPr lang="cs-CZ" sz="2000" dirty="0"/>
              </a:p>
              <a:p>
                <a:r>
                  <a:rPr lang="cs-CZ" sz="2000" b="1" dirty="0"/>
                  <a:t>Testování dvojic měření - mezní rozdíl</a:t>
                </a:r>
              </a:p>
              <a:p>
                <a:r>
                  <a:rPr lang="cs-CZ" sz="2000" dirty="0"/>
                  <a:t>Dvojice měření je často maximem počtu opakování vzhledem k ekonomičnosti měření, ale měla by také být minimem. Soulad dvou opakovaných měření se kontroluje pomocí kritéria mezního rozdílu:</a:t>
                </a:r>
              </a:p>
              <a:p>
                <a:endParaRPr lang="cs-CZ" sz="2000" dirty="0"/>
              </a:p>
              <a:p>
                <a:r>
                  <a:rPr lang="cs-CZ" dirty="0"/>
                  <a:t>	</a:t>
                </a:r>
                <a14:m>
                  <m:oMath xmlns:m="http://schemas.openxmlformats.org/officeDocument/2006/math">
                    <m:sSub>
                      <m:sSubPr>
                        <m:ctrlPr>
                          <a:rPr lang="cs-CZ" i="1"/>
                        </m:ctrlPr>
                      </m:sSubPr>
                      <m:e>
                        <m:r>
                          <a:rPr lang="cs-CZ" i="1"/>
                          <m:t>𝜎</m:t>
                        </m:r>
                      </m:e>
                      <m:sub>
                        <m:r>
                          <m:rPr>
                            <m:sty m:val="p"/>
                          </m:rPr>
                          <a:rPr lang="cs-CZ"/>
                          <m:t>Δ</m:t>
                        </m:r>
                      </m:sub>
                    </m:sSub>
                    <m:r>
                      <a:rPr lang="cs-CZ" i="1"/>
                      <m:t>=</m:t>
                    </m:r>
                    <m:rad>
                      <m:radPr>
                        <m:degHide m:val="on"/>
                        <m:ctrlPr>
                          <a:rPr lang="cs-CZ" i="1"/>
                        </m:ctrlPr>
                      </m:radPr>
                      <m:deg/>
                      <m:e>
                        <m:sSubSup>
                          <m:sSubSupPr>
                            <m:ctrlPr>
                              <a:rPr lang="cs-CZ" i="1"/>
                            </m:ctrlPr>
                          </m:sSubSupPr>
                          <m:e>
                            <m:r>
                              <a:rPr lang="cs-CZ" i="1"/>
                              <m:t>𝜎</m:t>
                            </m:r>
                          </m:e>
                          <m:sub>
                            <m:r>
                              <a:rPr lang="cs-CZ" i="1"/>
                              <m:t>1</m:t>
                            </m:r>
                          </m:sub>
                          <m:sup>
                            <m:r>
                              <a:rPr lang="cs-CZ" i="1"/>
                              <m:t>2</m:t>
                            </m:r>
                          </m:sup>
                        </m:sSubSup>
                        <m:r>
                          <a:rPr lang="cs-CZ" i="1"/>
                          <m:t>+</m:t>
                        </m:r>
                        <m:sSubSup>
                          <m:sSubSupPr>
                            <m:ctrlPr>
                              <a:rPr lang="cs-CZ" i="1"/>
                            </m:ctrlPr>
                          </m:sSubSupPr>
                          <m:e>
                            <m:r>
                              <a:rPr lang="cs-CZ" i="1"/>
                              <m:t>𝜎</m:t>
                            </m:r>
                          </m:e>
                          <m:sub>
                            <m:r>
                              <a:rPr lang="cs-CZ" i="1"/>
                              <m:t>2</m:t>
                            </m:r>
                          </m:sub>
                          <m:sup>
                            <m:r>
                              <a:rPr lang="cs-CZ" i="1"/>
                              <m:t>2</m:t>
                            </m:r>
                          </m:sup>
                        </m:sSubSup>
                      </m:e>
                    </m:rad>
                  </m:oMath>
                </a14:m>
                <a:r>
                  <a:rPr lang="cs-CZ" sz="2000" dirty="0"/>
                  <a:t> ; </a:t>
                </a:r>
              </a:p>
              <a:p>
                <a:r>
                  <a:rPr lang="cs-CZ" dirty="0"/>
                  <a:t>	</a:t>
                </a:r>
                <a14:m>
                  <m:oMath xmlns:m="http://schemas.openxmlformats.org/officeDocument/2006/math">
                    <m:sSub>
                      <m:sSubPr>
                        <m:ctrlPr>
                          <a:rPr lang="cs-CZ" i="1"/>
                        </m:ctrlPr>
                      </m:sSubPr>
                      <m:e>
                        <m:r>
                          <m:rPr>
                            <m:sty m:val="p"/>
                          </m:rPr>
                          <a:rPr lang="cs-CZ"/>
                          <m:t>Δ</m:t>
                        </m:r>
                      </m:e>
                      <m:sub>
                        <m:r>
                          <a:rPr lang="cs-CZ" i="1"/>
                          <m:t>𝑀</m:t>
                        </m:r>
                      </m:sub>
                    </m:sSub>
                    <m:r>
                      <a:rPr lang="cs-CZ" i="1"/>
                      <m:t>=</m:t>
                    </m:r>
                    <m:sSub>
                      <m:sSubPr>
                        <m:ctrlPr>
                          <a:rPr lang="cs-CZ" i="1"/>
                        </m:ctrlPr>
                      </m:sSubPr>
                      <m:e>
                        <m:r>
                          <a:rPr lang="cs-CZ" i="1"/>
                          <m:t>𝑢</m:t>
                        </m:r>
                      </m:e>
                      <m:sub>
                        <m:r>
                          <a:rPr lang="cs-CZ" i="1"/>
                          <m:t>𝑝</m:t>
                        </m:r>
                      </m:sub>
                    </m:sSub>
                    <m:r>
                      <a:rPr lang="cs-CZ" i="1"/>
                      <m:t>∙ </m:t>
                    </m:r>
                    <m:sSub>
                      <m:sSubPr>
                        <m:ctrlPr>
                          <a:rPr lang="cs-CZ" i="1"/>
                        </m:ctrlPr>
                      </m:sSubPr>
                      <m:e>
                        <m:r>
                          <a:rPr lang="cs-CZ" i="1"/>
                          <m:t>𝜎</m:t>
                        </m:r>
                      </m:e>
                      <m:sub>
                        <m:r>
                          <m:rPr>
                            <m:sty m:val="p"/>
                          </m:rPr>
                          <a:rPr lang="cs-CZ"/>
                          <m:t>Δ</m:t>
                        </m:r>
                      </m:sub>
                    </m:sSub>
                  </m:oMath>
                </a14:m>
                <a:r>
                  <a:rPr lang="cs-CZ" sz="2000" dirty="0"/>
                  <a:t> .</a:t>
                </a:r>
              </a:p>
              <a:p>
                <a:endParaRPr lang="cs-CZ" sz="2000" dirty="0"/>
              </a:p>
              <a:p>
                <a:endParaRPr lang="cs-CZ" sz="2000"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5026441"/>
              </a:xfrm>
              <a:prstGeom prst="rect">
                <a:avLst/>
              </a:prstGeom>
              <a:blipFill>
                <a:blip r:embed="rId3"/>
                <a:stretch>
                  <a:fillRect l="-1076" t="-971"/>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extLst>
      <p:ext uri="{BB962C8B-B14F-4D97-AF65-F5344CB8AC3E}">
        <p14:creationId xmlns:p14="http://schemas.microsoft.com/office/powerpoint/2010/main" val="1648344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4</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3991734"/>
              </a:xfrm>
              <a:prstGeom prst="rect">
                <a:avLst/>
              </a:prstGeom>
              <a:noFill/>
            </p:spPr>
            <p:txBody>
              <a:bodyPr wrap="square" rtlCol="0">
                <a:spAutoFit/>
              </a:bodyPr>
              <a:lstStyle/>
              <a:p>
                <a:r>
                  <a:rPr lang="cs-CZ" sz="2400" b="1" dirty="0"/>
                  <a:t>2. Vyhledávání odlehlých měření.</a:t>
                </a:r>
                <a:r>
                  <a:rPr lang="cs-CZ" sz="2400" dirty="0"/>
                  <a:t> </a:t>
                </a:r>
              </a:p>
              <a:p>
                <a:r>
                  <a:rPr lang="cs-CZ" sz="2000" b="1" dirty="0"/>
                  <a:t>2.1 Testování opakovaných měření</a:t>
                </a:r>
              </a:p>
              <a:p>
                <a:endParaRPr lang="cs-CZ" sz="2000" dirty="0"/>
              </a:p>
              <a:p>
                <a:r>
                  <a:rPr lang="cs-CZ" sz="2000" b="1" dirty="0"/>
                  <a:t>Testování oprav opakovaných měření od průměru</a:t>
                </a:r>
              </a:p>
              <a:p>
                <a:endParaRPr lang="cs-CZ" sz="2000" b="1" dirty="0"/>
              </a:p>
              <a:p>
                <a:r>
                  <a:rPr lang="cs-CZ" sz="2000" b="1" dirty="0"/>
                  <a:t>Jednoduchý test oprav</a:t>
                </a:r>
              </a:p>
              <a:p>
                <a:r>
                  <a:rPr lang="cs-CZ" dirty="0"/>
                  <a:t>Se zřetelem k normálnímu rozdělení oprav lze jako velmi orientační test připustit přibližné oboustranné testování oprav:</a:t>
                </a:r>
              </a:p>
              <a:p>
                <a:endParaRPr lang="cs-CZ" dirty="0"/>
              </a:p>
              <a:p>
                <a:r>
                  <a:rPr lang="cs-CZ" b="0" dirty="0"/>
                  <a:t>	</a:t>
                </a:r>
                <a14:m>
                  <m:oMath xmlns:m="http://schemas.openxmlformats.org/officeDocument/2006/math">
                    <m:sSub>
                      <m:sSubPr>
                        <m:ctrlPr>
                          <a:rPr lang="cs-CZ" b="0" i="1" smtClean="0">
                            <a:latin typeface="Cambria Math" panose="02040503050406030204" pitchFamily="18" charset="0"/>
                          </a:rPr>
                        </m:ctrlPr>
                      </m:sSubPr>
                      <m:e>
                        <m:r>
                          <a:rPr lang="cs-CZ" b="0" i="1" smtClean="0">
                            <a:latin typeface="Cambria Math" panose="02040503050406030204" pitchFamily="18" charset="0"/>
                          </a:rPr>
                          <m:t>𝑣</m:t>
                        </m:r>
                      </m:e>
                      <m:sub>
                        <m:r>
                          <a:rPr lang="cs-CZ" b="0" i="1" smtClean="0">
                            <a:latin typeface="Cambria Math" panose="02040503050406030204" pitchFamily="18" charset="0"/>
                          </a:rPr>
                          <m:t>𝑚𝑎𝑥</m:t>
                        </m:r>
                      </m:sub>
                    </m:sSub>
                    <m:r>
                      <a:rPr lang="cs-CZ" i="1"/>
                      <m:t>=</m:t>
                    </m:r>
                    <m:sSub>
                      <m:sSubPr>
                        <m:ctrlPr>
                          <a:rPr lang="cs-CZ" b="0" i="1" smtClean="0">
                            <a:latin typeface="Cambria Math" panose="02040503050406030204" pitchFamily="18" charset="0"/>
                          </a:rPr>
                        </m:ctrlPr>
                      </m:sSubPr>
                      <m:e>
                        <m:r>
                          <a:rPr lang="cs-CZ" b="0" i="1" smtClean="0">
                            <a:latin typeface="Cambria Math" panose="02040503050406030204" pitchFamily="18" charset="0"/>
                          </a:rPr>
                          <m:t>𝑢</m:t>
                        </m:r>
                      </m:e>
                      <m:sub>
                        <m:r>
                          <a:rPr lang="cs-CZ" b="0" i="1" smtClean="0">
                            <a:latin typeface="Cambria Math" panose="02040503050406030204" pitchFamily="18" charset="0"/>
                          </a:rPr>
                          <m:t>𝑝</m:t>
                        </m:r>
                      </m:sub>
                    </m:sSub>
                    <m:r>
                      <a:rPr lang="cs-CZ" i="1"/>
                      <m:t>∙</m:t>
                    </m:r>
                    <m:r>
                      <a:rPr lang="cs-CZ" i="1"/>
                      <m:t>𝜎</m:t>
                    </m:r>
                  </m:oMath>
                </a14:m>
                <a:r>
                  <a:rPr lang="cs-CZ" dirty="0"/>
                  <a:t> </a:t>
                </a:r>
              </a:p>
              <a:p>
                <a:endParaRPr lang="cs-CZ" dirty="0"/>
              </a:p>
              <a:p>
                <a:r>
                  <a:rPr lang="cs-CZ" dirty="0"/>
                  <a:t> tak: se volí 2 – 3. (Böhm).</a:t>
                </a:r>
              </a:p>
              <a:p>
                <a:endParaRPr lang="cs-CZ" sz="2000"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3991734"/>
              </a:xfrm>
              <a:prstGeom prst="rect">
                <a:avLst/>
              </a:prstGeom>
              <a:blipFill>
                <a:blip r:embed="rId3"/>
                <a:stretch>
                  <a:fillRect l="-1076" t="-1221" r="-1076"/>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extLst>
      <p:ext uri="{BB962C8B-B14F-4D97-AF65-F5344CB8AC3E}">
        <p14:creationId xmlns:p14="http://schemas.microsoft.com/office/powerpoint/2010/main" val="3622297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5</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2874505"/>
              </a:xfrm>
              <a:prstGeom prst="rect">
                <a:avLst/>
              </a:prstGeom>
              <a:noFill/>
            </p:spPr>
            <p:txBody>
              <a:bodyPr wrap="square" rtlCol="0">
                <a:spAutoFit/>
              </a:bodyPr>
              <a:lstStyle/>
              <a:p>
                <a:r>
                  <a:rPr lang="cs-CZ" sz="2400" b="1" dirty="0"/>
                  <a:t>2. Vyhledávání odlehlých měření.</a:t>
                </a:r>
                <a:r>
                  <a:rPr lang="cs-CZ" sz="2400" dirty="0"/>
                  <a:t> </a:t>
                </a:r>
              </a:p>
              <a:p>
                <a:r>
                  <a:rPr lang="cs-CZ" sz="2000" b="1" dirty="0"/>
                  <a:t>2.1 Testování opakovaných měření</a:t>
                </a:r>
              </a:p>
              <a:p>
                <a:endParaRPr lang="cs-CZ" sz="2000" dirty="0"/>
              </a:p>
              <a:p>
                <a:r>
                  <a:rPr lang="cs-CZ" sz="2000" b="1" dirty="0"/>
                  <a:t>Testování oprav opakovaných měření od průměru</a:t>
                </a:r>
              </a:p>
              <a:p>
                <a:endParaRPr lang="cs-CZ" sz="2000" b="1" dirty="0"/>
              </a:p>
              <a:p>
                <a:r>
                  <a:rPr lang="cs-CZ" sz="2000" b="1" dirty="0" err="1"/>
                  <a:t>McKay</a:t>
                </a:r>
                <a:r>
                  <a:rPr lang="cs-CZ" sz="2000" b="1" dirty="0"/>
                  <a:t> - </a:t>
                </a:r>
                <a:r>
                  <a:rPr lang="cs-CZ" sz="2000" b="1" dirty="0" err="1"/>
                  <a:t>Nairův</a:t>
                </a:r>
                <a:r>
                  <a:rPr lang="cs-CZ" sz="2000" b="1" dirty="0"/>
                  <a:t> test oprav při známé základní střední chybě</a:t>
                </a:r>
              </a:p>
              <a:p>
                <a:endParaRPr lang="cs-CZ" dirty="0"/>
              </a:p>
              <a:p>
                <a:r>
                  <a:rPr lang="cs-CZ" b="0" dirty="0"/>
                  <a:t>	</a:t>
                </a:r>
                <a14:m>
                  <m:oMath xmlns:m="http://schemas.openxmlformats.org/officeDocument/2006/math">
                    <m:sSub>
                      <m:sSubPr>
                        <m:ctrlPr>
                          <a:rPr lang="cs-CZ" b="0" i="1" smtClean="0">
                            <a:latin typeface="Cambria Math" panose="02040503050406030204" pitchFamily="18" charset="0"/>
                          </a:rPr>
                        </m:ctrlPr>
                      </m:sSubPr>
                      <m:e>
                        <m:r>
                          <a:rPr lang="cs-CZ" b="0" i="1" smtClean="0">
                            <a:latin typeface="Cambria Math" panose="02040503050406030204" pitchFamily="18" charset="0"/>
                          </a:rPr>
                          <m:t>𝑣</m:t>
                        </m:r>
                      </m:e>
                      <m:sub>
                        <m:r>
                          <a:rPr lang="cs-CZ" b="0" i="1" smtClean="0">
                            <a:latin typeface="Cambria Math" panose="02040503050406030204" pitchFamily="18" charset="0"/>
                          </a:rPr>
                          <m:t>𝑚𝑎𝑥</m:t>
                        </m:r>
                      </m:sub>
                    </m:sSub>
                    <m:r>
                      <a:rPr lang="cs-CZ" i="1"/>
                      <m:t>=</m:t>
                    </m:r>
                    <m:sSub>
                      <m:sSubPr>
                        <m:ctrlPr>
                          <a:rPr lang="cs-CZ" i="1"/>
                        </m:ctrlPr>
                      </m:sSubPr>
                      <m:e>
                        <m:r>
                          <a:rPr lang="cs-CZ" i="1"/>
                          <m:t>𝑢</m:t>
                        </m:r>
                      </m:e>
                      <m:sub>
                        <m:r>
                          <a:rPr lang="cs-CZ" i="1"/>
                          <m:t>𝛼</m:t>
                        </m:r>
                        <m:r>
                          <a:rPr lang="cs-CZ" i="1"/>
                          <m:t>,</m:t>
                        </m:r>
                        <m:r>
                          <a:rPr lang="cs-CZ" i="1"/>
                          <m:t>𝑛</m:t>
                        </m:r>
                      </m:sub>
                    </m:sSub>
                    <m:r>
                      <a:rPr lang="cs-CZ" i="1"/>
                      <m:t>∙</m:t>
                    </m:r>
                    <m:r>
                      <a:rPr lang="cs-CZ" i="1" smtClean="0">
                        <a:latin typeface="Cambria Math" panose="02040503050406030204" pitchFamily="18" charset="0"/>
                        <a:ea typeface="Cambria Math" panose="02040503050406030204" pitchFamily="18" charset="0"/>
                      </a:rPr>
                      <m:t>𝜎</m:t>
                    </m:r>
                  </m:oMath>
                </a14:m>
                <a:r>
                  <a:rPr lang="cs-CZ" dirty="0"/>
                  <a:t> ,</a:t>
                </a:r>
              </a:p>
              <a:p>
                <a:endParaRPr lang="cs-CZ" sz="2000"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2874505"/>
              </a:xfrm>
              <a:prstGeom prst="rect">
                <a:avLst/>
              </a:prstGeom>
              <a:blipFill>
                <a:blip r:embed="rId3"/>
                <a:stretch>
                  <a:fillRect l="-1076" t="-1699"/>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mc:AlternateContent xmlns:mc="http://schemas.openxmlformats.org/markup-compatibility/2006">
        <mc:Choice xmlns:a14="http://schemas.microsoft.com/office/drawing/2010/main" Requires="a14">
          <p:graphicFrame>
            <p:nvGraphicFramePr>
              <p:cNvPr id="2" name="Tabulka 1">
                <a:extLst>
                  <a:ext uri="{FF2B5EF4-FFF2-40B4-BE49-F238E27FC236}">
                    <a16:creationId xmlns:a16="http://schemas.microsoft.com/office/drawing/2014/main" id="{60F9280D-426C-4628-96C4-3A4F51EBF31A}"/>
                  </a:ext>
                </a:extLst>
              </p:cNvPr>
              <p:cNvGraphicFramePr>
                <a:graphicFrameLocks noGrp="1"/>
              </p:cNvGraphicFramePr>
              <p:nvPr>
                <p:extLst>
                  <p:ext uri="{D42A27DB-BD31-4B8C-83A1-F6EECF244321}">
                    <p14:modId xmlns:p14="http://schemas.microsoft.com/office/powerpoint/2010/main" val="1858411330"/>
                  </p:ext>
                </p:extLst>
              </p:nvPr>
            </p:nvGraphicFramePr>
            <p:xfrm>
              <a:off x="323528" y="3280921"/>
              <a:ext cx="8136263" cy="914400"/>
            </p:xfrm>
            <a:graphic>
              <a:graphicData uri="http://schemas.openxmlformats.org/drawingml/2006/table">
                <a:tbl>
                  <a:tblPr firstRow="1" firstCol="1" bandRow="1">
                    <a:tableStyleId>{5C22544A-7EE6-4342-B048-85BDC9FD1C3A}</a:tableStyleId>
                  </a:tblPr>
                  <a:tblGrid>
                    <a:gridCol w="625323">
                      <a:extLst>
                        <a:ext uri="{9D8B030D-6E8A-4147-A177-3AD203B41FA5}">
                          <a16:colId xmlns:a16="http://schemas.microsoft.com/office/drawing/2014/main" val="518617548"/>
                        </a:ext>
                      </a:extLst>
                    </a:gridCol>
                    <a:gridCol w="625323">
                      <a:extLst>
                        <a:ext uri="{9D8B030D-6E8A-4147-A177-3AD203B41FA5}">
                          <a16:colId xmlns:a16="http://schemas.microsoft.com/office/drawing/2014/main" val="3620374478"/>
                        </a:ext>
                      </a:extLst>
                    </a:gridCol>
                    <a:gridCol w="625323">
                      <a:extLst>
                        <a:ext uri="{9D8B030D-6E8A-4147-A177-3AD203B41FA5}">
                          <a16:colId xmlns:a16="http://schemas.microsoft.com/office/drawing/2014/main" val="1424527598"/>
                        </a:ext>
                      </a:extLst>
                    </a:gridCol>
                    <a:gridCol w="625323">
                      <a:extLst>
                        <a:ext uri="{9D8B030D-6E8A-4147-A177-3AD203B41FA5}">
                          <a16:colId xmlns:a16="http://schemas.microsoft.com/office/drawing/2014/main" val="2997032617"/>
                        </a:ext>
                      </a:extLst>
                    </a:gridCol>
                    <a:gridCol w="625323">
                      <a:extLst>
                        <a:ext uri="{9D8B030D-6E8A-4147-A177-3AD203B41FA5}">
                          <a16:colId xmlns:a16="http://schemas.microsoft.com/office/drawing/2014/main" val="3618788835"/>
                        </a:ext>
                      </a:extLst>
                    </a:gridCol>
                    <a:gridCol w="626206">
                      <a:extLst>
                        <a:ext uri="{9D8B030D-6E8A-4147-A177-3AD203B41FA5}">
                          <a16:colId xmlns:a16="http://schemas.microsoft.com/office/drawing/2014/main" val="3944753914"/>
                        </a:ext>
                      </a:extLst>
                    </a:gridCol>
                    <a:gridCol w="626206">
                      <a:extLst>
                        <a:ext uri="{9D8B030D-6E8A-4147-A177-3AD203B41FA5}">
                          <a16:colId xmlns:a16="http://schemas.microsoft.com/office/drawing/2014/main" val="2249240750"/>
                        </a:ext>
                      </a:extLst>
                    </a:gridCol>
                    <a:gridCol w="626206">
                      <a:extLst>
                        <a:ext uri="{9D8B030D-6E8A-4147-A177-3AD203B41FA5}">
                          <a16:colId xmlns:a16="http://schemas.microsoft.com/office/drawing/2014/main" val="3628274349"/>
                        </a:ext>
                      </a:extLst>
                    </a:gridCol>
                    <a:gridCol w="626206">
                      <a:extLst>
                        <a:ext uri="{9D8B030D-6E8A-4147-A177-3AD203B41FA5}">
                          <a16:colId xmlns:a16="http://schemas.microsoft.com/office/drawing/2014/main" val="740152997"/>
                        </a:ext>
                      </a:extLst>
                    </a:gridCol>
                    <a:gridCol w="626206">
                      <a:extLst>
                        <a:ext uri="{9D8B030D-6E8A-4147-A177-3AD203B41FA5}">
                          <a16:colId xmlns:a16="http://schemas.microsoft.com/office/drawing/2014/main" val="1283237965"/>
                        </a:ext>
                      </a:extLst>
                    </a:gridCol>
                    <a:gridCol w="626206">
                      <a:extLst>
                        <a:ext uri="{9D8B030D-6E8A-4147-A177-3AD203B41FA5}">
                          <a16:colId xmlns:a16="http://schemas.microsoft.com/office/drawing/2014/main" val="3802612103"/>
                        </a:ext>
                      </a:extLst>
                    </a:gridCol>
                    <a:gridCol w="626206">
                      <a:extLst>
                        <a:ext uri="{9D8B030D-6E8A-4147-A177-3AD203B41FA5}">
                          <a16:colId xmlns:a16="http://schemas.microsoft.com/office/drawing/2014/main" val="1286602157"/>
                        </a:ext>
                      </a:extLst>
                    </a:gridCol>
                    <a:gridCol w="626206">
                      <a:extLst>
                        <a:ext uri="{9D8B030D-6E8A-4147-A177-3AD203B41FA5}">
                          <a16:colId xmlns:a16="http://schemas.microsoft.com/office/drawing/2014/main" val="936512794"/>
                        </a:ext>
                      </a:extLst>
                    </a:gridCol>
                  </a:tblGrid>
                  <a:tr h="0">
                    <a:tc>
                      <a:txBody>
                        <a:bodyPr/>
                        <a:lstStyle/>
                        <a:p>
                          <a:pPr indent="0" algn="ctr">
                            <a:spcAft>
                              <a:spcPts val="0"/>
                            </a:spcAft>
                          </a:pPr>
                          <a14:m>
                            <m:oMath xmlns:m="http://schemas.openxmlformats.org/officeDocument/2006/math">
                              <m:r>
                                <a:rPr lang="cs-CZ" sz="2000">
                                  <a:effectLst/>
                                </a:rPr>
                                <m:t>𝛼</m:t>
                              </m:r>
                            </m:oMath>
                          </a14:m>
                          <a:r>
                            <a:rPr lang="cs-CZ" sz="2000" dirty="0">
                              <a:effectLst/>
                            </a:rPr>
                            <a:t>\</a:t>
                          </a:r>
                          <a14:m>
                            <m:oMath xmlns:m="http://schemas.openxmlformats.org/officeDocument/2006/math">
                              <m:r>
                                <a:rPr lang="cs-CZ" sz="2000">
                                  <a:effectLst/>
                                </a:rPr>
                                <m:t>𝑛</m:t>
                              </m:r>
                            </m:oMath>
                          </a14:m>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3</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4</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5</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6</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7</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8</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10</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12</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15</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20</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25</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48734748"/>
                      </a:ext>
                    </a:extLst>
                  </a:tr>
                  <a:tr h="0">
                    <a:tc>
                      <a:txBody>
                        <a:bodyPr/>
                        <a:lstStyle/>
                        <a:p>
                          <a:pPr indent="0" algn="ctr">
                            <a:spcAft>
                              <a:spcPts val="0"/>
                            </a:spcAft>
                          </a:pPr>
                          <a:r>
                            <a:rPr lang="cs-CZ" sz="2000" dirty="0">
                              <a:effectLst/>
                            </a:rPr>
                            <a:t>0,05</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1,39</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1,74</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1,94</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2,08</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2,18</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2,27</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2,33</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2,44</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2,52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2,62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2,73</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2,82</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58308295"/>
                      </a:ext>
                    </a:extLst>
                  </a:tr>
                  <a:tr h="0">
                    <a:tc>
                      <a:txBody>
                        <a:bodyPr/>
                        <a:lstStyle/>
                        <a:p>
                          <a:pPr indent="0" algn="ctr">
                            <a:spcAft>
                              <a:spcPts val="0"/>
                            </a:spcAft>
                          </a:pPr>
                          <a:r>
                            <a:rPr lang="cs-CZ" sz="2000">
                              <a:effectLst/>
                            </a:rPr>
                            <a:t>0,01</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1,82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2,22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2,43</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2,57</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2,68</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2,76</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2,83</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2,93</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3,01</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3,10</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3,21</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3,28</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29371570"/>
                      </a:ext>
                    </a:extLst>
                  </a:tr>
                </a:tbl>
              </a:graphicData>
            </a:graphic>
          </p:graphicFrame>
        </mc:Choice>
        <mc:Fallback>
          <p:graphicFrame>
            <p:nvGraphicFramePr>
              <p:cNvPr id="2" name="Tabulka 1">
                <a:extLst>
                  <a:ext uri="{FF2B5EF4-FFF2-40B4-BE49-F238E27FC236}">
                    <a16:creationId xmlns:a16="http://schemas.microsoft.com/office/drawing/2014/main" id="{60F9280D-426C-4628-96C4-3A4F51EBF31A}"/>
                  </a:ext>
                </a:extLst>
              </p:cNvPr>
              <p:cNvGraphicFramePr>
                <a:graphicFrameLocks noGrp="1"/>
              </p:cNvGraphicFramePr>
              <p:nvPr>
                <p:extLst>
                  <p:ext uri="{D42A27DB-BD31-4B8C-83A1-F6EECF244321}">
                    <p14:modId xmlns:p14="http://schemas.microsoft.com/office/powerpoint/2010/main" val="1858411330"/>
                  </p:ext>
                </p:extLst>
              </p:nvPr>
            </p:nvGraphicFramePr>
            <p:xfrm>
              <a:off x="323528" y="3280921"/>
              <a:ext cx="8136263" cy="914400"/>
            </p:xfrm>
            <a:graphic>
              <a:graphicData uri="http://schemas.openxmlformats.org/drawingml/2006/table">
                <a:tbl>
                  <a:tblPr firstRow="1" firstCol="1" bandRow="1">
                    <a:tableStyleId>{5C22544A-7EE6-4342-B048-85BDC9FD1C3A}</a:tableStyleId>
                  </a:tblPr>
                  <a:tblGrid>
                    <a:gridCol w="625323">
                      <a:extLst>
                        <a:ext uri="{9D8B030D-6E8A-4147-A177-3AD203B41FA5}">
                          <a16:colId xmlns:a16="http://schemas.microsoft.com/office/drawing/2014/main" val="518617548"/>
                        </a:ext>
                      </a:extLst>
                    </a:gridCol>
                    <a:gridCol w="625323">
                      <a:extLst>
                        <a:ext uri="{9D8B030D-6E8A-4147-A177-3AD203B41FA5}">
                          <a16:colId xmlns:a16="http://schemas.microsoft.com/office/drawing/2014/main" val="3620374478"/>
                        </a:ext>
                      </a:extLst>
                    </a:gridCol>
                    <a:gridCol w="625323">
                      <a:extLst>
                        <a:ext uri="{9D8B030D-6E8A-4147-A177-3AD203B41FA5}">
                          <a16:colId xmlns:a16="http://schemas.microsoft.com/office/drawing/2014/main" val="1424527598"/>
                        </a:ext>
                      </a:extLst>
                    </a:gridCol>
                    <a:gridCol w="625323">
                      <a:extLst>
                        <a:ext uri="{9D8B030D-6E8A-4147-A177-3AD203B41FA5}">
                          <a16:colId xmlns:a16="http://schemas.microsoft.com/office/drawing/2014/main" val="2997032617"/>
                        </a:ext>
                      </a:extLst>
                    </a:gridCol>
                    <a:gridCol w="625323">
                      <a:extLst>
                        <a:ext uri="{9D8B030D-6E8A-4147-A177-3AD203B41FA5}">
                          <a16:colId xmlns:a16="http://schemas.microsoft.com/office/drawing/2014/main" val="3618788835"/>
                        </a:ext>
                      </a:extLst>
                    </a:gridCol>
                    <a:gridCol w="626206">
                      <a:extLst>
                        <a:ext uri="{9D8B030D-6E8A-4147-A177-3AD203B41FA5}">
                          <a16:colId xmlns:a16="http://schemas.microsoft.com/office/drawing/2014/main" val="3944753914"/>
                        </a:ext>
                      </a:extLst>
                    </a:gridCol>
                    <a:gridCol w="626206">
                      <a:extLst>
                        <a:ext uri="{9D8B030D-6E8A-4147-A177-3AD203B41FA5}">
                          <a16:colId xmlns:a16="http://schemas.microsoft.com/office/drawing/2014/main" val="2249240750"/>
                        </a:ext>
                      </a:extLst>
                    </a:gridCol>
                    <a:gridCol w="626206">
                      <a:extLst>
                        <a:ext uri="{9D8B030D-6E8A-4147-A177-3AD203B41FA5}">
                          <a16:colId xmlns:a16="http://schemas.microsoft.com/office/drawing/2014/main" val="3628274349"/>
                        </a:ext>
                      </a:extLst>
                    </a:gridCol>
                    <a:gridCol w="626206">
                      <a:extLst>
                        <a:ext uri="{9D8B030D-6E8A-4147-A177-3AD203B41FA5}">
                          <a16:colId xmlns:a16="http://schemas.microsoft.com/office/drawing/2014/main" val="740152997"/>
                        </a:ext>
                      </a:extLst>
                    </a:gridCol>
                    <a:gridCol w="626206">
                      <a:extLst>
                        <a:ext uri="{9D8B030D-6E8A-4147-A177-3AD203B41FA5}">
                          <a16:colId xmlns:a16="http://schemas.microsoft.com/office/drawing/2014/main" val="1283237965"/>
                        </a:ext>
                      </a:extLst>
                    </a:gridCol>
                    <a:gridCol w="626206">
                      <a:extLst>
                        <a:ext uri="{9D8B030D-6E8A-4147-A177-3AD203B41FA5}">
                          <a16:colId xmlns:a16="http://schemas.microsoft.com/office/drawing/2014/main" val="3802612103"/>
                        </a:ext>
                      </a:extLst>
                    </a:gridCol>
                    <a:gridCol w="626206">
                      <a:extLst>
                        <a:ext uri="{9D8B030D-6E8A-4147-A177-3AD203B41FA5}">
                          <a16:colId xmlns:a16="http://schemas.microsoft.com/office/drawing/2014/main" val="1286602157"/>
                        </a:ext>
                      </a:extLst>
                    </a:gridCol>
                    <a:gridCol w="626206">
                      <a:extLst>
                        <a:ext uri="{9D8B030D-6E8A-4147-A177-3AD203B41FA5}">
                          <a16:colId xmlns:a16="http://schemas.microsoft.com/office/drawing/2014/main" val="936512794"/>
                        </a:ext>
                      </a:extLst>
                    </a:gridCol>
                  </a:tblGrid>
                  <a:tr h="304800">
                    <a:tc>
                      <a:txBody>
                        <a:bodyPr/>
                        <a:lstStyle/>
                        <a:p>
                          <a:endParaRPr lang="cs-CZ"/>
                        </a:p>
                      </a:txBody>
                      <a:tcPr marL="68580" marR="68580" marT="0" marB="0">
                        <a:blipFill>
                          <a:blip r:embed="rId4"/>
                          <a:stretch>
                            <a:fillRect l="-971" t="-26000" r="-1200000" b="-252000"/>
                          </a:stretch>
                        </a:blipFill>
                      </a:tcPr>
                    </a:tc>
                    <a:tc>
                      <a:txBody>
                        <a:bodyPr/>
                        <a:lstStyle/>
                        <a:p>
                          <a:pPr indent="0" algn="ctr">
                            <a:spcAft>
                              <a:spcPts val="0"/>
                            </a:spcAft>
                          </a:pPr>
                          <a:r>
                            <a:rPr lang="cs-CZ" sz="2000" dirty="0">
                              <a:effectLst/>
                            </a:rPr>
                            <a:t>2</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3</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4</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5</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6</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7</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8</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10</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12</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15</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20</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25</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48734748"/>
                      </a:ext>
                    </a:extLst>
                  </a:tr>
                  <a:tr h="304800">
                    <a:tc>
                      <a:txBody>
                        <a:bodyPr/>
                        <a:lstStyle/>
                        <a:p>
                          <a:pPr indent="0" algn="ctr">
                            <a:spcAft>
                              <a:spcPts val="0"/>
                            </a:spcAft>
                          </a:pPr>
                          <a:r>
                            <a:rPr lang="cs-CZ" sz="2000" dirty="0">
                              <a:effectLst/>
                            </a:rPr>
                            <a:t>0,05</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1,39</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1,74</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1,94</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2,08</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2,18</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2,27</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2,33</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2,44</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2,52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2,62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2,73</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2,82</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58308295"/>
                      </a:ext>
                    </a:extLst>
                  </a:tr>
                  <a:tr h="304800">
                    <a:tc>
                      <a:txBody>
                        <a:bodyPr/>
                        <a:lstStyle/>
                        <a:p>
                          <a:pPr indent="0" algn="ctr">
                            <a:spcAft>
                              <a:spcPts val="0"/>
                            </a:spcAft>
                          </a:pPr>
                          <a:r>
                            <a:rPr lang="cs-CZ" sz="2000">
                              <a:effectLst/>
                            </a:rPr>
                            <a:t>0,01</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1,82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2,22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2,43</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2,57</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2,68</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2,76</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2,83</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2,93</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3,01</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3,10</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3,21</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3,28</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29371570"/>
                      </a:ext>
                    </a:extLst>
                  </a:tr>
                </a:tbl>
              </a:graphicData>
            </a:graphic>
          </p:graphicFrame>
        </mc:Fallback>
      </mc:AlternateContent>
    </p:spTree>
    <p:extLst>
      <p:ext uri="{BB962C8B-B14F-4D97-AF65-F5344CB8AC3E}">
        <p14:creationId xmlns:p14="http://schemas.microsoft.com/office/powerpoint/2010/main" val="3518218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6</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2862322"/>
              </a:xfrm>
              <a:prstGeom prst="rect">
                <a:avLst/>
              </a:prstGeom>
              <a:noFill/>
            </p:spPr>
            <p:txBody>
              <a:bodyPr wrap="square" rtlCol="0">
                <a:spAutoFit/>
              </a:bodyPr>
              <a:lstStyle/>
              <a:p>
                <a:r>
                  <a:rPr lang="cs-CZ" sz="2400" b="1" dirty="0"/>
                  <a:t>2. Vyhledávání odlehlých měření.</a:t>
                </a:r>
                <a:r>
                  <a:rPr lang="cs-CZ" sz="2400" dirty="0"/>
                  <a:t> </a:t>
                </a:r>
              </a:p>
              <a:p>
                <a:r>
                  <a:rPr lang="cs-CZ" sz="2000" b="1" dirty="0"/>
                  <a:t>2.1 Testování opakovaných měření</a:t>
                </a:r>
              </a:p>
              <a:p>
                <a:endParaRPr lang="cs-CZ" sz="2000" dirty="0"/>
              </a:p>
              <a:p>
                <a:r>
                  <a:rPr lang="cs-CZ" sz="2000" b="1" dirty="0"/>
                  <a:t>Testování oprav opakovaných měření od průměru</a:t>
                </a:r>
              </a:p>
              <a:p>
                <a:endParaRPr lang="cs-CZ" sz="2000" b="1" dirty="0"/>
              </a:p>
              <a:p>
                <a:r>
                  <a:rPr lang="cs-CZ" sz="2000" b="1" dirty="0" err="1"/>
                  <a:t>Pearson-Sekharův</a:t>
                </a:r>
                <a:r>
                  <a:rPr lang="cs-CZ" sz="2000" b="1" dirty="0"/>
                  <a:t> (</a:t>
                </a:r>
                <a:r>
                  <a:rPr lang="cs-CZ" sz="2000" b="1" dirty="0" err="1"/>
                  <a:t>Grubbsův</a:t>
                </a:r>
                <a:r>
                  <a:rPr lang="cs-CZ" sz="2000" b="1" dirty="0"/>
                  <a:t>) test oprav</a:t>
                </a:r>
                <a:endParaRPr lang="cs-CZ" dirty="0"/>
              </a:p>
              <a:p>
                <a:endParaRPr lang="cs-CZ" dirty="0"/>
              </a:p>
              <a:p>
                <a14:m>
                  <m:oMath xmlns:m="http://schemas.openxmlformats.org/officeDocument/2006/math">
                    <m:sSub>
                      <m:sSubPr>
                        <m:ctrlPr>
                          <a:rPr lang="cs-CZ" b="0" i="1" smtClean="0">
                            <a:latin typeface="Cambria Math" panose="02040503050406030204" pitchFamily="18" charset="0"/>
                          </a:rPr>
                        </m:ctrlPr>
                      </m:sSubPr>
                      <m:e>
                        <m:r>
                          <a:rPr lang="cs-CZ" b="0" i="1" smtClean="0">
                            <a:latin typeface="Cambria Math" panose="02040503050406030204" pitchFamily="18" charset="0"/>
                          </a:rPr>
                          <m:t>𝑣</m:t>
                        </m:r>
                      </m:e>
                      <m:sub>
                        <m:r>
                          <a:rPr lang="cs-CZ" b="0" i="1" smtClean="0">
                            <a:latin typeface="Cambria Math" panose="02040503050406030204" pitchFamily="18" charset="0"/>
                          </a:rPr>
                          <m:t>𝑚𝑎𝑥</m:t>
                        </m:r>
                      </m:sub>
                    </m:sSub>
                    <m:r>
                      <a:rPr lang="cs-CZ" i="1"/>
                      <m:t>=</m:t>
                    </m:r>
                    <m:sSub>
                      <m:sSubPr>
                        <m:ctrlPr>
                          <a:rPr lang="cs-CZ" i="1"/>
                        </m:ctrlPr>
                      </m:sSubPr>
                      <m:e>
                        <m:r>
                          <a:rPr lang="cs-CZ" i="1"/>
                          <m:t>𝐾</m:t>
                        </m:r>
                      </m:e>
                      <m:sub>
                        <m:r>
                          <a:rPr lang="cs-CZ" i="1"/>
                          <m:t>𝐺</m:t>
                        </m:r>
                        <m:d>
                          <m:dPr>
                            <m:ctrlPr>
                              <a:rPr lang="cs-CZ" i="1"/>
                            </m:ctrlPr>
                          </m:dPr>
                          <m:e>
                            <m:r>
                              <a:rPr lang="cs-CZ" i="1"/>
                              <m:t>𝛼</m:t>
                            </m:r>
                            <m:r>
                              <a:rPr lang="cs-CZ"/>
                              <m:t>,</m:t>
                            </m:r>
                            <m:r>
                              <a:rPr lang="cs-CZ" i="1"/>
                              <m:t>𝑛</m:t>
                            </m:r>
                          </m:e>
                        </m:d>
                      </m:sub>
                    </m:sSub>
                    <m:r>
                      <a:rPr lang="cs-CZ" i="1"/>
                      <m:t>∙</m:t>
                    </m:r>
                    <m:r>
                      <a:rPr lang="cs-CZ" b="0" i="1" smtClean="0">
                        <a:latin typeface="Cambria Math" panose="02040503050406030204" pitchFamily="18" charset="0"/>
                      </a:rPr>
                      <m:t>𝑠</m:t>
                    </m:r>
                  </m:oMath>
                </a14:m>
                <a:r>
                  <a:rPr lang="cs-CZ" dirty="0"/>
                  <a:t> </a:t>
                </a:r>
              </a:p>
              <a:p>
                <a:endParaRPr lang="cs-CZ" sz="2000"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2862322"/>
              </a:xfrm>
              <a:prstGeom prst="rect">
                <a:avLst/>
              </a:prstGeom>
              <a:blipFill>
                <a:blip r:embed="rId3"/>
                <a:stretch>
                  <a:fillRect l="-1076" t="-1706"/>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mc:AlternateContent xmlns:mc="http://schemas.openxmlformats.org/markup-compatibility/2006">
        <mc:Choice xmlns:a14="http://schemas.microsoft.com/office/drawing/2010/main" Requires="a14">
          <p:graphicFrame>
            <p:nvGraphicFramePr>
              <p:cNvPr id="3" name="Tabulka 2">
                <a:extLst>
                  <a:ext uri="{FF2B5EF4-FFF2-40B4-BE49-F238E27FC236}">
                    <a16:creationId xmlns:a16="http://schemas.microsoft.com/office/drawing/2014/main" id="{F0B49062-1B21-41AA-B351-28E2DB4ACF09}"/>
                  </a:ext>
                </a:extLst>
              </p:cNvPr>
              <p:cNvGraphicFramePr>
                <a:graphicFrameLocks noGrp="1"/>
              </p:cNvGraphicFramePr>
              <p:nvPr>
                <p:extLst>
                  <p:ext uri="{D42A27DB-BD31-4B8C-83A1-F6EECF244321}">
                    <p14:modId xmlns:p14="http://schemas.microsoft.com/office/powerpoint/2010/main" val="4077231125"/>
                  </p:ext>
                </p:extLst>
              </p:nvPr>
            </p:nvGraphicFramePr>
            <p:xfrm>
              <a:off x="394946" y="3573016"/>
              <a:ext cx="8275852" cy="1219200"/>
            </p:xfrm>
            <a:graphic>
              <a:graphicData uri="http://schemas.openxmlformats.org/drawingml/2006/table">
                <a:tbl>
                  <a:tblPr firstRow="1" firstCol="1" lastRow="1" lastCol="1" bandRow="1" bandCol="1">
                    <a:tableStyleId>{5C22544A-7EE6-4342-B048-85BDC9FD1C3A}</a:tableStyleId>
                  </a:tblPr>
                  <a:tblGrid>
                    <a:gridCol w="683546">
                      <a:extLst>
                        <a:ext uri="{9D8B030D-6E8A-4147-A177-3AD203B41FA5}">
                          <a16:colId xmlns:a16="http://schemas.microsoft.com/office/drawing/2014/main" val="1604982465"/>
                        </a:ext>
                      </a:extLst>
                    </a:gridCol>
                    <a:gridCol w="689728">
                      <a:extLst>
                        <a:ext uri="{9D8B030D-6E8A-4147-A177-3AD203B41FA5}">
                          <a16:colId xmlns:a16="http://schemas.microsoft.com/office/drawing/2014/main" val="658394498"/>
                        </a:ext>
                      </a:extLst>
                    </a:gridCol>
                    <a:gridCol w="690611">
                      <a:extLst>
                        <a:ext uri="{9D8B030D-6E8A-4147-A177-3AD203B41FA5}">
                          <a16:colId xmlns:a16="http://schemas.microsoft.com/office/drawing/2014/main" val="246254304"/>
                        </a:ext>
                      </a:extLst>
                    </a:gridCol>
                    <a:gridCol w="689728">
                      <a:extLst>
                        <a:ext uri="{9D8B030D-6E8A-4147-A177-3AD203B41FA5}">
                          <a16:colId xmlns:a16="http://schemas.microsoft.com/office/drawing/2014/main" val="3378044226"/>
                        </a:ext>
                      </a:extLst>
                    </a:gridCol>
                    <a:gridCol w="690611">
                      <a:extLst>
                        <a:ext uri="{9D8B030D-6E8A-4147-A177-3AD203B41FA5}">
                          <a16:colId xmlns:a16="http://schemas.microsoft.com/office/drawing/2014/main" val="3539377184"/>
                        </a:ext>
                      </a:extLst>
                    </a:gridCol>
                    <a:gridCol w="689728">
                      <a:extLst>
                        <a:ext uri="{9D8B030D-6E8A-4147-A177-3AD203B41FA5}">
                          <a16:colId xmlns:a16="http://schemas.microsoft.com/office/drawing/2014/main" val="4129960386"/>
                        </a:ext>
                      </a:extLst>
                    </a:gridCol>
                    <a:gridCol w="690611">
                      <a:extLst>
                        <a:ext uri="{9D8B030D-6E8A-4147-A177-3AD203B41FA5}">
                          <a16:colId xmlns:a16="http://schemas.microsoft.com/office/drawing/2014/main" val="439114013"/>
                        </a:ext>
                      </a:extLst>
                    </a:gridCol>
                    <a:gridCol w="689728">
                      <a:extLst>
                        <a:ext uri="{9D8B030D-6E8A-4147-A177-3AD203B41FA5}">
                          <a16:colId xmlns:a16="http://schemas.microsoft.com/office/drawing/2014/main" val="3496477970"/>
                        </a:ext>
                      </a:extLst>
                    </a:gridCol>
                    <a:gridCol w="690611">
                      <a:extLst>
                        <a:ext uri="{9D8B030D-6E8A-4147-A177-3AD203B41FA5}">
                          <a16:colId xmlns:a16="http://schemas.microsoft.com/office/drawing/2014/main" val="1949057407"/>
                        </a:ext>
                      </a:extLst>
                    </a:gridCol>
                    <a:gridCol w="689728">
                      <a:extLst>
                        <a:ext uri="{9D8B030D-6E8A-4147-A177-3AD203B41FA5}">
                          <a16:colId xmlns:a16="http://schemas.microsoft.com/office/drawing/2014/main" val="2224940498"/>
                        </a:ext>
                      </a:extLst>
                    </a:gridCol>
                    <a:gridCol w="690611">
                      <a:extLst>
                        <a:ext uri="{9D8B030D-6E8A-4147-A177-3AD203B41FA5}">
                          <a16:colId xmlns:a16="http://schemas.microsoft.com/office/drawing/2014/main" val="522772841"/>
                        </a:ext>
                      </a:extLst>
                    </a:gridCol>
                    <a:gridCol w="690611">
                      <a:extLst>
                        <a:ext uri="{9D8B030D-6E8A-4147-A177-3AD203B41FA5}">
                          <a16:colId xmlns:a16="http://schemas.microsoft.com/office/drawing/2014/main" val="1640487831"/>
                        </a:ext>
                      </a:extLst>
                    </a:gridCol>
                  </a:tblGrid>
                  <a:tr h="0">
                    <a:tc>
                      <a:txBody>
                        <a:bodyPr/>
                        <a:lstStyle/>
                        <a:p>
                          <a:pPr indent="0" algn="ctr">
                            <a:spcAft>
                              <a:spcPts val="0"/>
                            </a:spcAft>
                          </a:pPr>
                          <a14:m>
                            <m:oMath xmlns:m="http://schemas.openxmlformats.org/officeDocument/2006/math">
                              <m:r>
                                <a:rPr lang="cs-CZ" sz="2000">
                                  <a:effectLst/>
                                </a:rPr>
                                <m:t>𝛼</m:t>
                              </m:r>
                            </m:oMath>
                          </a14:m>
                          <a:r>
                            <a:rPr lang="cs-CZ" sz="2000">
                              <a:effectLst/>
                            </a:rPr>
                            <a:t>\ </a:t>
                          </a:r>
                          <a14:m>
                            <m:oMath xmlns:m="http://schemas.openxmlformats.org/officeDocument/2006/math">
                              <m:r>
                                <a:rPr lang="cs-CZ" sz="2000">
                                  <a:effectLst/>
                                </a:rPr>
                                <m:t>𝑛</m:t>
                              </m:r>
                            </m:oMath>
                          </a14:m>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3</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4</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5</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6</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7</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8</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10</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15</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20</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25</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70947369"/>
                      </a:ext>
                    </a:extLst>
                  </a:tr>
                  <a:tr h="0">
                    <a:tc>
                      <a:txBody>
                        <a:bodyPr/>
                        <a:lstStyle/>
                        <a:p>
                          <a:pPr indent="0" algn="ctr">
                            <a:spcAft>
                              <a:spcPts val="0"/>
                            </a:spcAft>
                          </a:pPr>
                          <a:r>
                            <a:rPr lang="cs-CZ" sz="2000">
                              <a:effectLst/>
                            </a:rPr>
                            <a:t>0,01</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1,15</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1,50</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1,76</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1,97</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2,14</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2,27</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2,48</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2,64</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2,81</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3,00</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3,14</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33635809"/>
                      </a:ext>
                    </a:extLst>
                  </a:tr>
                  <a:tr h="0">
                    <a:tc>
                      <a:txBody>
                        <a:bodyPr/>
                        <a:lstStyle/>
                        <a:p>
                          <a:pPr indent="0" algn="ctr">
                            <a:spcAft>
                              <a:spcPts val="0"/>
                            </a:spcAft>
                          </a:pPr>
                          <a:r>
                            <a:rPr lang="cs-CZ" sz="2000">
                              <a:effectLst/>
                            </a:rPr>
                            <a:t>0,05</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1,15</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1,48</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1,72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1,89</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2,02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2,13</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2,29</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2,41</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2,55</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2,71</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2,82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5628185"/>
                      </a:ext>
                    </a:extLst>
                  </a:tr>
                  <a:tr h="0">
                    <a:tc>
                      <a:txBody>
                        <a:bodyPr/>
                        <a:lstStyle/>
                        <a:p>
                          <a:pPr indent="0" algn="ctr">
                            <a:spcAft>
                              <a:spcPts val="0"/>
                            </a:spcAft>
                          </a:pPr>
                          <a:r>
                            <a:rPr lang="cs-CZ" sz="2000">
                              <a:effectLst/>
                            </a:rPr>
                            <a:t>0,10</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1,15</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1,46</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1,67</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1,82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1,94</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2,03</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2,18</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2,28</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2,41</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2,56</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2,66</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4226080"/>
                      </a:ext>
                    </a:extLst>
                  </a:tr>
                </a:tbl>
              </a:graphicData>
            </a:graphic>
          </p:graphicFrame>
        </mc:Choice>
        <mc:Fallback>
          <p:graphicFrame>
            <p:nvGraphicFramePr>
              <p:cNvPr id="3" name="Tabulka 2">
                <a:extLst>
                  <a:ext uri="{FF2B5EF4-FFF2-40B4-BE49-F238E27FC236}">
                    <a16:creationId xmlns:a16="http://schemas.microsoft.com/office/drawing/2014/main" id="{F0B49062-1B21-41AA-B351-28E2DB4ACF09}"/>
                  </a:ext>
                </a:extLst>
              </p:cNvPr>
              <p:cNvGraphicFramePr>
                <a:graphicFrameLocks noGrp="1"/>
              </p:cNvGraphicFramePr>
              <p:nvPr>
                <p:extLst>
                  <p:ext uri="{D42A27DB-BD31-4B8C-83A1-F6EECF244321}">
                    <p14:modId xmlns:p14="http://schemas.microsoft.com/office/powerpoint/2010/main" val="4077231125"/>
                  </p:ext>
                </p:extLst>
              </p:nvPr>
            </p:nvGraphicFramePr>
            <p:xfrm>
              <a:off x="394946" y="3573016"/>
              <a:ext cx="8275852" cy="1219200"/>
            </p:xfrm>
            <a:graphic>
              <a:graphicData uri="http://schemas.openxmlformats.org/drawingml/2006/table">
                <a:tbl>
                  <a:tblPr firstRow="1" firstCol="1" lastRow="1" lastCol="1" bandRow="1" bandCol="1">
                    <a:tableStyleId>{5C22544A-7EE6-4342-B048-85BDC9FD1C3A}</a:tableStyleId>
                  </a:tblPr>
                  <a:tblGrid>
                    <a:gridCol w="683546">
                      <a:extLst>
                        <a:ext uri="{9D8B030D-6E8A-4147-A177-3AD203B41FA5}">
                          <a16:colId xmlns:a16="http://schemas.microsoft.com/office/drawing/2014/main" val="1604982465"/>
                        </a:ext>
                      </a:extLst>
                    </a:gridCol>
                    <a:gridCol w="689728">
                      <a:extLst>
                        <a:ext uri="{9D8B030D-6E8A-4147-A177-3AD203B41FA5}">
                          <a16:colId xmlns:a16="http://schemas.microsoft.com/office/drawing/2014/main" val="658394498"/>
                        </a:ext>
                      </a:extLst>
                    </a:gridCol>
                    <a:gridCol w="690611">
                      <a:extLst>
                        <a:ext uri="{9D8B030D-6E8A-4147-A177-3AD203B41FA5}">
                          <a16:colId xmlns:a16="http://schemas.microsoft.com/office/drawing/2014/main" val="246254304"/>
                        </a:ext>
                      </a:extLst>
                    </a:gridCol>
                    <a:gridCol w="689728">
                      <a:extLst>
                        <a:ext uri="{9D8B030D-6E8A-4147-A177-3AD203B41FA5}">
                          <a16:colId xmlns:a16="http://schemas.microsoft.com/office/drawing/2014/main" val="3378044226"/>
                        </a:ext>
                      </a:extLst>
                    </a:gridCol>
                    <a:gridCol w="690611">
                      <a:extLst>
                        <a:ext uri="{9D8B030D-6E8A-4147-A177-3AD203B41FA5}">
                          <a16:colId xmlns:a16="http://schemas.microsoft.com/office/drawing/2014/main" val="3539377184"/>
                        </a:ext>
                      </a:extLst>
                    </a:gridCol>
                    <a:gridCol w="689728">
                      <a:extLst>
                        <a:ext uri="{9D8B030D-6E8A-4147-A177-3AD203B41FA5}">
                          <a16:colId xmlns:a16="http://schemas.microsoft.com/office/drawing/2014/main" val="4129960386"/>
                        </a:ext>
                      </a:extLst>
                    </a:gridCol>
                    <a:gridCol w="690611">
                      <a:extLst>
                        <a:ext uri="{9D8B030D-6E8A-4147-A177-3AD203B41FA5}">
                          <a16:colId xmlns:a16="http://schemas.microsoft.com/office/drawing/2014/main" val="439114013"/>
                        </a:ext>
                      </a:extLst>
                    </a:gridCol>
                    <a:gridCol w="689728">
                      <a:extLst>
                        <a:ext uri="{9D8B030D-6E8A-4147-A177-3AD203B41FA5}">
                          <a16:colId xmlns:a16="http://schemas.microsoft.com/office/drawing/2014/main" val="3496477970"/>
                        </a:ext>
                      </a:extLst>
                    </a:gridCol>
                    <a:gridCol w="690611">
                      <a:extLst>
                        <a:ext uri="{9D8B030D-6E8A-4147-A177-3AD203B41FA5}">
                          <a16:colId xmlns:a16="http://schemas.microsoft.com/office/drawing/2014/main" val="1949057407"/>
                        </a:ext>
                      </a:extLst>
                    </a:gridCol>
                    <a:gridCol w="689728">
                      <a:extLst>
                        <a:ext uri="{9D8B030D-6E8A-4147-A177-3AD203B41FA5}">
                          <a16:colId xmlns:a16="http://schemas.microsoft.com/office/drawing/2014/main" val="2224940498"/>
                        </a:ext>
                      </a:extLst>
                    </a:gridCol>
                    <a:gridCol w="690611">
                      <a:extLst>
                        <a:ext uri="{9D8B030D-6E8A-4147-A177-3AD203B41FA5}">
                          <a16:colId xmlns:a16="http://schemas.microsoft.com/office/drawing/2014/main" val="522772841"/>
                        </a:ext>
                      </a:extLst>
                    </a:gridCol>
                    <a:gridCol w="690611">
                      <a:extLst>
                        <a:ext uri="{9D8B030D-6E8A-4147-A177-3AD203B41FA5}">
                          <a16:colId xmlns:a16="http://schemas.microsoft.com/office/drawing/2014/main" val="1640487831"/>
                        </a:ext>
                      </a:extLst>
                    </a:gridCol>
                  </a:tblGrid>
                  <a:tr h="304800">
                    <a:tc>
                      <a:txBody>
                        <a:bodyPr/>
                        <a:lstStyle/>
                        <a:p>
                          <a:endParaRPr lang="cs-CZ"/>
                        </a:p>
                      </a:txBody>
                      <a:tcPr marL="68580" marR="68580" marT="0" marB="0">
                        <a:blipFill>
                          <a:blip r:embed="rId4"/>
                          <a:stretch>
                            <a:fillRect l="-893" t="-26000" r="-1116964" b="-352000"/>
                          </a:stretch>
                        </a:blipFill>
                      </a:tcPr>
                    </a:tc>
                    <a:tc>
                      <a:txBody>
                        <a:bodyPr/>
                        <a:lstStyle/>
                        <a:p>
                          <a:pPr indent="0" algn="ctr">
                            <a:spcAft>
                              <a:spcPts val="0"/>
                            </a:spcAft>
                          </a:pPr>
                          <a:r>
                            <a:rPr lang="cs-CZ" sz="2000">
                              <a:effectLst/>
                            </a:rPr>
                            <a:t>3</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4</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5</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6</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7</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8</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10</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15</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20</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25</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70947369"/>
                      </a:ext>
                    </a:extLst>
                  </a:tr>
                  <a:tr h="304800">
                    <a:tc>
                      <a:txBody>
                        <a:bodyPr/>
                        <a:lstStyle/>
                        <a:p>
                          <a:pPr indent="0" algn="ctr">
                            <a:spcAft>
                              <a:spcPts val="0"/>
                            </a:spcAft>
                          </a:pPr>
                          <a:r>
                            <a:rPr lang="cs-CZ" sz="2000">
                              <a:effectLst/>
                            </a:rPr>
                            <a:t>0,01</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1,15</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1,50</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1,76</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1,97</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2,14</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2,27</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2,48</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2,64</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2,81</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3,00</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3,14</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33635809"/>
                      </a:ext>
                    </a:extLst>
                  </a:tr>
                  <a:tr h="304800">
                    <a:tc>
                      <a:txBody>
                        <a:bodyPr/>
                        <a:lstStyle/>
                        <a:p>
                          <a:pPr indent="0" algn="ctr">
                            <a:spcAft>
                              <a:spcPts val="0"/>
                            </a:spcAft>
                          </a:pPr>
                          <a:r>
                            <a:rPr lang="cs-CZ" sz="2000">
                              <a:effectLst/>
                            </a:rPr>
                            <a:t>0,05</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1,15</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1,48</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1,72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1,89</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2,02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2,13</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2,29</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2,41</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2,55</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2,71</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2,82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5628185"/>
                      </a:ext>
                    </a:extLst>
                  </a:tr>
                  <a:tr h="304800">
                    <a:tc>
                      <a:txBody>
                        <a:bodyPr/>
                        <a:lstStyle/>
                        <a:p>
                          <a:pPr indent="0" algn="ctr">
                            <a:spcAft>
                              <a:spcPts val="0"/>
                            </a:spcAft>
                          </a:pPr>
                          <a:r>
                            <a:rPr lang="cs-CZ" sz="2000">
                              <a:effectLst/>
                            </a:rPr>
                            <a:t>0,10</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1,15</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1,46</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1,67</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1,82</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1,94</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2,03</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2,18</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2,28</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2,41</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a:effectLst/>
                            </a:rPr>
                            <a:t>2,56</a:t>
                          </a:r>
                          <a:endParaRPr lang="cs-CZ"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2000" dirty="0">
                              <a:effectLst/>
                            </a:rPr>
                            <a:t>2,66</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4226080"/>
                      </a:ext>
                    </a:extLst>
                  </a:tr>
                </a:tbl>
              </a:graphicData>
            </a:graphic>
          </p:graphicFrame>
        </mc:Fallback>
      </mc:AlternateContent>
    </p:spTree>
    <p:extLst>
      <p:ext uri="{BB962C8B-B14F-4D97-AF65-F5344CB8AC3E}">
        <p14:creationId xmlns:p14="http://schemas.microsoft.com/office/powerpoint/2010/main" val="3612498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7</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5047536"/>
              </a:xfrm>
              <a:prstGeom prst="rect">
                <a:avLst/>
              </a:prstGeom>
              <a:noFill/>
            </p:spPr>
            <p:txBody>
              <a:bodyPr wrap="square" rtlCol="0">
                <a:spAutoFit/>
              </a:bodyPr>
              <a:lstStyle/>
              <a:p>
                <a:r>
                  <a:rPr lang="cs-CZ" sz="2400" b="1" dirty="0"/>
                  <a:t>2. Vyhledávání odlehlých měření.</a:t>
                </a:r>
                <a:r>
                  <a:rPr lang="cs-CZ" sz="2400" dirty="0"/>
                  <a:t> </a:t>
                </a:r>
              </a:p>
              <a:p>
                <a:r>
                  <a:rPr lang="cs-CZ" sz="2000" b="1" dirty="0"/>
                  <a:t>2.1 Testování opakovaných měření</a:t>
                </a:r>
              </a:p>
              <a:p>
                <a:endParaRPr lang="cs-CZ" sz="2000" dirty="0"/>
              </a:p>
              <a:p>
                <a:r>
                  <a:rPr lang="cs-CZ" sz="2000" b="1" dirty="0"/>
                  <a:t>Testování oprav opakovaných měření od průměru</a:t>
                </a:r>
              </a:p>
              <a:p>
                <a:endParaRPr lang="cs-CZ" sz="2000" b="1" dirty="0"/>
              </a:p>
              <a:p>
                <a:r>
                  <a:rPr lang="cs-CZ" sz="2000" dirty="0"/>
                  <a:t>Výše uvedené metody jsou v geodézii zvykově využívané, avšak jsou k dispozici i další metody (lze nalézt v literatuře):</a:t>
                </a:r>
              </a:p>
              <a:p>
                <a:endParaRPr lang="cs-CZ" sz="2000" dirty="0"/>
              </a:p>
              <a:p>
                <a:r>
                  <a:rPr lang="cs-CZ" sz="2000" b="1" dirty="0"/>
                  <a:t>Testování mezní opravy pomocí střední opravy</a:t>
                </a:r>
              </a:p>
              <a:p>
                <a:pPr marL="342900" indent="-342900">
                  <a:buFontTx/>
                  <a:buChar char="-"/>
                </a:pPr>
                <a:r>
                  <a:rPr lang="cs-CZ" sz="2000" dirty="0"/>
                  <a:t>testuje se největší oprava pomocí vypočítané střední opravy (obdobný postup, jiné rozdělení).</a:t>
                </a:r>
              </a:p>
              <a:p>
                <a:endParaRPr lang="cs-CZ" sz="2000" dirty="0"/>
              </a:p>
              <a:p>
                <a:r>
                  <a:rPr lang="cs-CZ" sz="2000" b="1" dirty="0"/>
                  <a:t>Testování variačního rozpětí</a:t>
                </a:r>
              </a:p>
              <a:p>
                <a:pPr marL="285750" indent="-285750">
                  <a:buFontTx/>
                  <a:buChar char="-"/>
                </a:pPr>
                <a:r>
                  <a:rPr lang="cs-CZ" dirty="0"/>
                  <a:t>Lze posuzovat diferenci krajních hodnot </a:t>
                </a:r>
                <a14:m>
                  <m:oMath xmlns:m="http://schemas.openxmlformats.org/officeDocument/2006/math">
                    <m:sSub>
                      <m:sSubPr>
                        <m:ctrlPr>
                          <a:rPr lang="cs-CZ" i="1"/>
                        </m:ctrlPr>
                      </m:sSubPr>
                      <m:e>
                        <m:r>
                          <a:rPr lang="cs-CZ" i="1"/>
                          <m:t>𝑙</m:t>
                        </m:r>
                      </m:e>
                      <m:sub>
                        <m:r>
                          <a:rPr lang="cs-CZ" i="1"/>
                          <m:t>𝑚𝑎𝑥</m:t>
                        </m:r>
                      </m:sub>
                    </m:sSub>
                  </m:oMath>
                </a14:m>
                <a:r>
                  <a:rPr lang="cs-CZ" dirty="0"/>
                  <a:t> a </a:t>
                </a:r>
                <a14:m>
                  <m:oMath xmlns:m="http://schemas.openxmlformats.org/officeDocument/2006/math">
                    <m:sSub>
                      <m:sSubPr>
                        <m:ctrlPr>
                          <a:rPr lang="cs-CZ" i="1"/>
                        </m:ctrlPr>
                      </m:sSubPr>
                      <m:e>
                        <m:r>
                          <a:rPr lang="cs-CZ" i="1"/>
                          <m:t>𝑙</m:t>
                        </m:r>
                      </m:e>
                      <m:sub>
                        <m:r>
                          <a:rPr lang="cs-CZ" i="1"/>
                          <m:t>𝑚𝑖𝑛</m:t>
                        </m:r>
                      </m:sub>
                    </m:sSub>
                  </m:oMath>
                </a14:m>
                <a:r>
                  <a:rPr lang="cs-CZ" dirty="0"/>
                  <a:t> v daném výběru.</a:t>
                </a:r>
              </a:p>
              <a:p>
                <a:endParaRPr lang="cs-CZ" sz="2000" dirty="0"/>
              </a:p>
              <a:p>
                <a:r>
                  <a:rPr lang="cs-CZ" sz="2000" dirty="0"/>
                  <a:t>A další.</a:t>
                </a:r>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5047536"/>
              </a:xfrm>
              <a:prstGeom prst="rect">
                <a:avLst/>
              </a:prstGeom>
              <a:blipFill>
                <a:blip r:embed="rId3"/>
                <a:stretch>
                  <a:fillRect l="-1076" t="-966" b="-1208"/>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extLst>
      <p:ext uri="{BB962C8B-B14F-4D97-AF65-F5344CB8AC3E}">
        <p14:creationId xmlns:p14="http://schemas.microsoft.com/office/powerpoint/2010/main" val="3548785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8</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6464462"/>
              </a:xfrm>
              <a:prstGeom prst="rect">
                <a:avLst/>
              </a:prstGeom>
              <a:noFill/>
            </p:spPr>
            <p:txBody>
              <a:bodyPr wrap="square" rtlCol="0">
                <a:spAutoFit/>
              </a:bodyPr>
              <a:lstStyle/>
              <a:p>
                <a:r>
                  <a:rPr lang="cs-CZ" sz="2400" b="1" dirty="0"/>
                  <a:t>2. Vyhledávání odlehlých měření.</a:t>
                </a:r>
                <a:r>
                  <a:rPr lang="cs-CZ" sz="2400" dirty="0"/>
                  <a:t> </a:t>
                </a:r>
              </a:p>
              <a:p>
                <a:r>
                  <a:rPr lang="cs-CZ" sz="2000" b="1" dirty="0"/>
                  <a:t>2.2 Vyhledávání odlehlých hodnot při výpočtu vyrovnání</a:t>
                </a:r>
              </a:p>
              <a:p>
                <a:endParaRPr lang="cs-CZ" sz="1200" b="1" dirty="0"/>
              </a:p>
              <a:p>
                <a:r>
                  <a:rPr lang="cs-CZ" sz="2400" b="1" dirty="0"/>
                  <a:t>Jednoduchý test oprav</a:t>
                </a:r>
              </a:p>
              <a:p>
                <a:r>
                  <a:rPr lang="cs-CZ" sz="2000" dirty="0"/>
                  <a:t>Se zřetelem k normálnímu rozdělení oprav lze jako velmi orientační test připustit přibližné oboustranné testování oprav (</a:t>
                </a:r>
                <a14:m>
                  <m:oMath xmlns:m="http://schemas.openxmlformats.org/officeDocument/2006/math">
                    <m:sSub>
                      <m:sSubPr>
                        <m:ctrlPr>
                          <a:rPr lang="cs-CZ" sz="2000" i="1" dirty="0">
                            <a:latin typeface="Cambria Math" panose="02040503050406030204" pitchFamily="18" charset="0"/>
                          </a:rPr>
                        </m:ctrlPr>
                      </m:sSubPr>
                      <m:e>
                        <m:r>
                          <a:rPr lang="cs-CZ" sz="2000" i="1" dirty="0">
                            <a:latin typeface="Cambria Math" panose="02040503050406030204" pitchFamily="18" charset="0"/>
                          </a:rPr>
                          <m:t>𝑢</m:t>
                        </m:r>
                      </m:e>
                      <m:sub>
                        <m:r>
                          <a:rPr lang="cs-CZ" sz="2000" i="1" dirty="0">
                            <a:latin typeface="Cambria Math" panose="02040503050406030204" pitchFamily="18" charset="0"/>
                          </a:rPr>
                          <m:t>𝑝</m:t>
                        </m:r>
                      </m:sub>
                    </m:sSub>
                  </m:oMath>
                </a14:m>
                <a:r>
                  <a:rPr lang="cs-CZ" sz="2000" dirty="0"/>
                  <a:t> se volí 2 – 3. (Böhm):</a:t>
                </a:r>
              </a:p>
              <a:p>
                <a:endParaRPr lang="cs-CZ" sz="1100" dirty="0"/>
              </a:p>
              <a:p>
                <a:r>
                  <a:rPr lang="cs-CZ" sz="2000" dirty="0"/>
                  <a:t>	</a:t>
                </a:r>
                <a14:m>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𝑣</m:t>
                        </m:r>
                      </m:e>
                      <m:sub>
                        <m:r>
                          <a:rPr lang="cs-CZ" sz="2000" i="1">
                            <a:latin typeface="Cambria Math" panose="02040503050406030204" pitchFamily="18" charset="0"/>
                          </a:rPr>
                          <m:t>𝑚𝑎𝑥</m:t>
                        </m:r>
                      </m:sub>
                    </m:sSub>
                    <m:r>
                      <a:rPr lang="cs-CZ" sz="2000" i="1">
                        <a:latin typeface="Cambria Math" panose="02040503050406030204" pitchFamily="18" charset="0"/>
                      </a:rPr>
                      <m:t>=</m:t>
                    </m:r>
                    <m:sSub>
                      <m:sSubPr>
                        <m:ctrlPr>
                          <a:rPr lang="cs-CZ" sz="2000" i="1">
                            <a:latin typeface="Cambria Math" panose="02040503050406030204" pitchFamily="18" charset="0"/>
                          </a:rPr>
                        </m:ctrlPr>
                      </m:sSubPr>
                      <m:e>
                        <m:r>
                          <a:rPr lang="cs-CZ" sz="2000" i="1">
                            <a:latin typeface="Cambria Math" panose="02040503050406030204" pitchFamily="18" charset="0"/>
                          </a:rPr>
                          <m:t>𝑢</m:t>
                        </m:r>
                      </m:e>
                      <m:sub>
                        <m:r>
                          <a:rPr lang="cs-CZ" sz="2000" i="1">
                            <a:latin typeface="Cambria Math" panose="02040503050406030204" pitchFamily="18" charset="0"/>
                          </a:rPr>
                          <m:t>𝑝</m:t>
                        </m:r>
                      </m:sub>
                    </m:sSub>
                    <m:r>
                      <a:rPr lang="cs-CZ" sz="2000" i="1">
                        <a:latin typeface="Cambria Math" panose="02040503050406030204" pitchFamily="18" charset="0"/>
                      </a:rPr>
                      <m:t>∙</m:t>
                    </m:r>
                    <m:r>
                      <a:rPr lang="cs-CZ" sz="2000" i="1">
                        <a:latin typeface="Cambria Math" panose="02040503050406030204" pitchFamily="18" charset="0"/>
                      </a:rPr>
                      <m:t>𝜎</m:t>
                    </m:r>
                  </m:oMath>
                </a14:m>
                <a:r>
                  <a:rPr lang="cs-CZ" sz="2000" dirty="0"/>
                  <a:t> </a:t>
                </a:r>
              </a:p>
              <a:p>
                <a:endParaRPr lang="cs-CZ" sz="700" dirty="0"/>
              </a:p>
              <a:p>
                <a:r>
                  <a:rPr lang="cs-CZ" sz="2400" b="1" dirty="0"/>
                  <a:t>Hodnocení vlivu každého měření na kvalitu vyrovnání</a:t>
                </a:r>
              </a:p>
              <a:p>
                <a:r>
                  <a:rPr lang="cs-CZ" dirty="0"/>
                  <a:t>Vyhledávání chybných měření lze provádět na základě výpočtu poklesu aposteriorní jednotkové směrodatné odchylky </a:t>
                </a:r>
                <a14:m>
                  <m:oMath xmlns:m="http://schemas.openxmlformats.org/officeDocument/2006/math">
                    <m:sSub>
                      <m:sSubPr>
                        <m:ctrlPr>
                          <a:rPr lang="cs-CZ" i="1"/>
                        </m:ctrlPr>
                      </m:sSubPr>
                      <m:e>
                        <m:r>
                          <a:rPr lang="cs-CZ" i="1"/>
                          <m:t>𝑠</m:t>
                        </m:r>
                      </m:e>
                      <m:sub>
                        <m:r>
                          <a:rPr lang="cs-CZ" i="1"/>
                          <m:t>0</m:t>
                        </m:r>
                      </m:sub>
                    </m:sSub>
                  </m:oMath>
                </a14:m>
                <a:r>
                  <a:rPr lang="cs-CZ" dirty="0"/>
                  <a:t> při postupném jednotlivém vyloučení podezřelých (nebo všech) měření </a:t>
                </a:r>
                <a14:m>
                  <m:oMath xmlns:m="http://schemas.openxmlformats.org/officeDocument/2006/math">
                    <m:r>
                      <a:rPr lang="cs-CZ" i="1"/>
                      <m:t>𝑖</m:t>
                    </m:r>
                    <m:r>
                      <a:rPr lang="cs-CZ" i="1"/>
                      <m:t>=1…</m:t>
                    </m:r>
                    <m:r>
                      <a:rPr lang="cs-CZ" i="1"/>
                      <m:t>𝑛</m:t>
                    </m:r>
                  </m:oMath>
                </a14:m>
                <a:r>
                  <a:rPr lang="cs-CZ" dirty="0"/>
                  <a:t>. Pokud jsou po vyrovnání neočekávaně vysoké opravy nebo pokud aposteriorní jednotková směrodatná odchylka překračuje mezní výběrovou směrodatnou odchylku </a:t>
                </a:r>
                <a14:m>
                  <m:oMath xmlns:m="http://schemas.openxmlformats.org/officeDocument/2006/math">
                    <m:sSub>
                      <m:sSubPr>
                        <m:ctrlPr>
                          <a:rPr lang="cs-CZ" i="1"/>
                        </m:ctrlPr>
                      </m:sSubPr>
                      <m:e>
                        <m:r>
                          <a:rPr lang="cs-CZ" i="1"/>
                          <m:t>𝑠</m:t>
                        </m:r>
                      </m:e>
                      <m:sub>
                        <m:r>
                          <a:rPr lang="cs-CZ" i="1"/>
                          <m:t>𝑀</m:t>
                        </m:r>
                      </m:sub>
                    </m:sSub>
                  </m:oMath>
                </a14:m>
                <a:r>
                  <a:rPr lang="cs-CZ" dirty="0"/>
                  <a:t>, vyhledávají se odlehlá měření. Provede se vždy vynechání zvoleného </a:t>
                </a:r>
                <a14:m>
                  <m:oMath xmlns:m="http://schemas.openxmlformats.org/officeDocument/2006/math">
                    <m:r>
                      <a:rPr lang="cs-CZ" i="1"/>
                      <m:t>𝑖</m:t>
                    </m:r>
                  </m:oMath>
                </a14:m>
                <a:r>
                  <a:rPr lang="cs-CZ" dirty="0"/>
                  <a:t>-</a:t>
                </a:r>
                <a:r>
                  <a:rPr lang="cs-CZ" dirty="0" err="1"/>
                  <a:t>tého</a:t>
                </a:r>
                <a:r>
                  <a:rPr lang="cs-CZ" dirty="0"/>
                  <a:t> měření z vyrovnání, vypočítá se nové vyrovnání ze zbylých měření a určí se </a:t>
                </a:r>
                <a14:m>
                  <m:oMath xmlns:m="http://schemas.openxmlformats.org/officeDocument/2006/math">
                    <m:sSub>
                      <m:sSubPr>
                        <m:ctrlPr>
                          <a:rPr lang="cs-CZ" i="1"/>
                        </m:ctrlPr>
                      </m:sSubPr>
                      <m:e>
                        <m:r>
                          <a:rPr lang="cs-CZ" i="1"/>
                          <m:t>𝑠</m:t>
                        </m:r>
                      </m:e>
                      <m:sub>
                        <m:r>
                          <a:rPr lang="cs-CZ" i="1"/>
                          <m:t>0</m:t>
                        </m:r>
                        <m:r>
                          <a:rPr lang="cs-CZ" i="1"/>
                          <m:t>𝑖</m:t>
                        </m:r>
                      </m:sub>
                    </m:sSub>
                  </m:oMath>
                </a14:m>
                <a:r>
                  <a:rPr lang="cs-CZ" dirty="0"/>
                  <a:t>. Ze všech určených </a:t>
                </a:r>
                <a14:m>
                  <m:oMath xmlns:m="http://schemas.openxmlformats.org/officeDocument/2006/math">
                    <m:sSub>
                      <m:sSubPr>
                        <m:ctrlPr>
                          <a:rPr lang="cs-CZ" i="1"/>
                        </m:ctrlPr>
                      </m:sSubPr>
                      <m:e>
                        <m:r>
                          <a:rPr lang="cs-CZ" i="1"/>
                          <m:t>𝑠</m:t>
                        </m:r>
                      </m:e>
                      <m:sub>
                        <m:r>
                          <a:rPr lang="cs-CZ" i="1"/>
                          <m:t>0</m:t>
                        </m:r>
                        <m:r>
                          <a:rPr lang="cs-CZ" i="1"/>
                          <m:t>𝑖</m:t>
                        </m:r>
                      </m:sub>
                    </m:sSub>
                  </m:oMath>
                </a14:m>
                <a:r>
                  <a:rPr lang="cs-CZ" dirty="0"/>
                  <a:t> se vybere ta nejmenší a měření k ní příslušející je podezřelé z odlehlosti, protože jeho nepřítomnost způsobí nejvyšší pokles </a:t>
                </a:r>
                <a14:m>
                  <m:oMath xmlns:m="http://schemas.openxmlformats.org/officeDocument/2006/math">
                    <m:sSub>
                      <m:sSubPr>
                        <m:ctrlPr>
                          <a:rPr lang="cs-CZ" i="1"/>
                        </m:ctrlPr>
                      </m:sSubPr>
                      <m:e>
                        <m:r>
                          <a:rPr lang="cs-CZ" i="1"/>
                          <m:t>𝑠</m:t>
                        </m:r>
                      </m:e>
                      <m:sub>
                        <m:r>
                          <a:rPr lang="cs-CZ" i="1"/>
                          <m:t>0</m:t>
                        </m:r>
                      </m:sub>
                    </m:sSub>
                  </m:oMath>
                </a14:m>
                <a:r>
                  <a:rPr lang="cs-CZ" dirty="0"/>
                  <a:t>. Toto měření se vyloučí a se zbylými měřeními lze postupovat obdobně dále, dokud nemá </a:t>
                </a:r>
                <a14:m>
                  <m:oMath xmlns:m="http://schemas.openxmlformats.org/officeDocument/2006/math">
                    <m:sSub>
                      <m:sSubPr>
                        <m:ctrlPr>
                          <a:rPr lang="cs-CZ" i="1"/>
                        </m:ctrlPr>
                      </m:sSubPr>
                      <m:e>
                        <m:r>
                          <a:rPr lang="cs-CZ" i="1"/>
                          <m:t>𝑠</m:t>
                        </m:r>
                      </m:e>
                      <m:sub>
                        <m:r>
                          <a:rPr lang="cs-CZ" i="1"/>
                          <m:t>0</m:t>
                        </m:r>
                      </m:sub>
                    </m:sSub>
                  </m:oMath>
                </a14:m>
                <a:r>
                  <a:rPr lang="cs-CZ" dirty="0"/>
                  <a:t> požadovanou velikost, tj. menší nebo rovnu mezní výběrové směrodatné odchylce </a:t>
                </a:r>
                <a14:m>
                  <m:oMath xmlns:m="http://schemas.openxmlformats.org/officeDocument/2006/math">
                    <m:sSub>
                      <m:sSubPr>
                        <m:ctrlPr>
                          <a:rPr lang="cs-CZ" i="1"/>
                        </m:ctrlPr>
                      </m:sSubPr>
                      <m:e>
                        <m:r>
                          <a:rPr lang="cs-CZ" i="1"/>
                          <m:t>𝑠</m:t>
                        </m:r>
                      </m:e>
                      <m:sub>
                        <m:r>
                          <a:rPr lang="cs-CZ" i="1"/>
                          <m:t>𝑀</m:t>
                        </m:r>
                      </m:sub>
                    </m:sSub>
                  </m:oMath>
                </a14:m>
                <a:r>
                  <a:rPr lang="cs-CZ" dirty="0"/>
                  <a:t>.  </a:t>
                </a:r>
              </a:p>
              <a:p>
                <a:r>
                  <a:rPr lang="cs-CZ" dirty="0"/>
                  <a:t>Tato metoda je při menším počtu odlehlých měření (oproti počtu nadbytečných) poměrně spolehlivá. </a:t>
                </a:r>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6464462"/>
              </a:xfrm>
              <a:prstGeom prst="rect">
                <a:avLst/>
              </a:prstGeom>
              <a:blipFill>
                <a:blip r:embed="rId3"/>
                <a:stretch>
                  <a:fillRect l="-1076" t="-755" r="-1076"/>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extLst>
      <p:ext uri="{BB962C8B-B14F-4D97-AF65-F5344CB8AC3E}">
        <p14:creationId xmlns:p14="http://schemas.microsoft.com/office/powerpoint/2010/main" val="2471526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9</a:t>
            </a:fld>
            <a:endParaRPr lang="cs-CZ"/>
          </a:p>
        </p:txBody>
      </p:sp>
      <p:sp>
        <p:nvSpPr>
          <p:cNvPr id="8" name="TextBox 3"/>
          <p:cNvSpPr txBox="1"/>
          <p:nvPr/>
        </p:nvSpPr>
        <p:spPr>
          <a:xfrm>
            <a:off x="323528" y="620688"/>
            <a:ext cx="8496944" cy="5816977"/>
          </a:xfrm>
          <a:prstGeom prst="rect">
            <a:avLst/>
          </a:prstGeom>
          <a:noFill/>
        </p:spPr>
        <p:txBody>
          <a:bodyPr wrap="square" rtlCol="0">
            <a:spAutoFit/>
          </a:bodyPr>
          <a:lstStyle/>
          <a:p>
            <a:r>
              <a:rPr lang="cs-CZ" sz="2400" b="1" dirty="0"/>
              <a:t>3. Robustní metody.</a:t>
            </a:r>
          </a:p>
          <a:p>
            <a:endParaRPr lang="cs-CZ" sz="2400" b="1" dirty="0"/>
          </a:p>
          <a:p>
            <a:r>
              <a:rPr lang="cs-CZ" dirty="0"/>
              <a:t>Robustní statistické metody si oproti těm klasickým zachovávají funkčnost v určitém okolí normálního rozdělení, zjednodušeně řečeno neselžou při „mírném“ nesplnění požadavku na normální rozdělení chyb, tj. pokud jsou správná měření (vyhovující normálnímu rozdělení) kontaminována odlehlými měřeními. Čím je metoda odolnější oproti vlivu chybných (odlehlých) měření, tím je robustnější. </a:t>
            </a:r>
          </a:p>
          <a:p>
            <a:endParaRPr lang="cs-CZ" dirty="0"/>
          </a:p>
          <a:p>
            <a:r>
              <a:rPr lang="cs-CZ" dirty="0"/>
              <a:t>Jsou známy mnohé různé postupy a metody (tzv. odhady):</a:t>
            </a:r>
          </a:p>
          <a:p>
            <a:endParaRPr lang="cs-CZ" dirty="0"/>
          </a:p>
          <a:p>
            <a:pPr marL="342900" indent="-342900">
              <a:buAutoNum type="arabicPeriod"/>
            </a:pPr>
            <a:r>
              <a:rPr lang="cs-CZ" dirty="0"/>
              <a:t>m-odhady</a:t>
            </a:r>
          </a:p>
          <a:p>
            <a:pPr marL="342900" indent="-342900">
              <a:buAutoNum type="arabicPeriod"/>
            </a:pPr>
            <a:r>
              <a:rPr lang="cs-CZ" dirty="0"/>
              <a:t>L-odhady</a:t>
            </a:r>
          </a:p>
          <a:p>
            <a:pPr marL="342900" indent="-342900">
              <a:buAutoNum type="arabicPeriod"/>
            </a:pPr>
            <a:r>
              <a:rPr lang="cs-CZ" dirty="0"/>
              <a:t>R-odhady</a:t>
            </a:r>
          </a:p>
          <a:p>
            <a:pPr marL="342900" indent="-342900">
              <a:buAutoNum type="arabicPeriod"/>
            </a:pPr>
            <a:r>
              <a:rPr lang="cs-CZ" dirty="0"/>
              <a:t>S-odhady</a:t>
            </a:r>
          </a:p>
          <a:p>
            <a:pPr marL="342900" indent="-342900">
              <a:buAutoNum type="arabicPeriod"/>
            </a:pPr>
            <a:r>
              <a:rPr lang="cs-CZ" dirty="0"/>
              <a:t>Tau-odhady</a:t>
            </a:r>
          </a:p>
          <a:p>
            <a:pPr marL="342900" indent="-342900">
              <a:buAutoNum type="arabicPeriod"/>
            </a:pPr>
            <a:r>
              <a:rPr lang="cs-CZ" dirty="0"/>
              <a:t>Další (nezařazené metody).</a:t>
            </a:r>
          </a:p>
          <a:p>
            <a:endParaRPr lang="cs-CZ" dirty="0"/>
          </a:p>
          <a:p>
            <a:r>
              <a:rPr lang="cs-CZ" dirty="0"/>
              <a:t>Většina z nich je pro výpočet generalizovaných lineárních modelů (geodetická síť, vyrovnání zprostředkujících) neaplikovatelná, byly vyvinuty pro řešení problémů lineární regrese. Dále budou uváděny pouze metody využitelné v geodézii.</a:t>
            </a:r>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extLst>
      <p:ext uri="{BB962C8B-B14F-4D97-AF65-F5344CB8AC3E}">
        <p14:creationId xmlns:p14="http://schemas.microsoft.com/office/powerpoint/2010/main" val="4184681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3158</TotalTime>
  <Words>759</Words>
  <Application>Microsoft Office PowerPoint</Application>
  <PresentationFormat>Předvádění na obrazovce (4:3)</PresentationFormat>
  <Paragraphs>255</Paragraphs>
  <Slides>14</Slides>
  <Notes>14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14</vt:i4>
      </vt:variant>
    </vt:vector>
  </HeadingPairs>
  <TitlesOfParts>
    <vt:vector size="20" baseType="lpstr">
      <vt:lpstr>Arial</vt:lpstr>
      <vt:lpstr>Calibri</vt:lpstr>
      <vt:lpstr>Cambria Math</vt:lpstr>
      <vt:lpstr>Times New Roman</vt:lpstr>
      <vt:lpstr>Wingdings</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martin stroner</dc:creator>
  <cp:lastModifiedBy>Martin Štroner</cp:lastModifiedBy>
  <cp:revision>314</cp:revision>
  <cp:lastPrinted>2012-09-21T14:20:41Z</cp:lastPrinted>
  <dcterms:created xsi:type="dcterms:W3CDTF">2007-03-07T08:58:30Z</dcterms:created>
  <dcterms:modified xsi:type="dcterms:W3CDTF">2019-02-26T13:52:21Z</dcterms:modified>
</cp:coreProperties>
</file>