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3"/>
  </p:notesMasterIdLst>
  <p:sldIdLst>
    <p:sldId id="311" r:id="rId2"/>
    <p:sldId id="374" r:id="rId3"/>
    <p:sldId id="375" r:id="rId4"/>
    <p:sldId id="376" r:id="rId5"/>
    <p:sldId id="377" r:id="rId6"/>
    <p:sldId id="378" r:id="rId7"/>
    <p:sldId id="379" r:id="rId8"/>
    <p:sldId id="381" r:id="rId9"/>
    <p:sldId id="380" r:id="rId10"/>
    <p:sldId id="382" r:id="rId11"/>
    <p:sldId id="309" r:id="rId12"/>
  </p:sldIdLst>
  <p:sldSz cx="9144000" cy="6858000" type="screen4x3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8976C-8A33-4035-9D7A-6FD61F98D0AD}" v="553" dt="2019-03-26T13:51:20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 varScale="1">
        <p:scale>
          <a:sx n="93" d="100"/>
          <a:sy n="93" d="100"/>
        </p:scale>
        <p:origin x="183" y="51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38A8976C-8A33-4035-9D7A-6FD61F98D0AD}"/>
    <pc:docChg chg="custSel modSld">
      <pc:chgData name="Martin Štroner" userId="f57dc7ba9f2ddb92" providerId="LiveId" clId="{38A8976C-8A33-4035-9D7A-6FD61F98D0AD}" dt="2019-03-26T13:51:20.869" v="200" actId="6549"/>
      <pc:docMkLst>
        <pc:docMk/>
      </pc:docMkLst>
      <pc:sldChg chg="modSp">
        <pc:chgData name="Martin Štroner" userId="f57dc7ba9f2ddb92" providerId="LiveId" clId="{38A8976C-8A33-4035-9D7A-6FD61F98D0AD}" dt="2019-03-19T12:59:40.520" v="187" actId="20577"/>
        <pc:sldMkLst>
          <pc:docMk/>
          <pc:sldMk cId="3150415544" sldId="380"/>
        </pc:sldMkLst>
        <pc:spChg chg="mod">
          <ac:chgData name="Martin Štroner" userId="f57dc7ba9f2ddb92" providerId="LiveId" clId="{38A8976C-8A33-4035-9D7A-6FD61F98D0AD}" dt="2019-03-19T12:59:40.520" v="187" actId="20577"/>
          <ac:spMkLst>
            <pc:docMk/>
            <pc:sldMk cId="3150415544" sldId="380"/>
            <ac:spMk id="8" creationId="{00000000-0000-0000-0000-000000000000}"/>
          </ac:spMkLst>
        </pc:spChg>
      </pc:sldChg>
      <pc:sldChg chg="modSp">
        <pc:chgData name="Martin Štroner" userId="f57dc7ba9f2ddb92" providerId="LiveId" clId="{38A8976C-8A33-4035-9D7A-6FD61F98D0AD}" dt="2019-03-26T13:51:20.869" v="200" actId="6549"/>
        <pc:sldMkLst>
          <pc:docMk/>
          <pc:sldMk cId="3927605588" sldId="382"/>
        </pc:sldMkLst>
        <pc:spChg chg="mod">
          <ac:chgData name="Martin Štroner" userId="f57dc7ba9f2ddb92" providerId="LiveId" clId="{38A8976C-8A33-4035-9D7A-6FD61F98D0AD}" dt="2019-03-26T13:51:20.869" v="200" actId="6549"/>
          <ac:spMkLst>
            <pc:docMk/>
            <pc:sldMk cId="3927605588" sldId="382"/>
            <ac:spMk id="8" creationId="{00000000-0000-0000-0000-000000000000}"/>
          </ac:spMkLst>
        </pc:spChg>
      </pc:sldChg>
    </pc:docChg>
  </pc:docChgLst>
  <pc:docChgLst>
    <pc:chgData name="Martin Štroner" userId="f57dc7ba9f2ddb92" providerId="LiveId" clId="{042E0B24-D4A1-4CC7-8F53-6C306696DEA5}"/>
    <pc:docChg chg="undo custSel delSld modSld">
      <pc:chgData name="Martin Štroner" userId="f57dc7ba9f2ddb92" providerId="LiveId" clId="{042E0B24-D4A1-4CC7-8F53-6C306696DEA5}" dt="2019-03-18T15:03:17.863" v="351" actId="20577"/>
      <pc:docMkLst>
        <pc:docMk/>
      </pc:docMkLst>
      <pc:sldChg chg="modSp">
        <pc:chgData name="Martin Štroner" userId="f57dc7ba9f2ddb92" providerId="LiveId" clId="{042E0B24-D4A1-4CC7-8F53-6C306696DEA5}" dt="2019-03-18T15:03:17.863" v="351" actId="20577"/>
        <pc:sldMkLst>
          <pc:docMk/>
          <pc:sldMk cId="2026174167" sldId="311"/>
        </pc:sldMkLst>
        <pc:spChg chg="mod">
          <ac:chgData name="Martin Štroner" userId="f57dc7ba9f2ddb92" providerId="LiveId" clId="{042E0B24-D4A1-4CC7-8F53-6C306696DEA5}" dt="2019-03-18T15:03:17.863" v="351" actId="20577"/>
          <ac:spMkLst>
            <pc:docMk/>
            <pc:sldMk cId="2026174167" sldId="311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26.03.2019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0" tIns="49531" rIns="99060" bIns="49531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9060" tIns="49531" rIns="99060" bIns="495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154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6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80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992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204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12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957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964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495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26.03.2019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1484786"/>
            <a:ext cx="820826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0" indent="-1079500"/>
            <a:r>
              <a:rPr lang="cs-CZ" sz="2000" dirty="0"/>
              <a:t>Téma č. 6+7: </a:t>
            </a:r>
            <a:r>
              <a:rPr lang="cs-CZ" sz="2000" b="1" dirty="0"/>
              <a:t>Aproximace vztahů. Regresní a korelační analýza.</a:t>
            </a:r>
          </a:p>
          <a:p>
            <a:pPr marL="1339850"/>
            <a:r>
              <a:rPr lang="cs-CZ" sz="2000" b="1" dirty="0"/>
              <a:t>Vyrovnávací přímka a rovina. Aproximace empirickým polynomem.</a:t>
            </a:r>
          </a:p>
          <a:p>
            <a:pPr marL="1079500" indent="-1079500"/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/>
              <a:t>Regrese.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Lineární regrese.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Korelace.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Koeficient korelace. 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Výpočet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Výpočet z kovarianční matice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Testování empirického koeficientu korelace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Vyrovnávací rovina.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Aproximace empirickým polynomem.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Aproximace v parametrickém tvaru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Kružnice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Koule</a:t>
            </a:r>
          </a:p>
          <a:p>
            <a:pPr marL="914400" lvl="1" indent="-457200">
              <a:buFontTx/>
              <a:buAutoNum type="arabicPeriod"/>
            </a:pPr>
            <a:r>
              <a:rPr lang="cs-CZ" sz="2000" dirty="0"/>
              <a:t>Přímka</a:t>
            </a:r>
          </a:p>
          <a:p>
            <a:pPr marL="914400" lvl="1" indent="-457200">
              <a:buFontTx/>
              <a:buAutoNum type="arabicPeriod"/>
            </a:pPr>
            <a:endParaRPr lang="cs-CZ" sz="2000" dirty="0"/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7. Aproximace v parametrickém tvaru 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Přímka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Kružnice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Koule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927605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30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Regrese </a:t>
                </a:r>
              </a:p>
              <a:p>
                <a:endParaRPr lang="cs-CZ" sz="1400" dirty="0"/>
              </a:p>
              <a:p>
                <a:pPr algn="just"/>
                <a:r>
                  <a:rPr lang="cs-CZ" dirty="0"/>
                  <a:t>V přírodě často probíhají jevy jako funkce jedné nebo více proměnných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atd., u nichž předem neznáme přesně typ a konstanty (parametry) funkce a teprve je zjišťujeme empiricky.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K empirickému určení analytického typu funkce a číselných hodnot konstant sledujeme průběh jevu měřením hodnot závisle proměnné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dirty="0"/>
                  <a:t> při měnících se hodnotách argumentu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dirty="0"/>
                  <a:t>. Grafické znázornění průběhu jevu dá vlivem měřických chyb nebo jiných rušivých vlivů nepravidelnou řadu bodů (empirický polygon). Úkolem je najít takovou funkční závislost mezi proměnnými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dirty="0"/>
                  <a:t>, aby průběh funkce co nejlépe vyjadřoval měřený průběh jevu, tj. aby se vyrovnávací křivka při jednoduchém tvaru funkce dostatečně přimkla empirickému polygonu. Zpravidla k tomu použijeme metodu nejmenších čtverců.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Měřické chyby nebo rušivé vlivy a neznalost přesného analytického typu funkce způsobují, že typ funkce a její konstanty neurčíme s absolutní přesností. Mluvíme proto o aproximaci empirických funkcí a výsledkem bude tzv. regresní křivka.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Druhou, neméně důležitou otázkou, kterou řešíme při hledání aproximačních funkcí, je síla (věrohodnost) jejich platnosti.  Regresní analýza sice určí tvar funkce, ale korelační analýza určí věrohodnost platnosti tohoto vztahu v rozmezí absolutní nezávislosti až po funkční vztah dvou veličin. 	</a:t>
                </a:r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309420"/>
              </a:xfrm>
              <a:prstGeom prst="rect">
                <a:avLst/>
              </a:prstGeom>
              <a:blipFill>
                <a:blip r:embed="rId3"/>
                <a:stretch>
                  <a:fillRect l="-1076" t="-773" r="-6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12903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2616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Regrese </a:t>
                </a:r>
              </a:p>
              <a:p>
                <a:endParaRPr lang="cs-CZ" sz="1400" dirty="0"/>
              </a:p>
              <a:p>
                <a:pPr marL="285750" indent="-285750" algn="just">
                  <a:buFontTx/>
                  <a:buChar char="-"/>
                </a:pPr>
                <a:r>
                  <a:rPr lang="cs-CZ" dirty="0"/>
                  <a:t>Aproximace měřených dat matematickou křivkou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(plochou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vícerozměrnou funkcí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/>
                  <a:t>) . 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cs-CZ" dirty="0"/>
                  <a:t>Výpočet MNČ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cs-CZ" dirty="0"/>
                  <a:t>Opravy lze přiřazovat x; y; x a y, atd., každé toto řešení je jiné.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cs-CZ" dirty="0"/>
                  <a:t>Obvykle neznáme přesně model (= funkci vysvětlující vztah proměnných a konstant), lze odhadovat např. na základě grafického znázornění. Pro mnohá měření ani přímý matematický vztah neexistuje , čili se jedná o aproximaci (odhad, nahrazení).	</a:t>
                </a:r>
                <a:endParaRPr lang="cs-CZ" sz="20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2616101"/>
              </a:xfrm>
              <a:prstGeom prst="rect">
                <a:avLst/>
              </a:prstGeom>
              <a:blipFill>
                <a:blip r:embed="rId3"/>
                <a:stretch>
                  <a:fillRect l="-1076" t="-1865" r="-646" b="-27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75582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Lineární regrese </a:t>
                </a:r>
              </a:p>
              <a:p>
                <a:endParaRPr lang="cs-CZ" sz="1400" dirty="0"/>
              </a:p>
              <a:p>
                <a:pPr marL="285750" indent="-285750" algn="just">
                  <a:buFontTx/>
                  <a:buChar char="-"/>
                </a:pPr>
                <a:r>
                  <a:rPr lang="cs-CZ" dirty="0"/>
                  <a:t>Nejjednodušší případ, aproximace měřených dat matematickou křivkou - přímkou</a:t>
                </a:r>
              </a:p>
              <a:p>
                <a:pPr marL="285750" indent="-285750" algn="just">
                  <a:buFontTx/>
                  <a:buChar char="-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dirty="0"/>
                  <a:t> 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cs-CZ" dirty="0"/>
                  <a:t>Výpočet MNČ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cs-CZ" dirty="0"/>
                  <a:t>Opravy lze přiřazovat x; y; x a y,  každé toto řešení je jiné, použije se případ, který vyhovuje původu chyb.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cs-CZ" dirty="0"/>
                  <a:t>Často vyžívané, a to i v nelineárních případech pro popis malých úseků, kde s dostatečnou přesností platí lineární zjednodušení.</a:t>
                </a:r>
              </a:p>
              <a:p>
                <a:pPr marL="285750" indent="-285750" algn="just">
                  <a:buFontTx/>
                  <a:buChar char="-"/>
                </a:pPr>
                <a:endParaRPr lang="cs-CZ" sz="2000" dirty="0"/>
              </a:p>
              <a:p>
                <a:pPr marL="285750" indent="-285750" algn="just">
                  <a:buFontTx/>
                  <a:buChar char="-"/>
                </a:pPr>
                <a:r>
                  <a:rPr lang="cs-CZ" sz="2000" dirty="0"/>
                  <a:t>Výpočet: (viz. odvození z 1. semestru)</a:t>
                </a:r>
              </a:p>
              <a:p>
                <a:pPr marL="742950" lvl="1" indent="-285750" algn="just">
                  <a:buFontTx/>
                  <a:buChar char="-"/>
                </a:pPr>
                <a:r>
                  <a:rPr lang="cs-CZ" sz="2000" dirty="0"/>
                  <a:t>Vyrovnání zprostředkujících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539430"/>
              </a:xfrm>
              <a:prstGeom prst="rect">
                <a:avLst/>
              </a:prstGeom>
              <a:blipFill>
                <a:blip r:embed="rId3"/>
                <a:stretch>
                  <a:fillRect l="-1076" t="-1379" r="-646" b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38576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23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3. Korelace  4. Korelační koeficient</a:t>
                </a:r>
              </a:p>
              <a:p>
                <a:endParaRPr lang="cs-CZ" b="1" dirty="0"/>
              </a:p>
              <a:p>
                <a:pPr marL="1524000" lvl="0" indent="-1524000"/>
                <a:r>
                  <a:rPr lang="cs-CZ" b="1" dirty="0"/>
                  <a:t>Funkční vztah </a:t>
                </a:r>
              </a:p>
              <a:p>
                <a:pPr marL="285750" lvl="0" indent="-285750">
                  <a:buFontTx/>
                  <a:buChar char="-"/>
                </a:pPr>
                <a:r>
                  <a:rPr lang="cs-CZ" dirty="0"/>
                  <a:t>vztah dvou (či více) veličin x a y lze popsat matematickou funkcí, od které nevykazují žádné odchylky. Pro jednu hodnotu x existuje dle předpisu pouze jedna hodnota y.</a:t>
                </a:r>
              </a:p>
              <a:p>
                <a:pPr lvl="0"/>
                <a:endParaRPr lang="cs-CZ" b="1" dirty="0"/>
              </a:p>
              <a:p>
                <a:pPr marL="1524000" lvl="0" indent="-1524000"/>
                <a:r>
                  <a:rPr lang="cs-CZ" b="1" dirty="0"/>
                  <a:t>Korelační závislost, stochastický (statistický) vztah </a:t>
                </a:r>
              </a:p>
              <a:p>
                <a:pPr marL="266700" lvl="0" indent="-266700">
                  <a:buFontTx/>
                  <a:buChar char="-"/>
                </a:pPr>
                <a:r>
                  <a:rPr lang="cs-CZ" dirty="0"/>
                  <a:t>mezi veličinami (měřeními) je vztah, nelze jej však beze zbytku vyjádřit. </a:t>
                </a:r>
              </a:p>
              <a:p>
                <a:pPr marL="361950" lvl="0" indent="-361950">
                  <a:buFontTx/>
                  <a:buChar char="-"/>
                </a:pPr>
                <a:endParaRPr lang="cs-CZ" dirty="0"/>
              </a:p>
              <a:p>
                <a:r>
                  <a:rPr lang="cs-CZ" b="1" dirty="0"/>
                  <a:t>Korelační koeficient</a:t>
                </a:r>
              </a:p>
              <a:p>
                <a:r>
                  <a:rPr lang="cs-CZ" dirty="0"/>
                  <a:t>- Popisuje míru statistického vztahu, rozsah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−1;0;1</m:t>
                        </m:r>
                      </m:e>
                    </m:d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231654"/>
              </a:xfrm>
              <a:prstGeom prst="rect">
                <a:avLst/>
              </a:prstGeom>
              <a:blipFill>
                <a:blip r:embed="rId3"/>
                <a:stretch>
                  <a:fillRect l="-1076" t="-1509" b="-20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7"/>
          <a:stretch/>
        </p:blipFill>
        <p:spPr bwMode="auto">
          <a:xfrm>
            <a:off x="889049" y="3849456"/>
            <a:ext cx="7365901" cy="28720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456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714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Korelační koeficient</a:t>
                </a:r>
              </a:p>
              <a:p>
                <a:endParaRPr lang="cs-CZ" b="1" dirty="0"/>
              </a:p>
              <a:p>
                <a:r>
                  <a:rPr lang="cs-CZ" b="1" dirty="0"/>
                  <a:t>Korelační koeficient</a:t>
                </a:r>
              </a:p>
              <a:p>
                <a:r>
                  <a:rPr lang="cs-CZ" dirty="0"/>
                  <a:t>- Popisuje míru statistického vztahu, rozsah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−1;0;1</m:t>
                        </m:r>
                      </m:e>
                    </m:d>
                  </m:oMath>
                </a14:m>
                <a:endParaRPr lang="cs-CZ" dirty="0"/>
              </a:p>
              <a:p>
                <a:r>
                  <a:rPr lang="cs-CZ" dirty="0"/>
                  <a:t>- Pro lineární vztah:</a:t>
                </a:r>
              </a:p>
              <a:p>
                <a:r>
                  <a:rPr lang="cs-CZ" dirty="0"/>
                  <a:t> 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𝑝𝑥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𝑝𝑥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d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𝑝𝑦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d>
                          </m:e>
                        </m:rad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Z kovarianční matice:</a:t>
                </a:r>
              </a:p>
              <a:p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𝐶𝑜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𝑥𝑛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𝐶𝑜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𝑥𝑖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sSubSup>
                              <m:sSub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𝑥𝑗</m:t>
                                </m:r>
                              </m:sub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𝐶𝑜𝑣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714834"/>
              </a:xfrm>
              <a:prstGeom prst="rect">
                <a:avLst/>
              </a:prstGeom>
              <a:blipFill>
                <a:blip r:embed="rId3"/>
                <a:stretch>
                  <a:fillRect l="-1076" t="-8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66611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013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Korelační koeficient</a:t>
                </a:r>
              </a:p>
              <a:p>
                <a:endParaRPr lang="cs-CZ" b="1" dirty="0"/>
              </a:p>
              <a:p>
                <a:r>
                  <a:rPr lang="cs-CZ" b="1" dirty="0"/>
                  <a:t>Testování empirického korelačního koeficientu</a:t>
                </a:r>
              </a:p>
              <a:p>
                <a:endParaRPr lang="cs-CZ" dirty="0"/>
              </a:p>
              <a:p>
                <a:pPr marL="285750" indent="-285750">
                  <a:buFontTx/>
                  <a:buChar char="-"/>
                </a:pPr>
                <a:r>
                  <a:rPr lang="cs-CZ" dirty="0"/>
                  <a:t>Různé možnosti, zde testování nenulovosti korelačního koeficientu r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r … výběrový</a:t>
                </a:r>
              </a:p>
              <a:p>
                <a:pPr marL="742950" lvl="1" indent="-28575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cs-CZ" dirty="0"/>
                  <a:t> … základní </a:t>
                </a:r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Nulová hypotéza: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dirty="0"/>
                  <a:t>, za tohoto předpokladu má veličina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cs-CZ" dirty="0"/>
                  <a:t> Studentovo rozdělení s 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cs-CZ" dirty="0"/>
                  <a:t>) stupni volnosti</a:t>
                </a:r>
              </a:p>
              <a:p>
                <a:pPr marL="742950" lvl="1" indent="-285750">
                  <a:buFontTx/>
                  <a:buChar char="-"/>
                </a:pPr>
                <a:endParaRPr lang="cs-CZ" dirty="0"/>
              </a:p>
              <a:p>
                <a:pPr marL="742950" lvl="1" indent="-285750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cs-CZ" dirty="0"/>
              </a:p>
              <a:p>
                <a:pPr marL="742950" lvl="1" indent="-285750">
                  <a:buFontTx/>
                  <a:buChar char="-"/>
                </a:pPr>
                <a:endParaRPr lang="cs-CZ" dirty="0"/>
              </a:p>
              <a:p>
                <a:pPr marL="742950" lvl="1" indent="-285750">
                  <a:buFontTx/>
                  <a:buChar char="-"/>
                </a:pPr>
                <a:r>
                  <a:rPr lang="cs-CZ" dirty="0"/>
                  <a:t>Při překročení kritické hranice zamítáme nulovou hypotézu.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013406"/>
              </a:xfrm>
              <a:prstGeom prst="rect">
                <a:avLst/>
              </a:prstGeom>
              <a:blipFill>
                <a:blip r:embed="rId3"/>
                <a:stretch>
                  <a:fillRect l="-1076" t="-1216" b="-15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228463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508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5. Vyrovnávací rovina</a:t>
                </a:r>
              </a:p>
              <a:p>
                <a:endParaRPr lang="cs-CZ" b="1" dirty="0"/>
              </a:p>
              <a:p>
                <a:r>
                  <a:rPr lang="cs-CZ" dirty="0"/>
                  <a:t>Pro technická řešení úloh v terénu bude nejvhodnější lineární funkcí v prostoru taková vyrovnávací rovina, která dá nejmenší odchylky ve směru vertikální osy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dirty="0"/>
                  <a:t> (v nadmořských výškách), tj. např. umožní minimální přemisťování zemin. Podmínka bude mít proto tvar (předpokládáme váhy rovné jedné, tj.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 baseline="-250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cs-CZ" dirty="0"/>
                  <a:t>).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]=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𝒃𝒚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𝒄𝒛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endParaRPr lang="cs-CZ" b="1" dirty="0"/>
              </a:p>
              <a:p>
                <a:r>
                  <a:rPr lang="cs-CZ" b="1" dirty="0"/>
                  <a:t>Vodorovná rovina</a:t>
                </a:r>
              </a:p>
              <a:p>
                <a:endParaRPr lang="cs-CZ" b="1" dirty="0"/>
              </a:p>
              <a:p>
                <a:r>
                  <a:rPr lang="cs-CZ" b="1" dirty="0"/>
                  <a:t>Obecná rovina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508653"/>
              </a:xfrm>
              <a:prstGeom prst="rect">
                <a:avLst/>
              </a:prstGeom>
              <a:blipFill>
                <a:blip r:embed="rId3"/>
                <a:stretch>
                  <a:fillRect l="-1076" t="-1391" r="-143" b="-19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33056"/>
            <a:ext cx="4104456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708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6. Aproximace empirickým polynomem</a:t>
                </a:r>
              </a:p>
              <a:p>
                <a:endParaRPr lang="cs-CZ" b="1" dirty="0"/>
              </a:p>
              <a:p>
                <a:r>
                  <a:rPr lang="cs-CZ" b="1" dirty="0"/>
                  <a:t>Volba stupně (tvaru)</a:t>
                </a:r>
              </a:p>
              <a:p>
                <a:endParaRPr lang="cs-CZ" b="1" dirty="0"/>
              </a:p>
              <a:p>
                <a:r>
                  <a:rPr lang="cs-CZ" b="1" dirty="0"/>
                  <a:t>Výpočet</a:t>
                </a:r>
              </a:p>
              <a:p>
                <a:endParaRPr lang="cs-CZ" b="1" dirty="0"/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cs-CZ" b="1" dirty="0"/>
                  <a:t>  </a:t>
                </a:r>
              </a:p>
              <a:p>
                <a:endParaRPr lang="cs-CZ" b="1" dirty="0"/>
              </a:p>
              <a:p>
                <a:r>
                  <a:rPr lang="cs-CZ" b="1" dirty="0"/>
                  <a:t>Kvalita aproximace</a:t>
                </a:r>
              </a:p>
              <a:p>
                <a:endParaRPr lang="cs-CZ" b="1" dirty="0"/>
              </a:p>
              <a:p>
                <a:r>
                  <a:rPr lang="cs-CZ" b="1" dirty="0"/>
                  <a:t>Určení významnosti koeficientů</a:t>
                </a:r>
              </a:p>
              <a:p>
                <a:endParaRPr lang="cs-CZ" b="1" dirty="0"/>
              </a:p>
              <a:p>
                <a:endParaRPr lang="cs-CZ" b="1" dirty="0"/>
              </a:p>
              <a:p>
                <a:endParaRPr lang="cs-CZ" b="1" dirty="0"/>
              </a:p>
              <a:p>
                <a:r>
                  <a:rPr lang="cs-CZ" b="1" dirty="0" err="1"/>
                  <a:t>Bivariantní</a:t>
                </a:r>
                <a:r>
                  <a:rPr lang="cs-CZ" b="1" dirty="0"/>
                  <a:t> polynom</a:t>
                </a:r>
              </a:p>
              <a:p>
                <a:endParaRPr lang="cs-CZ" b="1" dirty="0"/>
              </a:p>
              <a:p>
                <a:endParaRPr lang="cs-CZ" b="1" dirty="0"/>
              </a:p>
              <a:p>
                <a:endParaRPr lang="cs-CZ" b="1" dirty="0"/>
              </a:p>
              <a:p>
                <a:r>
                  <a:rPr lang="cs-CZ" b="1" dirty="0"/>
                  <a:t>Ortogonální polynom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447645"/>
              </a:xfrm>
              <a:prstGeom prst="rect">
                <a:avLst/>
              </a:prstGeom>
              <a:blipFill>
                <a:blip r:embed="rId3"/>
                <a:stretch>
                  <a:fillRect l="-1076" t="-896" b="-8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315041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4005</TotalTime>
  <Words>712</Words>
  <Application>Microsoft Office PowerPoint</Application>
  <PresentationFormat>Předvádění na obrazovce (4:3)</PresentationFormat>
  <Paragraphs>149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425</cp:revision>
  <cp:lastPrinted>2019-03-13T15:41:28Z</cp:lastPrinted>
  <dcterms:created xsi:type="dcterms:W3CDTF">2007-03-07T08:58:30Z</dcterms:created>
  <dcterms:modified xsi:type="dcterms:W3CDTF">2019-03-26T13:51:23Z</dcterms:modified>
</cp:coreProperties>
</file>