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0"/>
  </p:notesMasterIdLst>
  <p:sldIdLst>
    <p:sldId id="311" r:id="rId2"/>
    <p:sldId id="374" r:id="rId3"/>
    <p:sldId id="393" r:id="rId4"/>
    <p:sldId id="394" r:id="rId5"/>
    <p:sldId id="395" r:id="rId6"/>
    <p:sldId id="396" r:id="rId7"/>
    <p:sldId id="392" r:id="rId8"/>
    <p:sldId id="309" r:id="rId9"/>
  </p:sldIdLst>
  <p:sldSz cx="9144000" cy="6858000" type="screen4x3"/>
  <p:notesSz cx="7104063"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p15:clr>
            <a:srgbClr val="A4A3A4"/>
          </p15:clr>
        </p15:guide>
        <p15:guide id="2" pos="43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456A75-F0BF-4579-ACD9-C9C40731551A}" v="524" dt="2019-03-26T13:50:47.74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11" autoAdjust="0"/>
    <p:restoredTop sz="96661" autoAdjust="0"/>
  </p:normalViewPr>
  <p:slideViewPr>
    <p:cSldViewPr showGuides="1">
      <p:cViewPr varScale="1">
        <p:scale>
          <a:sx n="93" d="100"/>
          <a:sy n="93" d="100"/>
        </p:scale>
        <p:origin x="168" y="51"/>
      </p:cViewPr>
      <p:guideLst>
        <p:guide orient="horz" pos="482"/>
        <p:guide pos="4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538" y="-7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427" cy="511731"/>
          </a:xfrm>
          <a:prstGeom prst="rect">
            <a:avLst/>
          </a:prstGeom>
        </p:spPr>
        <p:txBody>
          <a:bodyPr vert="horz" lIns="99060" tIns="49531" rIns="99060" bIns="49531" rtlCol="0"/>
          <a:lstStyle>
            <a:lvl1pPr algn="l">
              <a:defRPr sz="1300"/>
            </a:lvl1pPr>
          </a:lstStyle>
          <a:p>
            <a:endParaRPr lang="cs-CZ"/>
          </a:p>
        </p:txBody>
      </p:sp>
      <p:sp>
        <p:nvSpPr>
          <p:cNvPr id="3" name="Date Placeholder 2"/>
          <p:cNvSpPr>
            <a:spLocks noGrp="1"/>
          </p:cNvSpPr>
          <p:nvPr>
            <p:ph type="dt" idx="1"/>
          </p:nvPr>
        </p:nvSpPr>
        <p:spPr>
          <a:xfrm>
            <a:off x="4023993" y="1"/>
            <a:ext cx="3078427" cy="511731"/>
          </a:xfrm>
          <a:prstGeom prst="rect">
            <a:avLst/>
          </a:prstGeom>
        </p:spPr>
        <p:txBody>
          <a:bodyPr vert="horz" lIns="99060" tIns="49531" rIns="99060" bIns="49531" rtlCol="0"/>
          <a:lstStyle>
            <a:lvl1pPr algn="r">
              <a:defRPr sz="1300"/>
            </a:lvl1pPr>
          </a:lstStyle>
          <a:p>
            <a:fld id="{CDBF6E1F-EF6A-429F-B30B-78BD7817E581}" type="datetimeFigureOut">
              <a:rPr lang="cs-CZ" smtClean="0"/>
              <a:pPr/>
              <a:t>16.04.2019</a:t>
            </a:fld>
            <a:endParaRPr lang="cs-CZ"/>
          </a:p>
        </p:txBody>
      </p:sp>
      <p:sp>
        <p:nvSpPr>
          <p:cNvPr id="4" name="Slide Image Placeholder 3"/>
          <p:cNvSpPr>
            <a:spLocks noGrp="1" noRot="1" noChangeAspect="1"/>
          </p:cNvSpPr>
          <p:nvPr>
            <p:ph type="sldImg" idx="2"/>
          </p:nvPr>
        </p:nvSpPr>
        <p:spPr>
          <a:xfrm>
            <a:off x="995363" y="769938"/>
            <a:ext cx="5113337" cy="3835400"/>
          </a:xfrm>
          <a:prstGeom prst="rect">
            <a:avLst/>
          </a:prstGeom>
          <a:noFill/>
          <a:ln w="12700">
            <a:solidFill>
              <a:prstClr val="black"/>
            </a:solidFill>
          </a:ln>
        </p:spPr>
        <p:txBody>
          <a:bodyPr vert="horz" lIns="99060" tIns="49531" rIns="99060" bIns="49531" rtlCol="0" anchor="ctr"/>
          <a:lstStyle/>
          <a:p>
            <a:endParaRPr lang="cs-CZ"/>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9060" tIns="49531" rIns="99060" bIns="495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1" y="9721108"/>
            <a:ext cx="3078427" cy="511731"/>
          </a:xfrm>
          <a:prstGeom prst="rect">
            <a:avLst/>
          </a:prstGeom>
        </p:spPr>
        <p:txBody>
          <a:bodyPr vert="horz" lIns="99060" tIns="49531" rIns="99060" bIns="49531" rtlCol="0" anchor="b"/>
          <a:lstStyle>
            <a:lvl1pPr algn="l">
              <a:defRPr sz="1300"/>
            </a:lvl1pPr>
          </a:lstStyle>
          <a:p>
            <a:endParaRPr lang="cs-CZ"/>
          </a:p>
        </p:txBody>
      </p:sp>
      <p:sp>
        <p:nvSpPr>
          <p:cNvPr id="7" name="Slide Number Placeholder 6"/>
          <p:cNvSpPr>
            <a:spLocks noGrp="1"/>
          </p:cNvSpPr>
          <p:nvPr>
            <p:ph type="sldNum" sz="quarter" idx="5"/>
          </p:nvPr>
        </p:nvSpPr>
        <p:spPr>
          <a:xfrm>
            <a:off x="4023993" y="9721108"/>
            <a:ext cx="3078427" cy="511731"/>
          </a:xfrm>
          <a:prstGeom prst="rect">
            <a:avLst/>
          </a:prstGeom>
        </p:spPr>
        <p:txBody>
          <a:bodyPr vert="horz" lIns="99060" tIns="49531" rIns="99060" bIns="49531" rtlCol="0" anchor="b"/>
          <a:lstStyle>
            <a:lvl1pPr algn="r">
              <a:defRPr sz="1300"/>
            </a:lvl1pPr>
          </a:lstStyle>
          <a:p>
            <a:fld id="{E9AB39D6-1FC5-4AAA-B0E2-D19029641081}" type="slidenum">
              <a:rPr lang="cs-CZ" smtClean="0"/>
              <a:pPr/>
              <a:t>‹#›</a:t>
            </a:fld>
            <a:endParaRPr lang="cs-CZ"/>
          </a:p>
        </p:txBody>
      </p:sp>
    </p:spTree>
    <p:extLst>
      <p:ext uri="{BB962C8B-B14F-4D97-AF65-F5344CB8AC3E}">
        <p14:creationId xmlns:p14="http://schemas.microsoft.com/office/powerpoint/2010/main" val="356120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2</a:t>
            </a:fld>
            <a:endParaRPr lang="cs-CZ"/>
          </a:p>
        </p:txBody>
      </p:sp>
    </p:spTree>
    <p:extLst>
      <p:ext uri="{BB962C8B-B14F-4D97-AF65-F5344CB8AC3E}">
        <p14:creationId xmlns:p14="http://schemas.microsoft.com/office/powerpoint/2010/main" val="2100361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3</a:t>
            </a:fld>
            <a:endParaRPr lang="cs-CZ"/>
          </a:p>
        </p:txBody>
      </p:sp>
    </p:spTree>
    <p:extLst>
      <p:ext uri="{BB962C8B-B14F-4D97-AF65-F5344CB8AC3E}">
        <p14:creationId xmlns:p14="http://schemas.microsoft.com/office/powerpoint/2010/main" val="256092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4</a:t>
            </a:fld>
            <a:endParaRPr lang="cs-CZ"/>
          </a:p>
        </p:txBody>
      </p:sp>
    </p:spTree>
    <p:extLst>
      <p:ext uri="{BB962C8B-B14F-4D97-AF65-F5344CB8AC3E}">
        <p14:creationId xmlns:p14="http://schemas.microsoft.com/office/powerpoint/2010/main" val="420493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5</a:t>
            </a:fld>
            <a:endParaRPr lang="cs-CZ"/>
          </a:p>
        </p:txBody>
      </p:sp>
    </p:spTree>
    <p:extLst>
      <p:ext uri="{BB962C8B-B14F-4D97-AF65-F5344CB8AC3E}">
        <p14:creationId xmlns:p14="http://schemas.microsoft.com/office/powerpoint/2010/main" val="1836240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6</a:t>
            </a:fld>
            <a:endParaRPr lang="cs-CZ"/>
          </a:p>
        </p:txBody>
      </p:sp>
    </p:spTree>
    <p:extLst>
      <p:ext uri="{BB962C8B-B14F-4D97-AF65-F5344CB8AC3E}">
        <p14:creationId xmlns:p14="http://schemas.microsoft.com/office/powerpoint/2010/main" val="2567055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7</a:t>
            </a:fld>
            <a:endParaRPr lang="cs-CZ"/>
          </a:p>
        </p:txBody>
      </p:sp>
    </p:spTree>
    <p:extLst>
      <p:ext uri="{BB962C8B-B14F-4D97-AF65-F5344CB8AC3E}">
        <p14:creationId xmlns:p14="http://schemas.microsoft.com/office/powerpoint/2010/main" val="2733642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5363" y="769938"/>
            <a:ext cx="5113337" cy="3835400"/>
          </a:xfrm>
        </p:spPr>
      </p:sp>
      <p:sp>
        <p:nvSpPr>
          <p:cNvPr id="3" name="Notes Placeholder 2"/>
          <p:cNvSpPr>
            <a:spLocks noGrp="1"/>
          </p:cNvSpPr>
          <p:nvPr>
            <p:ph type="body" idx="1"/>
          </p:nvPr>
        </p:nvSpPr>
        <p:spPr/>
        <p:txBody>
          <a:bodyPr>
            <a:normAutofit/>
          </a:bodyPr>
          <a:lstStyle/>
          <a:p>
            <a:endParaRPr lang="cs-CZ"/>
          </a:p>
        </p:txBody>
      </p:sp>
      <p:sp>
        <p:nvSpPr>
          <p:cNvPr id="4" name="Slide Number Placeholder 3"/>
          <p:cNvSpPr>
            <a:spLocks noGrp="1"/>
          </p:cNvSpPr>
          <p:nvPr>
            <p:ph type="sldNum" sz="quarter" idx="10"/>
          </p:nvPr>
        </p:nvSpPr>
        <p:spPr/>
        <p:txBody>
          <a:bodyPr/>
          <a:lstStyle/>
          <a:p>
            <a:fld id="{E9AB39D6-1FC5-4AAA-B0E2-D19029641081}" type="slidenum">
              <a:rPr lang="cs-CZ" smtClean="0"/>
              <a:pPr/>
              <a:t>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07B06B3C-EC43-462F-8511-08A895F1FD40}" type="datetime1">
              <a:rPr lang="cs-CZ" smtClean="0"/>
              <a:pPr/>
              <a:t>16.04.2019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F18DD4D4-A8E3-4FCF-AC3E-7567330FAEA9}" type="datetime1">
              <a:rPr lang="cs-CZ" smtClean="0"/>
              <a:pPr/>
              <a:t>16.04.2019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4745E93-8A6A-4BE9-AB1B-12DB771241C6}" type="datetime1">
              <a:rPr lang="cs-CZ" smtClean="0"/>
              <a:pPr/>
              <a:t>16.04.2019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B0482B6B-3C28-4F02-B1C9-8569555C95CF}" type="datetime1">
              <a:rPr lang="cs-CZ" smtClean="0"/>
              <a:pPr/>
              <a:t>16.04.2019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B405F-82F6-4943-9A96-BDFFFA405AA0}" type="datetime1">
              <a:rPr lang="cs-CZ" smtClean="0"/>
              <a:pPr/>
              <a:t>16.04.2019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B962A8B-6ECE-4BC6-A33F-0DBADE85C861}" type="datetime1">
              <a:rPr lang="cs-CZ" smtClean="0"/>
              <a:pPr/>
              <a:t>16.04.2019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5C06374D-59A0-46BA-898D-BE927D15E474}" type="datetime1">
              <a:rPr lang="cs-CZ" smtClean="0"/>
              <a:pPr/>
              <a:t>16.04.2019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E2941613-3A1D-4955-956A-FD09C943EDC1}" type="datetime1">
              <a:rPr lang="cs-CZ" smtClean="0"/>
              <a:pPr/>
              <a:t>16.04.2019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B0FC5-BB3A-4A36-AD0F-049DE1400558}" type="datetime1">
              <a:rPr lang="cs-CZ" smtClean="0"/>
              <a:pPr/>
              <a:t>16.04.2019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18FE04-E16A-41B2-875D-7BF63426197F}" type="datetime1">
              <a:rPr lang="cs-CZ" smtClean="0"/>
              <a:pPr/>
              <a:t>16.04.2019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1EB08-7495-4CE8-8ECE-C77C2D07B476}" type="datetime1">
              <a:rPr lang="cs-CZ" smtClean="0"/>
              <a:pPr/>
              <a:t>16.04.2019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587C5EE-3FDF-4CBE-8A81-40FCD7650D3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08EDB-5EEF-43A4-A87A-347ED96D2112}" type="datetime1">
              <a:rPr lang="cs-CZ" smtClean="0"/>
              <a:pPr/>
              <a:t>16.04.2019</a:t>
            </a:fld>
            <a:endParaRPr lang="cs-CZ"/>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7C5EE-3FDF-4CBE-8A81-40FCD7650D3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215" y="571480"/>
            <a:ext cx="7775575" cy="523220"/>
          </a:xfrm>
          <a:prstGeom prst="rect">
            <a:avLst/>
          </a:prstGeom>
          <a:noFill/>
        </p:spPr>
        <p:txBody>
          <a:bodyPr wrap="square" rtlCol="0">
            <a:spAutoFit/>
          </a:bodyPr>
          <a:lstStyle/>
          <a:p>
            <a:pPr algn="ctr"/>
            <a:r>
              <a:rPr lang="cs-CZ" sz="2800" b="1" dirty="0"/>
              <a:t>Teorie chyb a vyrovnávací počet 2</a:t>
            </a:r>
          </a:p>
        </p:txBody>
      </p:sp>
      <p:sp>
        <p:nvSpPr>
          <p:cNvPr id="7" name="Slide Number Placeholder 6"/>
          <p:cNvSpPr>
            <a:spLocks noGrp="1"/>
          </p:cNvSpPr>
          <p:nvPr>
            <p:ph type="sldNum" sz="quarter" idx="12"/>
          </p:nvPr>
        </p:nvSpPr>
        <p:spPr/>
        <p:txBody>
          <a:bodyPr/>
          <a:lstStyle/>
          <a:p>
            <a:fld id="{5587C5EE-3FDF-4CBE-8A81-40FCD7650D36}" type="slidenum">
              <a:rPr lang="cs-CZ" smtClean="0"/>
              <a:pPr/>
              <a:t>1</a:t>
            </a:fld>
            <a:endParaRPr lang="cs-CZ"/>
          </a:p>
        </p:txBody>
      </p:sp>
      <p:sp>
        <p:nvSpPr>
          <p:cNvPr id="8" name="TextBox 3"/>
          <p:cNvSpPr txBox="1"/>
          <p:nvPr/>
        </p:nvSpPr>
        <p:spPr>
          <a:xfrm>
            <a:off x="684212" y="1484786"/>
            <a:ext cx="8208267" cy="3785652"/>
          </a:xfrm>
          <a:prstGeom prst="rect">
            <a:avLst/>
          </a:prstGeom>
          <a:noFill/>
        </p:spPr>
        <p:txBody>
          <a:bodyPr wrap="square" rtlCol="0">
            <a:spAutoFit/>
          </a:bodyPr>
          <a:lstStyle/>
          <a:p>
            <a:pPr marL="1079500" indent="-1079500"/>
            <a:r>
              <a:rPr lang="cs-CZ" sz="2000" dirty="0"/>
              <a:t>Téma č. 10: </a:t>
            </a:r>
            <a:r>
              <a:rPr lang="cs-CZ" sz="2000" b="1" dirty="0"/>
              <a:t>Optimalizace geodetických měření. Rozbory přesnosti.</a:t>
            </a:r>
          </a:p>
          <a:p>
            <a:pPr marL="1079500" indent="-1079500"/>
            <a:endParaRPr lang="cs-CZ" sz="2000" dirty="0"/>
          </a:p>
          <a:p>
            <a:pPr marL="457200" indent="-457200">
              <a:buFontTx/>
              <a:buAutoNum type="arabicPeriod"/>
            </a:pPr>
            <a:r>
              <a:rPr lang="cs-CZ" sz="2000" dirty="0"/>
              <a:t>Optimalizace geodetických měření.</a:t>
            </a:r>
          </a:p>
          <a:p>
            <a:pPr marL="914400" lvl="1" indent="-457200">
              <a:buFontTx/>
              <a:buAutoNum type="arabicPeriod"/>
            </a:pPr>
            <a:r>
              <a:rPr lang="cs-CZ" sz="2000" dirty="0"/>
              <a:t>Design 0. řádu</a:t>
            </a:r>
          </a:p>
          <a:p>
            <a:pPr marL="914400" lvl="1" indent="-457200">
              <a:buFontTx/>
              <a:buAutoNum type="arabicPeriod"/>
            </a:pPr>
            <a:r>
              <a:rPr lang="cs-CZ" sz="2000" dirty="0"/>
              <a:t>Design 1. řádu</a:t>
            </a:r>
          </a:p>
          <a:p>
            <a:pPr marL="914400" lvl="1" indent="-457200">
              <a:buFontTx/>
              <a:buAutoNum type="arabicPeriod"/>
            </a:pPr>
            <a:r>
              <a:rPr lang="cs-CZ" sz="2000" dirty="0"/>
              <a:t>Design 2. řádu</a:t>
            </a:r>
          </a:p>
          <a:p>
            <a:pPr marL="914400" lvl="1" indent="-457200">
              <a:buFontTx/>
              <a:buAutoNum type="arabicPeriod"/>
            </a:pPr>
            <a:r>
              <a:rPr lang="cs-CZ" sz="2000" dirty="0"/>
              <a:t>Design 3. řádu</a:t>
            </a:r>
          </a:p>
          <a:p>
            <a:pPr marL="457200" indent="-457200">
              <a:buFontTx/>
              <a:buAutoNum type="arabicPeriod"/>
            </a:pPr>
            <a:r>
              <a:rPr lang="cs-CZ" sz="2000" dirty="0"/>
              <a:t>Rozbory přesnosti.</a:t>
            </a:r>
          </a:p>
          <a:p>
            <a:pPr marL="914400" lvl="1" indent="-457200">
              <a:buFontTx/>
              <a:buAutoNum type="arabicPeriod"/>
            </a:pPr>
            <a:r>
              <a:rPr lang="cs-CZ" sz="2000" dirty="0"/>
              <a:t>Cíle rozboru přesnosti</a:t>
            </a:r>
          </a:p>
          <a:p>
            <a:pPr marL="914400" lvl="1" indent="-457200">
              <a:buFontTx/>
              <a:buAutoNum type="arabicPeriod"/>
            </a:pPr>
            <a:r>
              <a:rPr lang="cs-CZ" sz="2000" dirty="0"/>
              <a:t>Rozbor před měřením.</a:t>
            </a:r>
          </a:p>
          <a:p>
            <a:pPr marL="914400" lvl="1" indent="-457200">
              <a:buFontTx/>
              <a:buAutoNum type="arabicPeriod"/>
            </a:pPr>
            <a:r>
              <a:rPr lang="cs-CZ" sz="2000" dirty="0"/>
              <a:t>Rozbor při měření.</a:t>
            </a:r>
          </a:p>
          <a:p>
            <a:pPr marL="914400" lvl="1" indent="-457200">
              <a:buFontTx/>
              <a:buAutoNum type="arabicPeriod"/>
            </a:pPr>
            <a:r>
              <a:rPr lang="cs-CZ" sz="2000" dirty="0"/>
              <a:t>Rozbor po měření.</a:t>
            </a:r>
          </a:p>
        </p:txBody>
      </p:sp>
    </p:spTree>
    <p:extLst>
      <p:ext uri="{BB962C8B-B14F-4D97-AF65-F5344CB8AC3E}">
        <p14:creationId xmlns:p14="http://schemas.microsoft.com/office/powerpoint/2010/main" val="202617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2</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3016210"/>
              </a:xfrm>
              <a:prstGeom prst="rect">
                <a:avLst/>
              </a:prstGeom>
              <a:noFill/>
            </p:spPr>
            <p:txBody>
              <a:bodyPr wrap="square" rtlCol="0">
                <a:spAutoFit/>
              </a:bodyPr>
              <a:lstStyle/>
              <a:p>
                <a:r>
                  <a:rPr lang="cs-CZ" sz="2400" b="1" dirty="0"/>
                  <a:t>1. Optimalizace geodetických sítí</a:t>
                </a:r>
              </a:p>
              <a:p>
                <a:pPr algn="just"/>
                <a:endParaRPr lang="cs-CZ" sz="2000" dirty="0"/>
              </a:p>
              <a:p>
                <a:r>
                  <a:rPr lang="cs-CZ" dirty="0"/>
                  <a:t>Problémy optimalizace se dělí zhruba na 4 základní řešení popsaná v dalších odstavcích.</a:t>
                </a:r>
              </a:p>
              <a:p>
                <a:endParaRPr lang="cs-CZ" b="1" dirty="0"/>
              </a:p>
              <a:p>
                <a:r>
                  <a:rPr lang="cs-CZ" b="1" dirty="0"/>
                  <a:t>1. Design 0. řádu</a:t>
                </a:r>
              </a:p>
              <a:p>
                <a:r>
                  <a:rPr lang="cs-CZ" dirty="0"/>
                  <a:t>	Problém spočívá v určení tzv. „</a:t>
                </a:r>
                <a:r>
                  <a:rPr lang="cs-CZ" dirty="0" err="1"/>
                  <a:t>datumu</a:t>
                </a:r>
                <a:r>
                  <a:rPr lang="cs-CZ" dirty="0"/>
                  <a:t>“ při vyrovnání volné sítě. Daná je konfigurace sítě a váhové poměry vstupních veličin. Pro odhad vektoru neznámých a jeho kovarianční matice má být zvolen pro jednotlivé případy optimální vztažný systém. </a:t>
                </a:r>
              </a:p>
              <a:p>
                <a:r>
                  <a:rPr lang="cs-CZ" dirty="0"/>
                  <a:t>Dáno:  </a:t>
                </a:r>
                <a14:m>
                  <m:oMath xmlns:m="http://schemas.openxmlformats.org/officeDocument/2006/math">
                    <m:r>
                      <a:rPr lang="cs-CZ" b="1" i="1"/>
                      <m:t>𝑨</m:t>
                    </m:r>
                  </m:oMath>
                </a14:m>
                <a:r>
                  <a:rPr lang="cs-CZ" dirty="0"/>
                  <a:t>, </a:t>
                </a:r>
                <a14:m>
                  <m:oMath xmlns:m="http://schemas.openxmlformats.org/officeDocument/2006/math">
                    <m:r>
                      <a:rPr lang="cs-CZ" b="1" i="1"/>
                      <m:t>𝑷</m:t>
                    </m:r>
                  </m:oMath>
                </a14:m>
                <a:r>
                  <a:rPr lang="cs-CZ" dirty="0"/>
                  <a:t>, hledá se: </a:t>
                </a:r>
                <a14:m>
                  <m:oMath xmlns:m="http://schemas.openxmlformats.org/officeDocument/2006/math">
                    <m:r>
                      <a:rPr lang="cs-CZ" b="1" i="1"/>
                      <m:t>𝒙</m:t>
                    </m:r>
                  </m:oMath>
                </a14:m>
                <a:r>
                  <a:rPr lang="cs-CZ" dirty="0"/>
                  <a:t>, </a:t>
                </a:r>
                <a14:m>
                  <m:oMath xmlns:m="http://schemas.openxmlformats.org/officeDocument/2006/math">
                    <m:sSub>
                      <m:sSubPr>
                        <m:ctrlPr>
                          <a:rPr lang="cs-CZ" b="1" i="1"/>
                        </m:ctrlPr>
                      </m:sSubPr>
                      <m:e>
                        <m:r>
                          <a:rPr lang="cs-CZ" b="1" i="1"/>
                          <m:t>𝑸</m:t>
                        </m:r>
                      </m:e>
                      <m:sub>
                        <m:r>
                          <a:rPr lang="cs-CZ" i="1" baseline="-25000"/>
                          <m:t>𝑥</m:t>
                        </m:r>
                      </m:sub>
                    </m:sSub>
                  </m:oMath>
                </a14:m>
                <a:r>
                  <a:rPr lang="cs-CZ" dirty="0"/>
                  <a:t>.</a:t>
                </a:r>
                <a:endParaRPr lang="cs-CZ" sz="2000" dirty="0"/>
              </a:p>
              <a:p>
                <a:pPr algn="just"/>
                <a:endParaRPr lang="cs-CZ" sz="20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3016210"/>
              </a:xfrm>
              <a:prstGeom prst="rect">
                <a:avLst/>
              </a:prstGeom>
              <a:blipFill>
                <a:blip r:embed="rId3"/>
                <a:stretch>
                  <a:fillRect l="-1076" t="-1616" r="-717"/>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129039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3</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2985433"/>
              </a:xfrm>
              <a:prstGeom prst="rect">
                <a:avLst/>
              </a:prstGeom>
              <a:noFill/>
            </p:spPr>
            <p:txBody>
              <a:bodyPr wrap="square" rtlCol="0">
                <a:spAutoFit/>
              </a:bodyPr>
              <a:lstStyle/>
              <a:p>
                <a:r>
                  <a:rPr lang="cs-CZ" sz="2400" b="1" dirty="0"/>
                  <a:t>1. Optimalizace geodetických sítí</a:t>
                </a:r>
              </a:p>
              <a:p>
                <a:pPr algn="just"/>
                <a:endParaRPr lang="cs-CZ" sz="2000" dirty="0"/>
              </a:p>
              <a:p>
                <a:endParaRPr lang="cs-CZ" dirty="0"/>
              </a:p>
              <a:p>
                <a:r>
                  <a:rPr lang="cs-CZ" b="1" dirty="0"/>
                  <a:t>2. Design 1. řádu</a:t>
                </a:r>
              </a:p>
              <a:p>
                <a:r>
                  <a:rPr lang="cs-CZ" dirty="0"/>
                  <a:t>	Při řešení tohoto problému se hledá optimální konfigurace pro projektovanou síť. Konfigurace je plně popsána maticí </a:t>
                </a:r>
                <a14:m>
                  <m:oMath xmlns:m="http://schemas.openxmlformats.org/officeDocument/2006/math">
                    <m:r>
                      <a:rPr lang="cs-CZ" b="1" i="1"/>
                      <m:t>𝑨</m:t>
                    </m:r>
                  </m:oMath>
                </a14:m>
                <a:r>
                  <a:rPr lang="cs-CZ" dirty="0"/>
                  <a:t>, která zachycuje geometrické vztahy mezi měřenými hodnotami a neznámými v linearizovaném tvaru. V ní jsou obsaženy nejen informace o poloze nových bodů, ale také o měření, která jsou s těmito body svázaná.</a:t>
                </a:r>
              </a:p>
              <a:p>
                <a:r>
                  <a:rPr lang="cs-CZ" dirty="0"/>
                  <a:t>Dáno:  </a:t>
                </a:r>
                <a14:m>
                  <m:oMath xmlns:m="http://schemas.openxmlformats.org/officeDocument/2006/math">
                    <m:r>
                      <a:rPr lang="cs-CZ" b="1" i="1"/>
                      <m:t>𝑷</m:t>
                    </m:r>
                  </m:oMath>
                </a14:m>
                <a:r>
                  <a:rPr lang="cs-CZ" dirty="0"/>
                  <a:t>, </a:t>
                </a:r>
                <a14:m>
                  <m:oMath xmlns:m="http://schemas.openxmlformats.org/officeDocument/2006/math">
                    <m:sSub>
                      <m:sSubPr>
                        <m:ctrlPr>
                          <a:rPr lang="cs-CZ" b="1" i="1"/>
                        </m:ctrlPr>
                      </m:sSubPr>
                      <m:e>
                        <m:r>
                          <a:rPr lang="cs-CZ" b="1" i="1"/>
                          <m:t>𝑸</m:t>
                        </m:r>
                      </m:e>
                      <m:sub>
                        <m:r>
                          <a:rPr lang="cs-CZ" i="1" baseline="-25000"/>
                          <m:t>𝑥</m:t>
                        </m:r>
                      </m:sub>
                    </m:sSub>
                  </m:oMath>
                </a14:m>
                <a:r>
                  <a:rPr lang="cs-CZ" dirty="0"/>
                  <a:t>, hledá se:</a:t>
                </a:r>
                <a:r>
                  <a:rPr lang="cs-CZ" b="1" dirty="0"/>
                  <a:t> </a:t>
                </a:r>
                <a14:m>
                  <m:oMath xmlns:m="http://schemas.openxmlformats.org/officeDocument/2006/math">
                    <m:r>
                      <a:rPr lang="cs-CZ" b="1" i="1"/>
                      <m:t>𝑨</m:t>
                    </m:r>
                  </m:oMath>
                </a14:m>
                <a:r>
                  <a:rPr lang="cs-CZ" dirty="0"/>
                  <a:t>.</a:t>
                </a:r>
              </a:p>
              <a:p>
                <a:endParaRPr lang="cs-CZ" b="1"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2985433"/>
              </a:xfrm>
              <a:prstGeom prst="rect">
                <a:avLst/>
              </a:prstGeom>
              <a:blipFill>
                <a:blip r:embed="rId3"/>
                <a:stretch>
                  <a:fillRect l="-1076" t="-1633"/>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162241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4</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2431435"/>
              </a:xfrm>
              <a:prstGeom prst="rect">
                <a:avLst/>
              </a:prstGeom>
              <a:noFill/>
            </p:spPr>
            <p:txBody>
              <a:bodyPr wrap="square" rtlCol="0">
                <a:spAutoFit/>
              </a:bodyPr>
              <a:lstStyle/>
              <a:p>
                <a:r>
                  <a:rPr lang="cs-CZ" sz="2400" b="1" dirty="0"/>
                  <a:t>1. Optimalizace geodetických sítí</a:t>
                </a:r>
              </a:p>
              <a:p>
                <a:pPr algn="just"/>
                <a:endParaRPr lang="cs-CZ" sz="2000" dirty="0"/>
              </a:p>
              <a:p>
                <a:r>
                  <a:rPr lang="cs-CZ" b="1" dirty="0"/>
                  <a:t>3. Design 2. řádu</a:t>
                </a:r>
              </a:p>
              <a:p>
                <a:r>
                  <a:rPr lang="cs-CZ" dirty="0"/>
                  <a:t>	Hlavní problém tohoto aspektu geodetické optimalizace spočívá v určení optimální vstupní váhové matice měření (nebo vstupní matice přesnosti). Pro danou konfiguraci sítě je potřeba určit přesnosti nebo počty opakování měření, které vstupují do vyrovnání tak, aby byly splněny vytýčené požadavky (tedy např. tvar matice </a:t>
                </a:r>
                <a14:m>
                  <m:oMath xmlns:m="http://schemas.openxmlformats.org/officeDocument/2006/math">
                    <m:sSub>
                      <m:sSubPr>
                        <m:ctrlPr>
                          <a:rPr lang="cs-CZ" b="1" i="1"/>
                        </m:ctrlPr>
                      </m:sSubPr>
                      <m:e>
                        <m:r>
                          <a:rPr lang="cs-CZ" b="1" i="1"/>
                          <m:t>𝑸</m:t>
                        </m:r>
                      </m:e>
                      <m:sub>
                        <m:r>
                          <a:rPr lang="cs-CZ" i="1" baseline="-25000"/>
                          <m:t>𝑥</m:t>
                        </m:r>
                      </m:sub>
                    </m:sSub>
                  </m:oMath>
                </a14:m>
                <a:r>
                  <a:rPr lang="cs-CZ" dirty="0"/>
                  <a:t>).</a:t>
                </a:r>
              </a:p>
              <a:p>
                <a:r>
                  <a:rPr lang="cs-CZ" dirty="0"/>
                  <a:t>Dáno:  </a:t>
                </a:r>
                <a14:m>
                  <m:oMath xmlns:m="http://schemas.openxmlformats.org/officeDocument/2006/math">
                    <m:r>
                      <a:rPr lang="cs-CZ" b="1" i="1"/>
                      <m:t>𝑨</m:t>
                    </m:r>
                  </m:oMath>
                </a14:m>
                <a:r>
                  <a:rPr lang="cs-CZ" dirty="0"/>
                  <a:t>, </a:t>
                </a:r>
                <a14:m>
                  <m:oMath xmlns:m="http://schemas.openxmlformats.org/officeDocument/2006/math">
                    <m:sSub>
                      <m:sSubPr>
                        <m:ctrlPr>
                          <a:rPr lang="cs-CZ" b="1" i="1"/>
                        </m:ctrlPr>
                      </m:sSubPr>
                      <m:e>
                        <m:r>
                          <a:rPr lang="cs-CZ" b="1" i="1"/>
                          <m:t>𝑸</m:t>
                        </m:r>
                      </m:e>
                      <m:sub>
                        <m:r>
                          <a:rPr lang="cs-CZ" i="1" baseline="-25000"/>
                          <m:t>𝑥</m:t>
                        </m:r>
                      </m:sub>
                    </m:sSub>
                  </m:oMath>
                </a14:m>
                <a:r>
                  <a:rPr lang="cs-CZ" dirty="0"/>
                  <a:t>, hledá se:</a:t>
                </a:r>
                <a:r>
                  <a:rPr lang="cs-CZ" b="1" dirty="0"/>
                  <a:t> </a:t>
                </a:r>
                <a14:m>
                  <m:oMath xmlns:m="http://schemas.openxmlformats.org/officeDocument/2006/math">
                    <m:r>
                      <a:rPr lang="cs-CZ" b="1" i="1"/>
                      <m:t>𝑷</m:t>
                    </m:r>
                  </m:oMath>
                </a14:m>
                <a:r>
                  <a:rPr lang="cs-CZ" b="1" dirty="0"/>
                  <a:t>.</a:t>
                </a:r>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2431435"/>
              </a:xfrm>
              <a:prstGeom prst="rect">
                <a:avLst/>
              </a:prstGeom>
              <a:blipFill>
                <a:blip r:embed="rId3"/>
                <a:stretch>
                  <a:fillRect l="-1076" t="-2005" r="-861" b="-3008"/>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113436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5</a:t>
            </a:fld>
            <a:endParaRPr lang="cs-CZ"/>
          </a:p>
        </p:txBody>
      </p:sp>
      <mc:AlternateContent xmlns:mc="http://schemas.openxmlformats.org/markup-compatibility/2006">
        <mc:Choice xmlns:a14="http://schemas.microsoft.com/office/drawing/2010/main" Requires="a14">
          <p:sp>
            <p:nvSpPr>
              <p:cNvPr id="8" name="TextBox 3"/>
              <p:cNvSpPr txBox="1"/>
              <p:nvPr/>
            </p:nvSpPr>
            <p:spPr>
              <a:xfrm>
                <a:off x="323528" y="620688"/>
                <a:ext cx="8496944" cy="3600986"/>
              </a:xfrm>
              <a:prstGeom prst="rect">
                <a:avLst/>
              </a:prstGeom>
              <a:noFill/>
            </p:spPr>
            <p:txBody>
              <a:bodyPr wrap="square" rtlCol="0">
                <a:spAutoFit/>
              </a:bodyPr>
              <a:lstStyle/>
              <a:p>
                <a:r>
                  <a:rPr lang="cs-CZ" sz="2400" b="1" dirty="0"/>
                  <a:t>1. Optimalizace geodetických sítí</a:t>
                </a:r>
              </a:p>
              <a:p>
                <a:pPr algn="just"/>
                <a:endParaRPr lang="cs-CZ" sz="2000" dirty="0"/>
              </a:p>
              <a:p>
                <a:r>
                  <a:rPr lang="cs-CZ" b="1" dirty="0"/>
                  <a:t>4. Design 3. řádu</a:t>
                </a:r>
              </a:p>
              <a:p>
                <a:r>
                  <a:rPr lang="cs-CZ" dirty="0"/>
                  <a:t>Formulace této úlohy spočívá v definování optimálních oprav stávající sítě, nebo plánovaného vložení nových bodů, případně dodatečného provedení dalších měření pro projektovanou síť. Takové problémy se objevují při zhušťování daných sítí, nebo rozšíření stávajících sítí při inženýrských projektech. Potom se jeví jako smysluplné řešení design 3. řádu nesoustředit pouze na otázky zhuštění nebo rozšíření, ale použít tento design již ve fázi plánování k získání optimální koncepce celé této sítě.         </a:t>
                </a:r>
              </a:p>
              <a:p>
                <a:r>
                  <a:rPr lang="cs-CZ" dirty="0"/>
                  <a:t>Dáno: </a:t>
                </a:r>
                <a14:m>
                  <m:oMath xmlns:m="http://schemas.openxmlformats.org/officeDocument/2006/math">
                    <m:sSub>
                      <m:sSubPr>
                        <m:ctrlPr>
                          <a:rPr lang="cs-CZ" b="1" i="1"/>
                        </m:ctrlPr>
                      </m:sSubPr>
                      <m:e>
                        <m:r>
                          <a:rPr lang="cs-CZ" b="1" i="1"/>
                          <m:t>𝑸</m:t>
                        </m:r>
                      </m:e>
                      <m:sub>
                        <m:r>
                          <a:rPr lang="cs-CZ" i="1" baseline="-25000"/>
                          <m:t>𝑥</m:t>
                        </m:r>
                      </m:sub>
                    </m:sSub>
                    <m:r>
                      <a:rPr lang="cs-CZ" b="1" i="1"/>
                      <m:t>′</m:t>
                    </m:r>
                  </m:oMath>
                </a14:m>
                <a:r>
                  <a:rPr lang="cs-CZ" dirty="0"/>
                  <a:t>a  </a:t>
                </a:r>
                <a14:m>
                  <m:oMath xmlns:m="http://schemas.openxmlformats.org/officeDocument/2006/math">
                    <m:r>
                      <a:rPr lang="cs-CZ" b="1" i="1"/>
                      <m:t>𝑨</m:t>
                    </m:r>
                  </m:oMath>
                </a14:m>
                <a:r>
                  <a:rPr lang="cs-CZ" dirty="0"/>
                  <a:t>, </a:t>
                </a:r>
                <a14:m>
                  <m:oMath xmlns:m="http://schemas.openxmlformats.org/officeDocument/2006/math">
                    <m:r>
                      <a:rPr lang="cs-CZ" b="1" i="1"/>
                      <m:t>𝑷</m:t>
                    </m:r>
                  </m:oMath>
                </a14:m>
                <a:r>
                  <a:rPr lang="cs-CZ" dirty="0"/>
                  <a:t> je částečně dáno a částečně se hledá.</a:t>
                </a:r>
              </a:p>
              <a:p>
                <a:pPr algn="just"/>
                <a:endParaRPr lang="cs-CZ" sz="2000" dirty="0"/>
              </a:p>
              <a:p>
                <a:pPr algn="just"/>
                <a:endParaRPr lang="cs-CZ" sz="2000" dirty="0"/>
              </a:p>
            </p:txBody>
          </p:sp>
        </mc:Choice>
        <mc:Fallback>
          <p:sp>
            <p:nvSpPr>
              <p:cNvPr id="8" name="TextBox 3"/>
              <p:cNvSpPr txBox="1">
                <a:spLocks noRot="1" noChangeAspect="1" noMove="1" noResize="1" noEditPoints="1" noAdjustHandles="1" noChangeArrowheads="1" noChangeShapeType="1" noTextEdit="1"/>
              </p:cNvSpPr>
              <p:nvPr/>
            </p:nvSpPr>
            <p:spPr>
              <a:xfrm>
                <a:off x="323528" y="620688"/>
                <a:ext cx="8496944" cy="3600986"/>
              </a:xfrm>
              <a:prstGeom prst="rect">
                <a:avLst/>
              </a:prstGeom>
              <a:blipFill>
                <a:blip r:embed="rId3"/>
                <a:stretch>
                  <a:fillRect l="-1076" t="-1354"/>
                </a:stretch>
              </a:blipFill>
            </p:spPr>
            <p:txBody>
              <a:bodyPr/>
              <a:lstStyle/>
              <a:p>
                <a:r>
                  <a:rPr lang="cs-CZ">
                    <a:noFill/>
                  </a:rPr>
                  <a:t> </a:t>
                </a:r>
              </a:p>
            </p:txBody>
          </p:sp>
        </mc:Fallback>
      </mc:AlternateContent>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37329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6</a:t>
            </a:fld>
            <a:endParaRPr lang="cs-CZ"/>
          </a:p>
        </p:txBody>
      </p:sp>
      <p:sp>
        <p:nvSpPr>
          <p:cNvPr id="8" name="TextBox 3"/>
          <p:cNvSpPr txBox="1"/>
          <p:nvPr/>
        </p:nvSpPr>
        <p:spPr>
          <a:xfrm>
            <a:off x="323528" y="620688"/>
            <a:ext cx="8496944" cy="2769989"/>
          </a:xfrm>
          <a:prstGeom prst="rect">
            <a:avLst/>
          </a:prstGeom>
          <a:noFill/>
        </p:spPr>
        <p:txBody>
          <a:bodyPr wrap="square" rtlCol="0">
            <a:spAutoFit/>
          </a:bodyPr>
          <a:lstStyle/>
          <a:p>
            <a:r>
              <a:rPr lang="cs-CZ" sz="2400" b="1" dirty="0"/>
              <a:t>1. Optimalizace geodetických sítí</a:t>
            </a:r>
          </a:p>
          <a:p>
            <a:pPr algn="just"/>
            <a:endParaRPr lang="cs-CZ" sz="2000" dirty="0"/>
          </a:p>
          <a:p>
            <a:r>
              <a:rPr lang="cs-CZ" b="1" dirty="0"/>
              <a:t>Reálná situace optimalizace geodetických sítí</a:t>
            </a:r>
          </a:p>
          <a:p>
            <a:endParaRPr lang="cs-CZ" b="1" dirty="0"/>
          </a:p>
          <a:p>
            <a:r>
              <a:rPr lang="cs-CZ" b="1" dirty="0"/>
              <a:t>Cíle</a:t>
            </a:r>
          </a:p>
          <a:p>
            <a:endParaRPr lang="cs-CZ" b="1" dirty="0"/>
          </a:p>
          <a:p>
            <a:r>
              <a:rPr lang="cs-CZ" b="1"/>
              <a:t>Řešení</a:t>
            </a:r>
            <a:endParaRPr lang="cs-CZ" dirty="0"/>
          </a:p>
          <a:p>
            <a:pPr algn="just"/>
            <a:endParaRPr lang="cs-CZ" sz="2000" dirty="0"/>
          </a:p>
          <a:p>
            <a:pPr algn="just"/>
            <a:endParaRPr lang="cs-CZ" sz="20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316206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587C5EE-3FDF-4CBE-8A81-40FCD7650D36}" type="slidenum">
              <a:rPr lang="cs-CZ" smtClean="0"/>
              <a:pPr/>
              <a:t>7</a:t>
            </a:fld>
            <a:endParaRPr lang="cs-CZ"/>
          </a:p>
        </p:txBody>
      </p:sp>
      <p:sp>
        <p:nvSpPr>
          <p:cNvPr id="8" name="TextBox 3"/>
          <p:cNvSpPr txBox="1"/>
          <p:nvPr/>
        </p:nvSpPr>
        <p:spPr>
          <a:xfrm>
            <a:off x="323528" y="620688"/>
            <a:ext cx="8496944" cy="3539430"/>
          </a:xfrm>
          <a:prstGeom prst="rect">
            <a:avLst/>
          </a:prstGeom>
          <a:noFill/>
        </p:spPr>
        <p:txBody>
          <a:bodyPr wrap="square" rtlCol="0">
            <a:spAutoFit/>
          </a:bodyPr>
          <a:lstStyle/>
          <a:p>
            <a:r>
              <a:rPr lang="cs-CZ" sz="2400" b="1" dirty="0"/>
              <a:t>2. Rozbory přesnosti.</a:t>
            </a:r>
          </a:p>
          <a:p>
            <a:pPr algn="just"/>
            <a:endParaRPr lang="cs-CZ" sz="2000" dirty="0"/>
          </a:p>
          <a:p>
            <a:pPr marL="914400" lvl="1" indent="-457200">
              <a:buFontTx/>
              <a:buAutoNum type="arabicPeriod"/>
            </a:pPr>
            <a:r>
              <a:rPr lang="cs-CZ" sz="2000" dirty="0"/>
              <a:t>Cíle rozboru přesnosti</a:t>
            </a:r>
          </a:p>
          <a:p>
            <a:pPr marL="914400" lvl="1" indent="-457200">
              <a:buFontTx/>
              <a:buAutoNum type="arabicPeriod"/>
            </a:pPr>
            <a:endParaRPr lang="cs-CZ" sz="2000" dirty="0"/>
          </a:p>
          <a:p>
            <a:pPr marL="914400" lvl="1" indent="-457200">
              <a:buFontTx/>
              <a:buAutoNum type="arabicPeriod"/>
            </a:pPr>
            <a:r>
              <a:rPr lang="cs-CZ" sz="2000" dirty="0"/>
              <a:t>Rozbor před měřením.</a:t>
            </a:r>
          </a:p>
          <a:p>
            <a:pPr marL="914400" lvl="1" indent="-457200">
              <a:buFontTx/>
              <a:buAutoNum type="arabicPeriod"/>
            </a:pPr>
            <a:endParaRPr lang="cs-CZ" sz="2000" dirty="0"/>
          </a:p>
          <a:p>
            <a:pPr marL="914400" lvl="1" indent="-457200">
              <a:buFontTx/>
              <a:buAutoNum type="arabicPeriod"/>
            </a:pPr>
            <a:r>
              <a:rPr lang="cs-CZ" sz="2000" dirty="0"/>
              <a:t>Rozbor při měření.</a:t>
            </a:r>
          </a:p>
          <a:p>
            <a:pPr marL="914400" lvl="1" indent="-457200">
              <a:buFontTx/>
              <a:buAutoNum type="arabicPeriod"/>
            </a:pPr>
            <a:endParaRPr lang="cs-CZ" sz="2000" dirty="0"/>
          </a:p>
          <a:p>
            <a:pPr marL="914400" lvl="1" indent="-457200">
              <a:buFontTx/>
              <a:buAutoNum type="arabicPeriod"/>
            </a:pPr>
            <a:r>
              <a:rPr lang="cs-CZ" sz="2000" dirty="0"/>
              <a:t>Rozbor po měření.</a:t>
            </a:r>
          </a:p>
          <a:p>
            <a:pPr algn="just"/>
            <a:endParaRPr lang="cs-CZ" sz="2000" dirty="0"/>
          </a:p>
          <a:p>
            <a:pPr algn="just"/>
            <a:endParaRPr lang="cs-CZ" sz="2000" dirty="0"/>
          </a:p>
        </p:txBody>
      </p:sp>
      <p:sp>
        <p:nvSpPr>
          <p:cNvPr id="5" name="TextBox 3">
            <a:extLst>
              <a:ext uri="{FF2B5EF4-FFF2-40B4-BE49-F238E27FC236}">
                <a16:creationId xmlns:a16="http://schemas.microsoft.com/office/drawing/2014/main" id="{680C5699-8534-469C-99FF-F12F01335881}"/>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extLst>
      <p:ext uri="{BB962C8B-B14F-4D97-AF65-F5344CB8AC3E}">
        <p14:creationId xmlns:p14="http://schemas.microsoft.com/office/powerpoint/2010/main" val="424487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71810"/>
            <a:ext cx="9144000" cy="523220"/>
          </a:xfrm>
          <a:prstGeom prst="rect">
            <a:avLst/>
          </a:prstGeom>
          <a:noFill/>
        </p:spPr>
        <p:txBody>
          <a:bodyPr wrap="square" rtlCol="0">
            <a:spAutoFit/>
          </a:bodyPr>
          <a:lstStyle/>
          <a:p>
            <a:pPr marL="342900" indent="-342900" algn="ctr"/>
            <a:r>
              <a:rPr lang="cs-CZ" sz="2800" b="1" dirty="0">
                <a:sym typeface="Wingdings" panose="05000000000000000000" pitchFamily="2" charset="2"/>
              </a:rPr>
              <a:t></a:t>
            </a:r>
            <a:r>
              <a:rPr lang="cs-CZ" sz="2800" b="1" dirty="0"/>
              <a:t> Konec </a:t>
            </a:r>
            <a:r>
              <a:rPr lang="cs-CZ" sz="2800" b="1" dirty="0">
                <a:sym typeface="Wingdings" panose="05000000000000000000" pitchFamily="2" charset="2"/>
              </a:rPr>
              <a:t></a:t>
            </a:r>
            <a:endParaRPr lang="cs-CZ" sz="2800" b="1" dirty="0"/>
          </a:p>
        </p:txBody>
      </p:sp>
      <p:sp>
        <p:nvSpPr>
          <p:cNvPr id="7" name="Slide Number Placeholder 6"/>
          <p:cNvSpPr>
            <a:spLocks noGrp="1"/>
          </p:cNvSpPr>
          <p:nvPr>
            <p:ph type="sldNum" sz="quarter" idx="12"/>
          </p:nvPr>
        </p:nvSpPr>
        <p:spPr/>
        <p:txBody>
          <a:bodyPr/>
          <a:lstStyle/>
          <a:p>
            <a:fld id="{5587C5EE-3FDF-4CBE-8A81-40FCD7650D36}" type="slidenum">
              <a:rPr lang="cs-CZ" smtClean="0"/>
              <a:pPr/>
              <a:t>8</a:t>
            </a:fld>
            <a:endParaRPr lang="cs-CZ"/>
          </a:p>
        </p:txBody>
      </p:sp>
      <p:sp>
        <p:nvSpPr>
          <p:cNvPr id="266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38916"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0964"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58"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45060" name="Rectangle 4"/>
          <p:cNvSpPr>
            <a:spLocks noChangeArrowheads="1"/>
          </p:cNvSpPr>
          <p:nvPr/>
        </p:nvSpPr>
        <p:spPr bwMode="auto">
          <a:xfrm>
            <a:off x="4018003" y="97795"/>
            <a:ext cx="110799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	</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5" name="Rectangle 9"/>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7" name="Rectangle 11"/>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0189" name="Rectangle 13"/>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6" name="Rectangle 2"/>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28" name="Rectangle 4"/>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52230" name="Rectangle 6"/>
          <p:cNvSpPr>
            <a:spLocks noChangeArrowheads="1"/>
          </p:cNvSpPr>
          <p:nvPr/>
        </p:nvSpPr>
        <p:spPr bwMode="auto">
          <a:xfrm>
            <a:off x="2"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sp>
        <p:nvSpPr>
          <p:cNvPr id="16" name="TextBox 3">
            <a:extLst>
              <a:ext uri="{FF2B5EF4-FFF2-40B4-BE49-F238E27FC236}">
                <a16:creationId xmlns:a16="http://schemas.microsoft.com/office/drawing/2014/main" id="{3D4E4B03-DC1A-4467-96C5-B50E9BA41DC7}"/>
              </a:ext>
            </a:extLst>
          </p:cNvPr>
          <p:cNvSpPr txBox="1"/>
          <p:nvPr/>
        </p:nvSpPr>
        <p:spPr>
          <a:xfrm>
            <a:off x="5220072" y="0"/>
            <a:ext cx="3923928" cy="377760"/>
          </a:xfrm>
          <a:prstGeom prst="rect">
            <a:avLst/>
          </a:prstGeom>
          <a:noFill/>
        </p:spPr>
        <p:txBody>
          <a:bodyPr wrap="square" rtlCol="0">
            <a:spAutoFit/>
          </a:bodyPr>
          <a:lstStyle/>
          <a:p>
            <a:pPr algn="ctr"/>
            <a:r>
              <a:rPr lang="cs-CZ" b="1" dirty="0"/>
              <a:t>Teorie chyb a vyrovnávací počet 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4238</TotalTime>
  <Words>250</Words>
  <Application>Microsoft Office PowerPoint</Application>
  <PresentationFormat>Předvádění na obrazovce (4:3)</PresentationFormat>
  <Paragraphs>77</Paragraphs>
  <Slides>8</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stroner</dc:creator>
  <cp:lastModifiedBy>Martin Štroner</cp:lastModifiedBy>
  <cp:revision>461</cp:revision>
  <cp:lastPrinted>2019-03-13T15:41:28Z</cp:lastPrinted>
  <dcterms:created xsi:type="dcterms:W3CDTF">2007-03-07T08:58:30Z</dcterms:created>
  <dcterms:modified xsi:type="dcterms:W3CDTF">2019-04-16T12:35:06Z</dcterms:modified>
</cp:coreProperties>
</file>