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311" r:id="rId2"/>
    <p:sldId id="374" r:id="rId3"/>
    <p:sldId id="392" r:id="rId4"/>
    <p:sldId id="393" r:id="rId5"/>
    <p:sldId id="309" r:id="rId6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56A75-F0BF-4579-ACD9-C9C40731551A}" v="524" dt="2019-03-26T13:50:47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1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168" y="51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9938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0" tIns="49531" rIns="99060" bIns="49531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0" tIns="49531" rIns="99060" bIns="495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1731"/>
          </a:xfrm>
          <a:prstGeom prst="rect">
            <a:avLst/>
          </a:prstGeom>
        </p:spPr>
        <p:txBody>
          <a:bodyPr vert="horz" lIns="99060" tIns="49531" rIns="99060" bIns="49531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6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642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014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69938"/>
            <a:ext cx="5113337" cy="3835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2" y="1484786"/>
            <a:ext cx="8208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0" indent="-1079500"/>
            <a:r>
              <a:rPr lang="cs-CZ" sz="2000" dirty="0"/>
              <a:t>Téma č. 12: </a:t>
            </a:r>
            <a:r>
              <a:rPr lang="cs-CZ" sz="2000" b="1" dirty="0"/>
              <a:t>Velké řídké matice. Opakování.</a:t>
            </a:r>
          </a:p>
          <a:p>
            <a:pPr marL="1079500" indent="-1079500"/>
            <a:endParaRPr lang="cs-CZ" sz="2000" dirty="0"/>
          </a:p>
          <a:p>
            <a:pPr marL="457200" indent="-457200">
              <a:buFontTx/>
              <a:buAutoNum type="arabicPeriod"/>
            </a:pPr>
            <a:r>
              <a:rPr lang="cs-CZ" sz="2000" dirty="0"/>
              <a:t>Velké řídké matice.</a:t>
            </a:r>
          </a:p>
          <a:p>
            <a:pPr marL="457200" indent="-457200">
              <a:buFontTx/>
              <a:buAutoNum type="arabicPeriod"/>
            </a:pPr>
            <a:r>
              <a:rPr lang="cs-CZ" sz="2000" dirty="0"/>
              <a:t>Opakování – zásadní informace </a:t>
            </a:r>
            <a:r>
              <a:rPr lang="cs-CZ" sz="2000" dirty="0" err="1"/>
              <a:t>TCHaVP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1. Velké řídké matice. </a:t>
            </a:r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12903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Opakování – zásadní informace </a:t>
            </a:r>
            <a:r>
              <a:rPr lang="cs-CZ" sz="2400" b="1" dirty="0" err="1"/>
              <a:t>TCHaVP</a:t>
            </a:r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0C32F6B-7138-48D0-8BC4-92168C92E542}"/>
              </a:ext>
            </a:extLst>
          </p:cNvPr>
          <p:cNvSpPr txBox="1"/>
          <p:nvPr/>
        </p:nvSpPr>
        <p:spPr>
          <a:xfrm>
            <a:off x="395536" y="1484785"/>
            <a:ext cx="8496944" cy="487156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914400" lvl="1" indent="-457200">
              <a:buFontTx/>
              <a:buAutoNum type="arabicPeriod"/>
            </a:pPr>
            <a:r>
              <a:rPr lang="cs-CZ" dirty="0"/>
              <a:t>Chyby měření, jejich dělení a protiléky.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Normální rozdělení.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Charakteristiky přesnosti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1d, 2d, 3d, </a:t>
            </a:r>
            <a:r>
              <a:rPr lang="cs-CZ" dirty="0" err="1"/>
              <a:t>nd</a:t>
            </a:r>
            <a:endParaRPr lang="cs-CZ" dirty="0"/>
          </a:p>
          <a:p>
            <a:pPr marL="1371600" lvl="2" indent="-457200">
              <a:buFontTx/>
              <a:buAutoNum type="arabicPeriod"/>
            </a:pPr>
            <a:r>
              <a:rPr lang="cs-CZ" dirty="0"/>
              <a:t>Mezní, směrodatná, základní, výběrová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Zákon hromadění směrodatných odchylek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Statistické testování náhodných veličin.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MNČ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Zprostředkující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Podmínkové 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Zprostředkující s podmínkami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Podmínkové s neznámými</a:t>
            </a:r>
          </a:p>
          <a:p>
            <a:pPr lvl="2"/>
            <a:endParaRPr lang="cs-CZ" dirty="0"/>
          </a:p>
          <a:p>
            <a:pPr marL="914400" lvl="1" indent="-457200">
              <a:buFontTx/>
              <a:buAutoNum type="arabicPeriod"/>
            </a:pPr>
            <a:r>
              <a:rPr lang="cs-CZ" dirty="0"/>
              <a:t>Vyrovnání geodetické sítě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Vázaná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Volná.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Robustní metody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Regrese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Lineární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Polynom</a:t>
            </a:r>
          </a:p>
          <a:p>
            <a:pPr marL="1371600" lvl="2" indent="-457200">
              <a:buFontTx/>
              <a:buAutoNum type="arabicPeriod"/>
            </a:pPr>
            <a:r>
              <a:rPr lang="cs-CZ" dirty="0"/>
              <a:t>Harmonická funkce</a:t>
            </a:r>
          </a:p>
          <a:p>
            <a:pPr marL="914400" lvl="1" indent="-457200">
              <a:buFontTx/>
              <a:buAutoNum type="arabicPeriod"/>
            </a:pPr>
            <a:r>
              <a:rPr lang="cs-CZ" dirty="0"/>
              <a:t>Korelace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87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Opakování – zásadní informace </a:t>
            </a:r>
            <a:r>
              <a:rPr lang="cs-CZ" sz="2400" b="1" dirty="0" err="1"/>
              <a:t>TCHaVP</a:t>
            </a:r>
            <a:endParaRPr lang="cs-CZ" sz="2400" b="1" dirty="0"/>
          </a:p>
          <a:p>
            <a:pPr lvl="1"/>
            <a:endParaRPr lang="cs-CZ" sz="1100" dirty="0"/>
          </a:p>
          <a:p>
            <a:pPr lvl="1"/>
            <a:r>
              <a:rPr lang="cs-CZ" sz="2000" dirty="0"/>
              <a:t>Otázky na státní </a:t>
            </a:r>
            <a:r>
              <a:rPr lang="cs-CZ" sz="2000" dirty="0" err="1"/>
              <a:t>bc.</a:t>
            </a:r>
            <a:r>
              <a:rPr lang="cs-CZ" sz="2000" dirty="0"/>
              <a:t> zkoušku </a:t>
            </a:r>
          </a:p>
          <a:p>
            <a:pPr algn="just"/>
            <a:endParaRPr lang="cs-CZ" sz="2000" dirty="0"/>
          </a:p>
          <a:p>
            <a:r>
              <a:rPr lang="cs-CZ" dirty="0"/>
              <a:t>Rozdělení chyb měření, jejich vlastnosti.</a:t>
            </a:r>
          </a:p>
          <a:p>
            <a:r>
              <a:rPr lang="cs-CZ" dirty="0"/>
              <a:t>Normální rozdělení. Charakteristiky přesnosti.</a:t>
            </a:r>
          </a:p>
          <a:p>
            <a:r>
              <a:rPr lang="cs-CZ" dirty="0"/>
              <a:t>Zákon hromadění směrodatných odchylek. Kovarianční matice.</a:t>
            </a:r>
          </a:p>
          <a:p>
            <a:r>
              <a:rPr lang="cs-CZ" dirty="0"/>
              <a:t>Vyrovnání MNČ – zprostředkujících</a:t>
            </a:r>
          </a:p>
          <a:p>
            <a:r>
              <a:rPr lang="cs-CZ" dirty="0"/>
              <a:t>Vyrovnání MNČ – podmínkových.</a:t>
            </a:r>
          </a:p>
          <a:p>
            <a:r>
              <a:rPr lang="cs-CZ" dirty="0"/>
              <a:t>Vyrovnání MNČ – kombinované.</a:t>
            </a:r>
          </a:p>
          <a:p>
            <a:r>
              <a:rPr lang="cs-CZ" dirty="0"/>
              <a:t>Vyrovnání geodetické sítě vázané, volné.</a:t>
            </a:r>
          </a:p>
          <a:p>
            <a:r>
              <a:rPr lang="cs-CZ" dirty="0"/>
              <a:t>Testování statistických hypotéz. Bodové a intervalové odhady.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  <p:extLst>
      <p:ext uri="{BB962C8B-B14F-4D97-AF65-F5344CB8AC3E}">
        <p14:creationId xmlns:p14="http://schemas.microsoft.com/office/powerpoint/2010/main" val="257913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9215" y="30689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 </a:t>
            </a:r>
            <a:r>
              <a:rPr lang="cs-CZ" sz="2800" b="1" dirty="0"/>
              <a:t>  Konec  </a:t>
            </a:r>
            <a:r>
              <a:rPr lang="cs-CZ" sz="2800" b="1" dirty="0">
                <a:sym typeface="Wingdings" panose="05000000000000000000" pitchFamily="2" charset="2"/>
              </a:rPr>
              <a:t> 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201</Words>
  <Application>Microsoft Office PowerPoint</Application>
  <PresentationFormat>Předvádění na obrazovce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467</cp:revision>
  <cp:lastPrinted>2019-03-13T15:41:28Z</cp:lastPrinted>
  <dcterms:created xsi:type="dcterms:W3CDTF">2007-03-07T08:58:30Z</dcterms:created>
  <dcterms:modified xsi:type="dcterms:W3CDTF">2019-04-30T11:27:54Z</dcterms:modified>
</cp:coreProperties>
</file>