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311" r:id="rId2"/>
    <p:sldId id="328" r:id="rId3"/>
    <p:sldId id="329" r:id="rId4"/>
    <p:sldId id="330" r:id="rId5"/>
    <p:sldId id="332" r:id="rId6"/>
    <p:sldId id="333" r:id="rId7"/>
    <p:sldId id="335" r:id="rId8"/>
    <p:sldId id="334" r:id="rId9"/>
    <p:sldId id="336" r:id="rId10"/>
    <p:sldId id="337" r:id="rId11"/>
    <p:sldId id="338" r:id="rId12"/>
    <p:sldId id="331" r:id="rId13"/>
    <p:sldId id="309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A0"/>
    <a:srgbClr val="A30D7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3" autoAdjust="0"/>
    <p:restoredTop sz="96678" autoAdjust="0"/>
  </p:normalViewPr>
  <p:slideViewPr>
    <p:cSldViewPr showGuides="1">
      <p:cViewPr varScale="1">
        <p:scale>
          <a:sx n="115" d="100"/>
          <a:sy n="115" d="100"/>
        </p:scale>
        <p:origin x="-1296" y="-96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88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22.9.2012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24193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Geodézie </a:t>
            </a:r>
            <a:r>
              <a:rPr lang="cs-CZ" sz="2800" b="1" dirty="0" smtClean="0"/>
              <a:t>3 (</a:t>
            </a:r>
            <a:r>
              <a:rPr lang="cs-CZ" sz="2800" b="1" dirty="0" smtClean="0"/>
              <a:t>154GD3</a:t>
            </a:r>
            <a:r>
              <a:rPr lang="cs-CZ" sz="2800" b="1" dirty="0" smtClean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3" y="1484786"/>
            <a:ext cx="77755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Téma č. 10: Digitální model terénu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1600" dirty="0" smtClean="0"/>
              <a:t>(zpracováno zejména na základě prezentace  </a:t>
            </a:r>
            <a:r>
              <a:rPr lang="cs-CZ" sz="1600" b="1" dirty="0" smtClean="0"/>
              <a:t>Bayer, T.: </a:t>
            </a:r>
            <a:r>
              <a:rPr lang="cs-CZ" sz="1600" b="1" dirty="0"/>
              <a:t>Digitální modely terénu</a:t>
            </a:r>
            <a:r>
              <a:rPr lang="cs-CZ" sz="1600" b="1" dirty="0" smtClean="0"/>
              <a:t>. </a:t>
            </a:r>
          </a:p>
          <a:p>
            <a:r>
              <a:rPr lang="cs-CZ" sz="1600" dirty="0" smtClean="0"/>
              <a:t>Katedra </a:t>
            </a:r>
            <a:r>
              <a:rPr lang="cs-CZ" sz="1600" dirty="0"/>
              <a:t>aplikované </a:t>
            </a:r>
            <a:r>
              <a:rPr lang="cs-CZ" sz="1600" dirty="0" err="1"/>
              <a:t>geoinformatiky</a:t>
            </a:r>
            <a:r>
              <a:rPr lang="cs-CZ" sz="1600" dirty="0"/>
              <a:t> a </a:t>
            </a:r>
            <a:r>
              <a:rPr lang="cs-CZ" sz="1600" dirty="0" smtClean="0"/>
              <a:t>kartografie</a:t>
            </a:r>
            <a:r>
              <a:rPr lang="cs-CZ" sz="1600" dirty="0"/>
              <a:t>. </a:t>
            </a:r>
            <a:r>
              <a:rPr lang="cs-CZ" sz="1600" dirty="0" smtClean="0"/>
              <a:t>Přírodovědecká </a:t>
            </a:r>
            <a:r>
              <a:rPr lang="cs-CZ" sz="1600" dirty="0"/>
              <a:t>fakulta UK</a:t>
            </a:r>
            <a:r>
              <a:rPr lang="cs-CZ" sz="1600" dirty="0" smtClean="0"/>
              <a:t>. </a:t>
            </a:r>
          </a:p>
          <a:p>
            <a:r>
              <a:rPr lang="cs-CZ" sz="1600" dirty="0" smtClean="0"/>
              <a:t>(bayertom@natur.cuni.cz)).</a:t>
            </a:r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Konstrukce vrstevnic (interpolace):</a:t>
            </a:r>
          </a:p>
          <a:p>
            <a:r>
              <a:rPr lang="cs-CZ" sz="2000" dirty="0" smtClean="0"/>
              <a:t>Interpolaci </a:t>
            </a:r>
            <a:r>
              <a:rPr lang="cs-CZ" sz="2000" dirty="0"/>
              <a:t>vrstevnic lze provádět </a:t>
            </a:r>
            <a:r>
              <a:rPr lang="cs-CZ" sz="2000" dirty="0" smtClean="0"/>
              <a:t>ze všech typů modelů.</a:t>
            </a:r>
          </a:p>
          <a:p>
            <a:r>
              <a:rPr lang="cs-CZ" sz="2000" dirty="0" smtClean="0"/>
              <a:t> </a:t>
            </a:r>
          </a:p>
          <a:p>
            <a:r>
              <a:rPr lang="cs-CZ" sz="2000" dirty="0"/>
              <a:t>Podle způsobu konstrukce </a:t>
            </a:r>
            <a:r>
              <a:rPr lang="cs-CZ" sz="2000" dirty="0" smtClean="0"/>
              <a:t>vrstevnic: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Lineární interpolační algoritmy.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Nelineární interpolační </a:t>
            </a:r>
            <a:r>
              <a:rPr lang="cs-CZ" sz="2000" dirty="0" smtClean="0"/>
              <a:t>algoritmy (</a:t>
            </a:r>
            <a:r>
              <a:rPr lang="cs-CZ" sz="2000" dirty="0"/>
              <a:t>geomorfologická interpolace, zohledňuje skutečný tvar terénu (sklon okolních plošek</a:t>
            </a:r>
            <a:r>
              <a:rPr lang="cs-CZ" sz="2000" dirty="0" smtClean="0"/>
              <a:t>), používá </a:t>
            </a:r>
            <a:r>
              <a:rPr lang="cs-CZ" sz="2000" dirty="0"/>
              <a:t>se v mapách velkých a </a:t>
            </a:r>
            <a:r>
              <a:rPr lang="cs-CZ" sz="2000" dirty="0" smtClean="0"/>
              <a:t>středních měřítek. Složité.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r>
              <a:rPr lang="cs-CZ" sz="2000" dirty="0"/>
              <a:t>Dle tvaru </a:t>
            </a:r>
            <a:r>
              <a:rPr lang="cs-CZ" sz="2000" dirty="0" smtClean="0"/>
              <a:t>vrstevnic: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Algoritmy generující zalomené vrstevnice.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Algoritmy generující zaoblené vrstevnice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893" y="4725144"/>
            <a:ext cx="54768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Poznámka k softwarovým řešením:</a:t>
            </a:r>
          </a:p>
          <a:p>
            <a:endParaRPr lang="cs-CZ" sz="2000" dirty="0" smtClean="0"/>
          </a:p>
          <a:p>
            <a:r>
              <a:rPr lang="cs-CZ" sz="2000" dirty="0" smtClean="0"/>
              <a:t>Výpočet a práce s DMT není triviální záležitost, je potřeba vybrat pro konkrétní práci sw pečlivě s ohledem na jeho možnosti.</a:t>
            </a:r>
          </a:p>
          <a:p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Specializované sw (např. Atlas, Surfer; programy pro 3D skenování).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GIS aplikace (např. </a:t>
            </a:r>
            <a:r>
              <a:rPr lang="cs-CZ" sz="2000" dirty="0" err="1" smtClean="0"/>
              <a:t>ArcGIS</a:t>
            </a:r>
            <a:r>
              <a:rPr lang="cs-CZ" sz="200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CAD programy (</a:t>
            </a:r>
            <a:r>
              <a:rPr lang="cs-CZ" sz="2000" dirty="0" err="1" smtClean="0"/>
              <a:t>AutoCAD</a:t>
            </a:r>
            <a:r>
              <a:rPr lang="cs-CZ" sz="2000" dirty="0" smtClean="0"/>
              <a:t>, </a:t>
            </a:r>
            <a:r>
              <a:rPr lang="cs-CZ" sz="2000" dirty="0" err="1" smtClean="0"/>
              <a:t>Microstation</a:t>
            </a:r>
            <a:r>
              <a:rPr lang="cs-CZ" sz="2000" dirty="0" smtClean="0"/>
              <a:t>).</a:t>
            </a:r>
          </a:p>
          <a:p>
            <a:endParaRPr lang="cs-CZ" sz="2000" dirty="0" smtClean="0"/>
          </a:p>
          <a:p>
            <a:r>
              <a:rPr lang="cs-CZ" sz="2000" dirty="0" smtClean="0"/>
              <a:t>Pozor, málokterý program umí počítat model uzavřené plochy nebo i plochy, kde na stejných souřadnicích jsou dva či více bodů povrchu.</a:t>
            </a:r>
          </a:p>
          <a:p>
            <a:endParaRPr lang="cs-CZ" sz="2000" dirty="0"/>
          </a:p>
          <a:p>
            <a:r>
              <a:rPr lang="cs-CZ" sz="2000" dirty="0" smtClean="0"/>
              <a:t>Např. pro tunely je nutný u programu Atlas speciální modul.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247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DMT v ČR:</a:t>
            </a:r>
            <a:endParaRPr lang="cs-CZ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7" y="1412776"/>
            <a:ext cx="8178367" cy="48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4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 smtClean="0"/>
              <a:t>Konec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Zemský povrch je matematicky nevyjádřitelná plocha, je třeba ji generalizovat (zjednodušit). DMT má za úkol tento povrch popsat v digitální podobě a umožnit další operace nad výsledkem. Vstupem jsou body v prostoru a případně další údaje (např. definice hran apod.)</a:t>
            </a:r>
          </a:p>
          <a:p>
            <a:pPr algn="just"/>
            <a:r>
              <a:rPr lang="cs-CZ" sz="2000" dirty="0" smtClean="0"/>
              <a:t>Zemský povrch je</a:t>
            </a:r>
            <a:r>
              <a:rPr lang="cs-CZ" sz="2000" dirty="0"/>
              <a:t> </a:t>
            </a:r>
            <a:r>
              <a:rPr lang="cs-CZ" sz="2000" dirty="0" smtClean="0"/>
              <a:t>z větší části hladký (běžné hladké plochy, ve zjednodušení), ale také ostrý (zlomy, zářezy, hrany, umělé terénní tvary).</a:t>
            </a:r>
          </a:p>
          <a:p>
            <a:endParaRPr lang="cs-CZ" sz="2000" dirty="0"/>
          </a:p>
          <a:p>
            <a:r>
              <a:rPr lang="cs-CZ" sz="2000" b="1" dirty="0" smtClean="0"/>
              <a:t>Druhy DMT:</a:t>
            </a:r>
            <a:endParaRPr lang="cs-CZ" sz="2000" dirty="0" smtClean="0"/>
          </a:p>
          <a:p>
            <a:pPr marL="342900" indent="-342900" algn="just">
              <a:buFontTx/>
              <a:buChar char="-"/>
            </a:pPr>
            <a:r>
              <a:rPr lang="cs-CZ" sz="2000" b="1" dirty="0" smtClean="0"/>
              <a:t>Digitální </a:t>
            </a:r>
            <a:r>
              <a:rPr lang="cs-CZ" sz="2000" b="1" dirty="0"/>
              <a:t>model reliéfu </a:t>
            </a:r>
            <a:r>
              <a:rPr lang="cs-CZ" sz="2000" dirty="0"/>
              <a:t>(Digitální reprezentace reliéfu zemského povrchu v </a:t>
            </a:r>
            <a:r>
              <a:rPr lang="cs-CZ" sz="2000" dirty="0" smtClean="0"/>
              <a:t>paměti počítače</a:t>
            </a:r>
            <a:r>
              <a:rPr lang="cs-CZ" sz="2000" dirty="0"/>
              <a:t>, </a:t>
            </a:r>
            <a:r>
              <a:rPr lang="cs-CZ" sz="2000" dirty="0" smtClean="0"/>
              <a:t>složená z dat </a:t>
            </a:r>
            <a:r>
              <a:rPr lang="cs-CZ" sz="2000" dirty="0"/>
              <a:t>a </a:t>
            </a:r>
            <a:r>
              <a:rPr lang="cs-CZ" sz="2000" dirty="0" smtClean="0"/>
              <a:t>interpolačního </a:t>
            </a:r>
            <a:r>
              <a:rPr lang="cs-CZ" sz="2000" dirty="0"/>
              <a:t>algoritmu, který </a:t>
            </a:r>
            <a:r>
              <a:rPr lang="cs-CZ" sz="2000" dirty="0" smtClean="0"/>
              <a:t>umožňuje </a:t>
            </a:r>
            <a:r>
              <a:rPr lang="cs-CZ" sz="2000" dirty="0"/>
              <a:t>mj. odvozovat </a:t>
            </a:r>
            <a:r>
              <a:rPr lang="cs-CZ" sz="2000" dirty="0" smtClean="0"/>
              <a:t>výšky mezilehlých bodů </a:t>
            </a:r>
            <a:r>
              <a:rPr lang="cs-CZ" sz="2000" dirty="0"/>
              <a:t>(Terminologický slovník </a:t>
            </a:r>
            <a:r>
              <a:rPr lang="cs-CZ" sz="2000" dirty="0" smtClean="0"/>
              <a:t>ČÚZK</a:t>
            </a:r>
            <a:r>
              <a:rPr lang="cs-CZ" sz="2000" dirty="0"/>
              <a:t>)).</a:t>
            </a:r>
            <a:endParaRPr lang="cs-CZ" sz="2000" dirty="0" smtClean="0"/>
          </a:p>
          <a:p>
            <a:pPr marL="342900" indent="-342900" algn="just">
              <a:buFontTx/>
              <a:buChar char="-"/>
            </a:pPr>
            <a:r>
              <a:rPr lang="cs-CZ" sz="2000" b="1" dirty="0" smtClean="0"/>
              <a:t>Digitální model </a:t>
            </a:r>
            <a:r>
              <a:rPr lang="cs-CZ" sz="2000" b="1" dirty="0"/>
              <a:t>povrchu</a:t>
            </a:r>
            <a:r>
              <a:rPr lang="cs-CZ" sz="2000" dirty="0"/>
              <a:t> (</a:t>
            </a:r>
            <a:r>
              <a:rPr lang="cs-CZ" sz="2000" dirty="0" smtClean="0"/>
              <a:t>Zvláštní případ </a:t>
            </a:r>
            <a:r>
              <a:rPr lang="cs-CZ" sz="2000" dirty="0"/>
              <a:t>digitálního modelu reliéfu konstruovaného zpravidla s </a:t>
            </a:r>
            <a:r>
              <a:rPr lang="cs-CZ" sz="2000" dirty="0" smtClean="0"/>
              <a:t>využitím automatických prostředků </a:t>
            </a:r>
            <a:r>
              <a:rPr lang="cs-CZ" sz="2000" dirty="0"/>
              <a:t>(</a:t>
            </a:r>
            <a:r>
              <a:rPr lang="cs-CZ" sz="2000" dirty="0" smtClean="0"/>
              <a:t>např. obrazové </a:t>
            </a:r>
            <a:r>
              <a:rPr lang="cs-CZ" sz="2000" dirty="0"/>
              <a:t>korelace ve fotogrammetrii) tak, </a:t>
            </a:r>
            <a:r>
              <a:rPr lang="cs-CZ" sz="2000" dirty="0" smtClean="0"/>
              <a:t>že zobrazuje </a:t>
            </a:r>
            <a:r>
              <a:rPr lang="cs-CZ" sz="2000" dirty="0"/>
              <a:t>povrch terénu a vrchní plochy </a:t>
            </a:r>
            <a:r>
              <a:rPr lang="cs-CZ" sz="2000" dirty="0" smtClean="0"/>
              <a:t>všech objektů </a:t>
            </a:r>
            <a:r>
              <a:rPr lang="cs-CZ" sz="2000" dirty="0"/>
              <a:t>na </a:t>
            </a:r>
            <a:r>
              <a:rPr lang="cs-CZ" sz="2000" dirty="0" smtClean="0"/>
              <a:t>něm </a:t>
            </a:r>
            <a:r>
              <a:rPr lang="cs-CZ" sz="2000" dirty="0"/>
              <a:t>(</a:t>
            </a:r>
            <a:r>
              <a:rPr lang="cs-CZ" sz="2000" dirty="0" smtClean="0"/>
              <a:t>střechy</a:t>
            </a:r>
            <a:r>
              <a:rPr lang="cs-CZ" sz="2000" dirty="0"/>
              <a:t>, </a:t>
            </a:r>
            <a:r>
              <a:rPr lang="cs-CZ" sz="2000" dirty="0" smtClean="0"/>
              <a:t>koruny stromů </a:t>
            </a:r>
            <a:r>
              <a:rPr lang="cs-CZ" sz="2000" dirty="0"/>
              <a:t>a pod</a:t>
            </a:r>
            <a:r>
              <a:rPr lang="cs-CZ" sz="2000" dirty="0" smtClean="0"/>
              <a:t>.) (TS </a:t>
            </a:r>
            <a:r>
              <a:rPr lang="cs-CZ" sz="2000" dirty="0"/>
              <a:t>Č</a:t>
            </a:r>
            <a:r>
              <a:rPr lang="cs-CZ" sz="2000" dirty="0" smtClean="0"/>
              <a:t>ÚZK)).</a:t>
            </a:r>
          </a:p>
          <a:p>
            <a:pPr marL="342900" indent="-342900" algn="just">
              <a:buFontTx/>
              <a:buChar char="-"/>
            </a:pPr>
            <a:r>
              <a:rPr lang="cs-CZ" sz="2000" b="1" dirty="0" smtClean="0"/>
              <a:t>Digitální výškový model </a:t>
            </a:r>
            <a:r>
              <a:rPr lang="cs-CZ" sz="2000" dirty="0" smtClean="0"/>
              <a:t>(</a:t>
            </a:r>
            <a:r>
              <a:rPr lang="cs-CZ" sz="2000" dirty="0"/>
              <a:t>Digitální model reliéfu pracující </a:t>
            </a:r>
            <a:r>
              <a:rPr lang="cs-CZ" sz="2000" dirty="0" smtClean="0"/>
              <a:t>výhradně </a:t>
            </a:r>
            <a:r>
              <a:rPr lang="cs-CZ" sz="2000" dirty="0"/>
              <a:t>s </a:t>
            </a:r>
            <a:r>
              <a:rPr lang="cs-CZ" sz="2000" dirty="0" smtClean="0"/>
              <a:t>nadmořskými výškami bodů (</a:t>
            </a:r>
            <a:r>
              <a:rPr lang="cs-CZ" sz="2000" dirty="0"/>
              <a:t>TS ČÚZK</a:t>
            </a:r>
            <a:r>
              <a:rPr lang="cs-CZ" sz="2000" dirty="0" smtClean="0"/>
              <a:t>)).</a:t>
            </a:r>
          </a:p>
        </p:txBody>
      </p:sp>
    </p:spTree>
    <p:extLst>
      <p:ext uri="{BB962C8B-B14F-4D97-AF65-F5344CB8AC3E}">
        <p14:creationId xmlns:p14="http://schemas.microsoft.com/office/powerpoint/2010/main" val="38308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Výstupy DMT: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727" y="4016473"/>
            <a:ext cx="4113403" cy="269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89" y="967140"/>
            <a:ext cx="4573686" cy="287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32" y="4030538"/>
            <a:ext cx="4157068" cy="269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Podkladem pro digitální model jsou body se třemi souřadnicemi  (a s atributy). DMT je ale plocha, konstruovaná nad vstupní množinou bodů.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Požadavky na tuto aproximační plochu:</a:t>
            </a:r>
          </a:p>
          <a:p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Prochází </a:t>
            </a:r>
            <a:r>
              <a:rPr lang="cs-CZ" sz="2000" dirty="0" smtClean="0"/>
              <a:t>všemi body.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Co </a:t>
            </a:r>
            <a:r>
              <a:rPr lang="cs-CZ" sz="2000" dirty="0" smtClean="0"/>
              <a:t>nejvěrněji </a:t>
            </a:r>
            <a:r>
              <a:rPr lang="cs-CZ" sz="2000" dirty="0"/>
              <a:t>zobrazuje terén (co nejvíce se k </a:t>
            </a:r>
            <a:r>
              <a:rPr lang="cs-CZ" sz="2000" dirty="0" smtClean="0"/>
              <a:t>němu přimyká</a:t>
            </a:r>
            <a:r>
              <a:rPr lang="cs-CZ" sz="2000" dirty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Bezdůvodně </a:t>
            </a:r>
            <a:r>
              <a:rPr lang="cs-CZ" sz="2000" dirty="0"/>
              <a:t>neosciluje.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Umožní </a:t>
            </a:r>
            <a:r>
              <a:rPr lang="cs-CZ" sz="2000" dirty="0"/>
              <a:t>znázornit singularity (tj. nespojitá místa v terénu).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Výpočet parametrů aproximační </a:t>
            </a:r>
            <a:r>
              <a:rPr lang="cs-CZ" sz="2000" dirty="0"/>
              <a:t>plochy v reálném </a:t>
            </a:r>
            <a:r>
              <a:rPr lang="cs-CZ" sz="2000" dirty="0" smtClean="0"/>
              <a:t>čase </a:t>
            </a:r>
            <a:r>
              <a:rPr lang="cs-CZ" sz="2000" dirty="0"/>
              <a:t>(</a:t>
            </a:r>
            <a:r>
              <a:rPr lang="cs-CZ" sz="2000" dirty="0" smtClean="0"/>
              <a:t>on-line operace </a:t>
            </a:r>
            <a:r>
              <a:rPr lang="cs-CZ" sz="2000" dirty="0"/>
              <a:t>s DMT).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Numerická stabilita </a:t>
            </a:r>
            <a:r>
              <a:rPr lang="cs-CZ" sz="2000" dirty="0" smtClean="0"/>
              <a:t>výpočtu</a:t>
            </a:r>
            <a:r>
              <a:rPr lang="cs-CZ" sz="200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Malá citlivost na vstupní data.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Aproximační plocha prochází zadanými body, mimo ně je dopočítávána tak, aby se co nejvíce blížila skutečnému terénu. Terén rozsáhlejší oblasti nelze popsat jednou matematickou plochou – musí to pak být plocha velmi vysokého stupně, která samovolně osciluje. Používá se proto technika, kdy se terén se rozdělí na jednoduché a snadno popsatelné oblasti.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30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Druhy DMT podle typu ploch: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Polyedrický </a:t>
            </a:r>
            <a:r>
              <a:rPr lang="cs-CZ" sz="2000" dirty="0"/>
              <a:t>model </a:t>
            </a:r>
            <a:r>
              <a:rPr lang="cs-CZ" sz="2000" dirty="0" smtClean="0"/>
              <a:t>terénu (nepravidelná trojúhelníková síť, jednotlivě roviny).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Rastrový model </a:t>
            </a:r>
            <a:r>
              <a:rPr lang="cs-CZ" sz="2000" dirty="0" smtClean="0"/>
              <a:t>terénu (čtvercová síť, jednotlivě roviny).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Plátový model </a:t>
            </a:r>
            <a:r>
              <a:rPr lang="cs-CZ" sz="2000" dirty="0" smtClean="0"/>
              <a:t>terénu (složitější, většinou nadstavba nad předchozí dva druhy – aproximace vyšším řádem).</a:t>
            </a:r>
            <a:endParaRPr lang="cs-CZ" sz="2000" dirty="0"/>
          </a:p>
          <a:p>
            <a:endParaRPr lang="cs-CZ" sz="2000" b="1" dirty="0"/>
          </a:p>
          <a:p>
            <a:r>
              <a:rPr lang="cs-CZ" sz="2000" b="1" dirty="0" smtClean="0"/>
              <a:t>Technika </a:t>
            </a:r>
            <a:r>
              <a:rPr lang="cs-CZ" sz="2000" b="1" dirty="0"/>
              <a:t>plátování</a:t>
            </a:r>
            <a:r>
              <a:rPr lang="cs-CZ" sz="2000" b="1" dirty="0" smtClean="0"/>
              <a:t>:</a:t>
            </a:r>
          </a:p>
          <a:p>
            <a:pPr algn="just"/>
            <a:r>
              <a:rPr lang="cs-CZ" sz="2000" dirty="0" smtClean="0"/>
              <a:t>Rozdělení aproximační </a:t>
            </a:r>
            <a:r>
              <a:rPr lang="cs-CZ" sz="2000" dirty="0"/>
              <a:t>plochy na </a:t>
            </a:r>
            <a:r>
              <a:rPr lang="cs-CZ" sz="2000" dirty="0" smtClean="0"/>
              <a:t>větší množství </a:t>
            </a:r>
            <a:r>
              <a:rPr lang="cs-CZ" sz="2000" dirty="0"/>
              <a:t>malých ploch </a:t>
            </a:r>
            <a:r>
              <a:rPr lang="cs-CZ" sz="2000" dirty="0" smtClean="0"/>
              <a:t>nižších stupňů - pláty. Pláty nejčastěji stupně tři kubické </a:t>
            </a:r>
            <a:r>
              <a:rPr lang="cs-CZ" sz="2000" dirty="0"/>
              <a:t>pláty (kubické polynomy</a:t>
            </a:r>
            <a:r>
              <a:rPr lang="cs-CZ" sz="2000" dirty="0" smtClean="0"/>
              <a:t>), které již věrně </a:t>
            </a:r>
            <a:r>
              <a:rPr lang="cs-CZ" sz="2000" dirty="0"/>
              <a:t>aproximují terén, jejich </a:t>
            </a:r>
            <a:r>
              <a:rPr lang="cs-CZ" sz="2000" dirty="0" smtClean="0"/>
              <a:t>výpočet je poměrně </a:t>
            </a:r>
            <a:r>
              <a:rPr lang="cs-CZ" sz="2000" dirty="0"/>
              <a:t>snadný.</a:t>
            </a:r>
          </a:p>
          <a:p>
            <a:pPr algn="just"/>
            <a:r>
              <a:rPr lang="cs-CZ" sz="2000" dirty="0" smtClean="0"/>
              <a:t>Digitální </a:t>
            </a:r>
            <a:r>
              <a:rPr lang="cs-CZ" sz="2000" dirty="0"/>
              <a:t>model </a:t>
            </a:r>
            <a:r>
              <a:rPr lang="cs-CZ" sz="2000" dirty="0" smtClean="0"/>
              <a:t>je tvořen </a:t>
            </a:r>
            <a:r>
              <a:rPr lang="cs-CZ" sz="2000" dirty="0"/>
              <a:t>velkým </a:t>
            </a:r>
            <a:r>
              <a:rPr lang="cs-CZ" sz="2000" dirty="0" smtClean="0"/>
              <a:t>množstvím plošek (řádově </a:t>
            </a:r>
            <a:r>
              <a:rPr lang="cs-CZ" sz="2000" dirty="0"/>
              <a:t>stovky tisíc, milióny), </a:t>
            </a:r>
            <a:r>
              <a:rPr lang="cs-CZ" sz="2000" dirty="0" smtClean="0"/>
              <a:t>mezi nimi </a:t>
            </a:r>
            <a:r>
              <a:rPr lang="cs-CZ" sz="2000" dirty="0"/>
              <a:t>ostré nebo hladké </a:t>
            </a:r>
            <a:r>
              <a:rPr lang="cs-CZ" sz="2000" dirty="0" smtClean="0"/>
              <a:t>přechody</a:t>
            </a:r>
            <a:r>
              <a:rPr lang="cs-CZ" sz="2000" dirty="0"/>
              <a:t>. Tímto </a:t>
            </a:r>
            <a:r>
              <a:rPr lang="cs-CZ" sz="2000" dirty="0" smtClean="0"/>
              <a:t>způsobem </a:t>
            </a:r>
            <a:r>
              <a:rPr lang="cs-CZ" sz="2000" dirty="0"/>
              <a:t>lze popsat jakýkoliv terén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Poprvé použito </a:t>
            </a:r>
            <a:r>
              <a:rPr lang="cs-CZ" sz="2000" dirty="0"/>
              <a:t>v 70. letech </a:t>
            </a:r>
            <a:r>
              <a:rPr lang="cs-CZ" sz="2000" dirty="0" smtClean="0"/>
              <a:t>při </a:t>
            </a:r>
            <a:r>
              <a:rPr lang="cs-CZ" sz="2000" dirty="0"/>
              <a:t>konstrukci letadel (</a:t>
            </a:r>
            <a:r>
              <a:rPr lang="cs-CZ" sz="2000" dirty="0" smtClean="0"/>
              <a:t>Airbus = </a:t>
            </a:r>
            <a:r>
              <a:rPr lang="cs-CZ" sz="2000" dirty="0" err="1" smtClean="0"/>
              <a:t>Bezierovy</a:t>
            </a:r>
            <a:r>
              <a:rPr lang="cs-CZ" sz="2000" dirty="0" smtClean="0"/>
              <a:t> </a:t>
            </a:r>
            <a:r>
              <a:rPr lang="cs-CZ" sz="2000" dirty="0"/>
              <a:t>pláty</a:t>
            </a:r>
            <a:r>
              <a:rPr lang="cs-CZ" sz="2000" dirty="0" smtClean="0"/>
              <a:t>, Boeing = </a:t>
            </a:r>
            <a:r>
              <a:rPr lang="cs-CZ" sz="2000" dirty="0" err="1" smtClean="0"/>
              <a:t>Coonsovy</a:t>
            </a:r>
            <a:r>
              <a:rPr lang="cs-CZ" sz="2000" dirty="0" smtClean="0"/>
              <a:t> </a:t>
            </a:r>
            <a:r>
              <a:rPr lang="cs-CZ" sz="2000" dirty="0"/>
              <a:t>pláty</a:t>
            </a:r>
            <a:r>
              <a:rPr lang="cs-CZ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168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8" y="765175"/>
            <a:ext cx="54108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Polyedrický </a:t>
            </a:r>
            <a:r>
              <a:rPr lang="cs-CZ" sz="2000" b="1" dirty="0"/>
              <a:t>model terénu (TIN model)</a:t>
            </a:r>
            <a:endParaRPr lang="cs-CZ" sz="2000" b="1" dirty="0" smtClean="0"/>
          </a:p>
          <a:p>
            <a:endParaRPr lang="cs-CZ" sz="2000" dirty="0"/>
          </a:p>
          <a:p>
            <a:pPr algn="just"/>
            <a:r>
              <a:rPr lang="cs-CZ" sz="2000" dirty="0" smtClean="0"/>
              <a:t>Plošky </a:t>
            </a:r>
            <a:r>
              <a:rPr lang="cs-CZ" sz="2000" dirty="0"/>
              <a:t>jsou </a:t>
            </a:r>
            <a:r>
              <a:rPr lang="cs-CZ" sz="2000" dirty="0" smtClean="0"/>
              <a:t>nepravidelné trojúhelníky, společná je nejvýše hrana. Síť trojúhelníků vytvořena </a:t>
            </a:r>
            <a:r>
              <a:rPr lang="cs-CZ" sz="2000" dirty="0"/>
              <a:t>za </a:t>
            </a:r>
            <a:r>
              <a:rPr lang="cs-CZ" sz="2000" dirty="0" smtClean="0"/>
              <a:t>použití triangulačních algoritmů.</a:t>
            </a:r>
            <a:endParaRPr lang="cs-CZ" sz="2000" dirty="0"/>
          </a:p>
          <a:p>
            <a:pPr algn="just"/>
            <a:r>
              <a:rPr lang="cs-CZ" sz="2000" dirty="0" smtClean="0"/>
              <a:t>Proložením </a:t>
            </a:r>
            <a:r>
              <a:rPr lang="cs-CZ" sz="2000" dirty="0"/>
              <a:t>rovin vrcholy jednotlivých </a:t>
            </a:r>
            <a:r>
              <a:rPr lang="cs-CZ" sz="2000" dirty="0" smtClean="0"/>
              <a:t>trojúhelníků vznikne </a:t>
            </a:r>
            <a:r>
              <a:rPr lang="cs-CZ" sz="2000" dirty="0"/>
              <a:t>nepravidelný mnohostěn (tzv. polyedr), </a:t>
            </a:r>
            <a:endParaRPr lang="cs-CZ" sz="20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47" y="677460"/>
            <a:ext cx="3048953" cy="217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4218" y="2924944"/>
            <a:ext cx="79202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který </a:t>
            </a:r>
            <a:r>
              <a:rPr lang="cs-CZ" sz="2000" dirty="0"/>
              <a:t>se přimyká k terénu. V trojúhelnících pak lineární interpolace.</a:t>
            </a:r>
          </a:p>
          <a:p>
            <a:pPr algn="just"/>
            <a:r>
              <a:rPr lang="cs-CZ" sz="2000" dirty="0" smtClean="0"/>
              <a:t>Tvar </a:t>
            </a:r>
            <a:r>
              <a:rPr lang="cs-CZ" sz="2000" dirty="0"/>
              <a:t>území může být konvexní i nekonvexní, s</a:t>
            </a:r>
            <a:r>
              <a:rPr lang="pl-PL" sz="2000" dirty="0"/>
              <a:t> otvory (místa bez vrstevnic) či bez. L</a:t>
            </a:r>
            <a:r>
              <a:rPr lang="cs-CZ" sz="2000" dirty="0"/>
              <a:t>ze zadat povinné spojnice (hřbetnice, údolnice, spádnice), které zlepšují jeho aproximační vlastnosti</a:t>
            </a:r>
            <a:r>
              <a:rPr lang="cs-CZ" sz="2000" dirty="0" smtClean="0"/>
              <a:t>. Pro </a:t>
            </a:r>
            <a:r>
              <a:rPr lang="cs-CZ" sz="2000" dirty="0"/>
              <a:t>konstrukci používána </a:t>
            </a:r>
            <a:r>
              <a:rPr lang="cs-CZ" sz="2000" dirty="0" err="1"/>
              <a:t>Constrained</a:t>
            </a:r>
            <a:r>
              <a:rPr lang="cs-CZ" sz="2000" dirty="0"/>
              <a:t> </a:t>
            </a:r>
            <a:r>
              <a:rPr lang="cs-CZ" sz="2000" dirty="0" err="1"/>
              <a:t>Delaunay</a:t>
            </a:r>
            <a:r>
              <a:rPr lang="cs-CZ" sz="2000" dirty="0"/>
              <a:t> </a:t>
            </a:r>
            <a:r>
              <a:rPr lang="cs-CZ" sz="2000" dirty="0" err="1"/>
              <a:t>Triangulation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 smtClean="0"/>
              <a:t>Hustota </a:t>
            </a:r>
            <a:r>
              <a:rPr lang="cs-CZ" sz="2000" dirty="0"/>
              <a:t>bodů nebývá na celém území stejná.</a:t>
            </a:r>
          </a:p>
          <a:p>
            <a:pPr algn="just"/>
            <a:r>
              <a:rPr lang="pl-PL" sz="2000" dirty="0"/>
              <a:t>Větší počet bodů na jednotku plochy v místech, kde je terén členitější.</a:t>
            </a:r>
          </a:p>
          <a:p>
            <a:r>
              <a:rPr lang="pl-PL" sz="2000" dirty="0"/>
              <a:t>Nižší počet bodů na jednotku plochy u málo členitého terénu.</a:t>
            </a:r>
          </a:p>
          <a:p>
            <a:r>
              <a:rPr lang="cs-CZ" sz="2000" dirty="0"/>
              <a:t>Polyedrický model při vhodné volbě bodů aproximuje skutečný terén lépe</a:t>
            </a:r>
          </a:p>
          <a:p>
            <a:r>
              <a:rPr lang="cs-CZ" sz="2000" dirty="0"/>
              <a:t>než model rastrový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75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88614"/>
            <a:ext cx="4797073" cy="382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3"/>
          <p:cNvSpPr txBox="1"/>
          <p:nvPr/>
        </p:nvSpPr>
        <p:spPr>
          <a:xfrm>
            <a:off x="684218" y="765175"/>
            <a:ext cx="66960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Rastrový </a:t>
            </a:r>
            <a:r>
              <a:rPr lang="cs-CZ" sz="2000" b="1" dirty="0"/>
              <a:t>model </a:t>
            </a:r>
            <a:r>
              <a:rPr lang="cs-CZ" sz="2000" b="1" dirty="0" smtClean="0"/>
              <a:t>terénu</a:t>
            </a:r>
            <a:endParaRPr lang="cs-CZ" sz="2000" dirty="0"/>
          </a:p>
          <a:p>
            <a:pPr algn="just"/>
            <a:endParaRPr lang="cs-CZ" sz="1400" dirty="0" smtClean="0"/>
          </a:p>
          <a:p>
            <a:pPr algn="just"/>
            <a:r>
              <a:rPr lang="cs-CZ" sz="2000" dirty="0" smtClean="0"/>
              <a:t>Tvořen </a:t>
            </a:r>
            <a:r>
              <a:rPr lang="cs-CZ" sz="2000" dirty="0"/>
              <a:t>pravidelnými </a:t>
            </a:r>
            <a:r>
              <a:rPr lang="cs-CZ" sz="2000" dirty="0" smtClean="0"/>
              <a:t>ploškami </a:t>
            </a:r>
            <a:r>
              <a:rPr lang="cs-CZ" sz="2000" dirty="0"/>
              <a:t>se </a:t>
            </a:r>
            <a:r>
              <a:rPr lang="cs-CZ" sz="2000" dirty="0" smtClean="0"/>
              <a:t>společnými </a:t>
            </a:r>
            <a:r>
              <a:rPr lang="cs-CZ" sz="2000" dirty="0"/>
              <a:t>hranami </a:t>
            </a:r>
            <a:r>
              <a:rPr lang="cs-CZ" sz="2000" dirty="0" smtClean="0"/>
              <a:t>(</a:t>
            </a:r>
            <a:r>
              <a:rPr lang="cs-CZ" sz="2000" dirty="0" err="1" smtClean="0"/>
              <a:t>grid</a:t>
            </a:r>
            <a:r>
              <a:rPr lang="cs-CZ" sz="2000" dirty="0" smtClean="0"/>
              <a:t>). Plošky představují </a:t>
            </a:r>
            <a:r>
              <a:rPr lang="cs-CZ" sz="2000" dirty="0"/>
              <a:t>zborcené </a:t>
            </a:r>
            <a:r>
              <a:rPr lang="cs-CZ" sz="2000" dirty="0" smtClean="0"/>
              <a:t>čtyřúhelníky</a:t>
            </a:r>
            <a:r>
              <a:rPr lang="cs-CZ" sz="2000" dirty="0"/>
              <a:t>, lze je </a:t>
            </a:r>
            <a:r>
              <a:rPr lang="cs-CZ" sz="2000" dirty="0" smtClean="0"/>
              <a:t>rozdělit </a:t>
            </a:r>
            <a:r>
              <a:rPr lang="cs-CZ" sz="2000" dirty="0"/>
              <a:t>na trojúhelníky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684215" y="2304058"/>
            <a:ext cx="35277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Vlastnosti rastrového modelu:</a:t>
            </a:r>
          </a:p>
          <a:p>
            <a:pPr algn="just"/>
            <a:r>
              <a:rPr lang="cs-CZ" sz="2000" dirty="0"/>
              <a:t>Body mají mezi sebou konstantní rozestupy, snadná manipulaci s buňkami rastru. Lépe se nad ním realizují výpočty (interpolace).</a:t>
            </a:r>
          </a:p>
          <a:p>
            <a:pPr algn="just"/>
            <a:r>
              <a:rPr lang="cs-CZ" sz="2000" dirty="0"/>
              <a:t>Volba bodů se nepřizpůsobuje skutečnému tvaru terénu, </a:t>
            </a:r>
            <a:r>
              <a:rPr lang="cs-CZ" sz="2000" dirty="0" smtClean="0"/>
              <a:t>v </a:t>
            </a:r>
            <a:r>
              <a:rPr lang="cs-CZ" sz="2000" dirty="0"/>
              <a:t>některých místech může být jejich počet </a:t>
            </a:r>
            <a:r>
              <a:rPr lang="cs-CZ" sz="2000" dirty="0" smtClean="0"/>
              <a:t>nadbytečný</a:t>
            </a:r>
            <a:r>
              <a:rPr lang="cs-CZ" sz="2000" dirty="0"/>
              <a:t>, jinde naopak nedostatečný.</a:t>
            </a:r>
          </a:p>
          <a:p>
            <a:r>
              <a:rPr lang="cs-CZ" sz="2000" dirty="0"/>
              <a:t>Rastrový model DMT poskytuje ve </a:t>
            </a:r>
            <a:r>
              <a:rPr lang="cs-CZ" sz="2000" dirty="0" smtClean="0"/>
              <a:t>většině </a:t>
            </a:r>
            <a:r>
              <a:rPr lang="cs-CZ" sz="2000" dirty="0"/>
              <a:t>případů horší výsledky </a:t>
            </a:r>
            <a:r>
              <a:rPr lang="cs-CZ" sz="2000" dirty="0" smtClean="0"/>
              <a:t>než </a:t>
            </a:r>
            <a:r>
              <a:rPr lang="cs-CZ" sz="2000" dirty="0"/>
              <a:t>polyedrický model.</a:t>
            </a:r>
          </a:p>
        </p:txBody>
      </p:sp>
    </p:spTree>
    <p:extLst>
      <p:ext uri="{BB962C8B-B14F-4D97-AF65-F5344CB8AC3E}">
        <p14:creationId xmlns:p14="http://schemas.microsoft.com/office/powerpoint/2010/main" val="38291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Plátový model terénu:</a:t>
            </a:r>
          </a:p>
          <a:p>
            <a:r>
              <a:rPr lang="cs-CZ" sz="2000" dirty="0" smtClean="0"/>
              <a:t>U předchozích modelů </a:t>
            </a:r>
            <a:r>
              <a:rPr lang="cs-CZ" sz="2000" dirty="0"/>
              <a:t>mezi sousedními </a:t>
            </a:r>
            <a:r>
              <a:rPr lang="cs-CZ" sz="2000" dirty="0" smtClean="0"/>
              <a:t>ploškami </a:t>
            </a:r>
            <a:r>
              <a:rPr lang="cs-CZ" sz="2000" dirty="0"/>
              <a:t>jsou </a:t>
            </a:r>
            <a:r>
              <a:rPr lang="cs-CZ" sz="2000" dirty="0" smtClean="0"/>
              <a:t>vždy </a:t>
            </a:r>
            <a:r>
              <a:rPr lang="cs-CZ" sz="2000" dirty="0"/>
              <a:t>ostré </a:t>
            </a:r>
            <a:r>
              <a:rPr lang="cs-CZ" sz="2000" dirty="0" smtClean="0"/>
              <a:t>přechody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Z estetického hlediska takový </a:t>
            </a:r>
            <a:r>
              <a:rPr lang="cs-CZ" sz="2000" dirty="0" smtClean="0"/>
              <a:t>způsob </a:t>
            </a:r>
            <a:r>
              <a:rPr lang="cs-CZ" sz="2000" dirty="0"/>
              <a:t>reprezentace terénu </a:t>
            </a:r>
            <a:r>
              <a:rPr lang="cs-CZ" sz="2000" dirty="0" smtClean="0"/>
              <a:t>nepůsobí přirozeně, z kartografického </a:t>
            </a:r>
            <a:r>
              <a:rPr lang="cs-CZ" sz="2000" dirty="0"/>
              <a:t>hlediska není </a:t>
            </a:r>
            <a:r>
              <a:rPr lang="cs-CZ" sz="2000" dirty="0" smtClean="0"/>
              <a:t>věrný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Plátový model </a:t>
            </a:r>
            <a:r>
              <a:rPr lang="cs-CZ" sz="2000" dirty="0" smtClean="0"/>
              <a:t>odstraňuje </a:t>
            </a:r>
            <a:r>
              <a:rPr lang="cs-CZ" sz="2000" dirty="0"/>
              <a:t>nevýhody </a:t>
            </a:r>
            <a:r>
              <a:rPr lang="cs-CZ" sz="2000" dirty="0" smtClean="0"/>
              <a:t>předchozích modelů, </a:t>
            </a:r>
            <a:r>
              <a:rPr lang="cs-CZ" sz="2000" dirty="0"/>
              <a:t>vymodelovaný terén </a:t>
            </a:r>
            <a:r>
              <a:rPr lang="cs-CZ" sz="2000" dirty="0" smtClean="0"/>
              <a:t>může být hladký</a:t>
            </a:r>
            <a:r>
              <a:rPr lang="cs-CZ" sz="2000" dirty="0"/>
              <a:t>.</a:t>
            </a:r>
          </a:p>
          <a:p>
            <a:endParaRPr lang="cs-CZ" sz="2000" dirty="0" smtClean="0"/>
          </a:p>
          <a:p>
            <a:r>
              <a:rPr lang="cs-CZ" sz="2000" b="1" dirty="0" smtClean="0"/>
              <a:t>Charakteristika </a:t>
            </a:r>
            <a:r>
              <a:rPr lang="cs-CZ" sz="2000" b="1" dirty="0"/>
              <a:t>plátového modelu:</a:t>
            </a:r>
          </a:p>
          <a:p>
            <a:pPr algn="just"/>
            <a:r>
              <a:rPr lang="cs-CZ" sz="2000" dirty="0"/>
              <a:t>Vyhlazení modelu v místech, ve kterých je hladký i </a:t>
            </a:r>
            <a:r>
              <a:rPr lang="cs-CZ" sz="2000" dirty="0" smtClean="0"/>
              <a:t>původní </a:t>
            </a:r>
            <a:r>
              <a:rPr lang="cs-CZ" sz="2000" dirty="0"/>
              <a:t>terén.</a:t>
            </a:r>
          </a:p>
          <a:p>
            <a:pPr algn="just"/>
            <a:r>
              <a:rPr lang="cs-CZ" sz="2000" dirty="0" smtClean="0"/>
              <a:t>Každou </a:t>
            </a:r>
            <a:r>
              <a:rPr lang="cs-CZ" sz="2000" dirty="0"/>
              <a:t>z </a:t>
            </a:r>
            <a:r>
              <a:rPr lang="cs-CZ" sz="2000" dirty="0" smtClean="0"/>
              <a:t>plošek je proložen </a:t>
            </a:r>
            <a:r>
              <a:rPr lang="cs-CZ" sz="2000" dirty="0"/>
              <a:t>hladký plát.</a:t>
            </a:r>
          </a:p>
          <a:p>
            <a:pPr algn="just"/>
            <a:r>
              <a:rPr lang="cs-CZ" sz="2000" dirty="0"/>
              <a:t>Napojení </a:t>
            </a:r>
            <a:r>
              <a:rPr lang="cs-CZ" sz="2000" dirty="0" smtClean="0"/>
              <a:t>plátů je </a:t>
            </a:r>
            <a:r>
              <a:rPr lang="cs-CZ" sz="2000" dirty="0"/>
              <a:t>ostré </a:t>
            </a:r>
            <a:r>
              <a:rPr lang="cs-CZ" sz="2000" dirty="0" smtClean="0"/>
              <a:t>či </a:t>
            </a:r>
            <a:r>
              <a:rPr lang="cs-CZ" sz="2000" dirty="0"/>
              <a:t>hladké.</a:t>
            </a:r>
          </a:p>
          <a:p>
            <a:pPr algn="just"/>
            <a:r>
              <a:rPr lang="cs-CZ" sz="2000" dirty="0"/>
              <a:t>Plátový model nad polyedrickým modelem: pláty trojúhelníkového tvaru.</a:t>
            </a:r>
          </a:p>
          <a:p>
            <a:pPr algn="just"/>
            <a:r>
              <a:rPr lang="cs-CZ" sz="2000" dirty="0"/>
              <a:t>Plátový model nad rastrovým modelem: pláty </a:t>
            </a:r>
            <a:r>
              <a:rPr lang="cs-CZ" sz="2000" dirty="0" smtClean="0"/>
              <a:t>čtvercového </a:t>
            </a:r>
            <a:r>
              <a:rPr lang="cs-CZ" sz="2000" dirty="0"/>
              <a:t>tvaru</a:t>
            </a:r>
            <a:r>
              <a:rPr lang="cs-CZ" sz="2000" dirty="0" smtClean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5013176"/>
            <a:ext cx="67437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Digitální model terénu.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2023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Povinné hrany:</a:t>
            </a:r>
          </a:p>
          <a:p>
            <a:endParaRPr lang="cs-CZ" sz="2000" dirty="0"/>
          </a:p>
          <a:p>
            <a:r>
              <a:rPr lang="cs-CZ" sz="2000" dirty="0" smtClean="0"/>
              <a:t>Umožňují definovat </a:t>
            </a:r>
            <a:r>
              <a:rPr lang="cs-CZ" sz="2000" dirty="0"/>
              <a:t>místa nespojitosti a ovlivnit </a:t>
            </a:r>
            <a:r>
              <a:rPr lang="cs-CZ" sz="2000" dirty="0" smtClean="0"/>
              <a:t>způsob napojení sousedních plátů.</a:t>
            </a:r>
            <a:endParaRPr lang="cs-CZ" sz="2000" dirty="0"/>
          </a:p>
          <a:p>
            <a:r>
              <a:rPr lang="cs-CZ" sz="2000" dirty="0"/>
              <a:t>Místa </a:t>
            </a:r>
            <a:r>
              <a:rPr lang="cs-CZ" sz="2000" dirty="0" smtClean="0"/>
              <a:t>přirozených </a:t>
            </a:r>
            <a:r>
              <a:rPr lang="cs-CZ" sz="2000" dirty="0"/>
              <a:t>č</a:t>
            </a:r>
            <a:r>
              <a:rPr lang="cs-CZ" sz="2000" dirty="0" smtClean="0"/>
              <a:t>i umělých </a:t>
            </a:r>
            <a:r>
              <a:rPr lang="cs-CZ" sz="2000" dirty="0"/>
              <a:t>terénních </a:t>
            </a:r>
            <a:r>
              <a:rPr lang="cs-CZ" sz="2000" dirty="0" smtClean="0"/>
              <a:t>zlomů </a:t>
            </a:r>
            <a:r>
              <a:rPr lang="cs-CZ" sz="2000" dirty="0"/>
              <a:t>modelována </a:t>
            </a:r>
            <a:r>
              <a:rPr lang="cs-CZ" sz="2000" dirty="0" smtClean="0"/>
              <a:t>zavedením </a:t>
            </a:r>
            <a:r>
              <a:rPr lang="pl-PL" sz="2000" dirty="0" smtClean="0"/>
              <a:t>dodatečných </a:t>
            </a:r>
            <a:r>
              <a:rPr lang="pl-PL" sz="2000" dirty="0"/>
              <a:t>hran, které je spojují.</a:t>
            </a:r>
          </a:p>
          <a:p>
            <a:r>
              <a:rPr lang="cs-CZ" sz="2000" dirty="0"/>
              <a:t>Nad </a:t>
            </a:r>
            <a:r>
              <a:rPr lang="cs-CZ" sz="2000" dirty="0" smtClean="0"/>
              <a:t>těmito </a:t>
            </a:r>
            <a:r>
              <a:rPr lang="cs-CZ" sz="2000" dirty="0"/>
              <a:t>hranami dochází/nedochází k </a:t>
            </a:r>
            <a:r>
              <a:rPr lang="cs-CZ" sz="2000" dirty="0" smtClean="0"/>
              <a:t>dodatečnému </a:t>
            </a:r>
            <a:r>
              <a:rPr lang="cs-CZ" sz="2000" dirty="0"/>
              <a:t>vyhlazení </a:t>
            </a:r>
            <a:r>
              <a:rPr lang="cs-CZ" sz="2000" dirty="0" smtClean="0"/>
              <a:t>či zalomení </a:t>
            </a:r>
            <a:r>
              <a:rPr lang="cs-CZ" sz="2000" dirty="0"/>
              <a:t>terénu.</a:t>
            </a:r>
          </a:p>
          <a:p>
            <a:endParaRPr lang="cs-CZ" sz="2000" dirty="0" smtClean="0"/>
          </a:p>
          <a:p>
            <a:r>
              <a:rPr lang="cs-CZ" sz="2000" b="1" dirty="0" smtClean="0"/>
              <a:t>Typy </a:t>
            </a:r>
            <a:r>
              <a:rPr lang="cs-CZ" sz="2000" b="1" dirty="0"/>
              <a:t>povinných hran: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Hladké hrany (</a:t>
            </a:r>
            <a:r>
              <a:rPr lang="cs-CZ" sz="2000" dirty="0"/>
              <a:t>d</a:t>
            </a:r>
            <a:r>
              <a:rPr lang="cs-CZ" sz="2000" dirty="0" smtClean="0"/>
              <a:t>ochází </a:t>
            </a:r>
            <a:r>
              <a:rPr lang="cs-CZ" sz="2000" dirty="0"/>
              <a:t>nad nimi k vyhlazení terénu ve </a:t>
            </a:r>
            <a:r>
              <a:rPr lang="cs-CZ" sz="2000" dirty="0" smtClean="0"/>
              <a:t>směru </a:t>
            </a:r>
            <a:r>
              <a:rPr lang="cs-CZ" sz="2000" dirty="0"/>
              <a:t>podélném i </a:t>
            </a:r>
            <a:r>
              <a:rPr lang="cs-CZ" sz="2000" dirty="0" smtClean="0"/>
              <a:t>příčném. Použití </a:t>
            </a:r>
            <a:r>
              <a:rPr lang="cs-CZ" sz="2000" dirty="0"/>
              <a:t>pro tvary </a:t>
            </a:r>
            <a:r>
              <a:rPr lang="cs-CZ" sz="2000" dirty="0" smtClean="0"/>
              <a:t>vytvořené přírodou </a:t>
            </a:r>
            <a:r>
              <a:rPr lang="cs-CZ" sz="2000" dirty="0"/>
              <a:t>(</a:t>
            </a:r>
            <a:r>
              <a:rPr lang="cs-CZ" sz="2000" dirty="0" smtClean="0"/>
              <a:t>např. </a:t>
            </a:r>
            <a:r>
              <a:rPr lang="cs-CZ" sz="2000" dirty="0"/>
              <a:t>vrstevnice, </a:t>
            </a:r>
            <a:r>
              <a:rPr lang="cs-CZ" sz="2000" dirty="0" smtClean="0"/>
              <a:t>hřbetnice, údolnice)).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Lomové </a:t>
            </a:r>
            <a:r>
              <a:rPr lang="cs-CZ" sz="2000" dirty="0" smtClean="0"/>
              <a:t>hrany (</a:t>
            </a:r>
            <a:r>
              <a:rPr lang="cs-CZ" sz="2000" dirty="0"/>
              <a:t>dochází nad nimi k ostrému zalomení terénu ve směru příčném. Použití pro terénní tvary vytvořené člověkem (např. meze, terénní zlomy, okraje vozovek</a:t>
            </a:r>
            <a:r>
              <a:rPr lang="cs-CZ" sz="2000" dirty="0" smtClean="0"/>
              <a:t>)).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Přímé hrany </a:t>
            </a:r>
            <a:r>
              <a:rPr lang="cs-CZ" sz="2000" dirty="0" smtClean="0"/>
              <a:t>(dochází </a:t>
            </a:r>
            <a:r>
              <a:rPr lang="cs-CZ" sz="2000" dirty="0"/>
              <a:t>nad nimi k lomu terénu ve směru podélném i příčném. Použití pro speciální útvary vytvořené člověkem, např. lomy, jámy, </a:t>
            </a:r>
            <a:r>
              <a:rPr lang="cs-CZ" sz="2000" dirty="0" smtClean="0"/>
              <a:t>navážky).</a:t>
            </a:r>
          </a:p>
        </p:txBody>
      </p:sp>
    </p:spTree>
    <p:extLst>
      <p:ext uri="{BB962C8B-B14F-4D97-AF65-F5344CB8AC3E}">
        <p14:creationId xmlns:p14="http://schemas.microsoft.com/office/powerpoint/2010/main" val="8611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5096</TotalTime>
  <Words>1181</Words>
  <Application>Microsoft Office PowerPoint</Application>
  <PresentationFormat>Předvádění na obrazovce (4:3)</PresentationFormat>
  <Paragraphs>151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868</cp:revision>
  <cp:lastPrinted>2011-11-23T17:28:28Z</cp:lastPrinted>
  <dcterms:created xsi:type="dcterms:W3CDTF">2007-03-07T08:58:30Z</dcterms:created>
  <dcterms:modified xsi:type="dcterms:W3CDTF">2012-09-22T13:44:11Z</dcterms:modified>
</cp:coreProperties>
</file>