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8"/>
  </p:notesMasterIdLst>
  <p:sldIdLst>
    <p:sldId id="311" r:id="rId2"/>
    <p:sldId id="327" r:id="rId3"/>
    <p:sldId id="328" r:id="rId4"/>
    <p:sldId id="329" r:id="rId5"/>
    <p:sldId id="335" r:id="rId6"/>
    <p:sldId id="336" r:id="rId7"/>
    <p:sldId id="344" r:id="rId8"/>
    <p:sldId id="349" r:id="rId9"/>
    <p:sldId id="330" r:id="rId10"/>
    <p:sldId id="339" r:id="rId11"/>
    <p:sldId id="340" r:id="rId12"/>
    <p:sldId id="341" r:id="rId13"/>
    <p:sldId id="342" r:id="rId14"/>
    <p:sldId id="352" r:id="rId15"/>
    <p:sldId id="357" r:id="rId16"/>
    <p:sldId id="346" r:id="rId17"/>
    <p:sldId id="347" r:id="rId18"/>
    <p:sldId id="338" r:id="rId19"/>
    <p:sldId id="351" r:id="rId20"/>
    <p:sldId id="348" r:id="rId21"/>
    <p:sldId id="345" r:id="rId22"/>
    <p:sldId id="353" r:id="rId23"/>
    <p:sldId id="350" r:id="rId24"/>
    <p:sldId id="331" r:id="rId25"/>
    <p:sldId id="343" r:id="rId26"/>
    <p:sldId id="333" r:id="rId27"/>
    <p:sldId id="354" r:id="rId28"/>
    <p:sldId id="355" r:id="rId29"/>
    <p:sldId id="356" r:id="rId30"/>
    <p:sldId id="334" r:id="rId31"/>
    <p:sldId id="359" r:id="rId32"/>
    <p:sldId id="360" r:id="rId33"/>
    <p:sldId id="361" r:id="rId34"/>
    <p:sldId id="362" r:id="rId35"/>
    <p:sldId id="364" r:id="rId36"/>
    <p:sldId id="366" r:id="rId37"/>
    <p:sldId id="367" r:id="rId38"/>
    <p:sldId id="368" r:id="rId39"/>
    <p:sldId id="363" r:id="rId40"/>
    <p:sldId id="369" r:id="rId41"/>
    <p:sldId id="370" r:id="rId42"/>
    <p:sldId id="358" r:id="rId43"/>
    <p:sldId id="371" r:id="rId44"/>
    <p:sldId id="372" r:id="rId45"/>
    <p:sldId id="365" r:id="rId46"/>
    <p:sldId id="309" r:id="rId47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8A0"/>
    <a:srgbClr val="A30D7C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3" autoAdjust="0"/>
    <p:restoredTop sz="96678" autoAdjust="0"/>
  </p:normalViewPr>
  <p:slideViewPr>
    <p:cSldViewPr showGuides="1">
      <p:cViewPr varScale="1">
        <p:scale>
          <a:sx n="110" d="100"/>
          <a:sy n="110" d="100"/>
        </p:scale>
        <p:origin x="696" y="96"/>
      </p:cViewPr>
      <p:guideLst>
        <p:guide orient="horz" pos="482"/>
        <p:guide pos="4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2886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/>
          <a:lstStyle>
            <a:lvl1pPr algn="r">
              <a:defRPr sz="1300"/>
            </a:lvl1pPr>
          </a:lstStyle>
          <a:p>
            <a:fld id="{CDBF6E1F-EF6A-429F-B30B-78BD7817E581}" type="datetimeFigureOut">
              <a:rPr lang="cs-CZ" smtClean="0"/>
              <a:pPr/>
              <a:t>9.10.2014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20" rIns="99038" bIns="495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38" tIns="49520" rIns="99038" bIns="495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lIns="99038" tIns="49520" rIns="99038" bIns="49520" rtlCol="0" anchor="b"/>
          <a:lstStyle>
            <a:lvl1pPr algn="r">
              <a:defRPr sz="1300"/>
            </a:lvl1pPr>
          </a:lstStyle>
          <a:p>
            <a:fld id="{E9AB39D6-1FC5-4AAA-B0E2-D1902964108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20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893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20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461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534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39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352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726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257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962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628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85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074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398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24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097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046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808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064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1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43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333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94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336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025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542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576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403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078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431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6397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8914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796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9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838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4316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661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029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2856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7724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2442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14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01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376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33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41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39D6-1FC5-4AAA-B0E2-D19029641081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62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06B3C-EC43-462F-8511-08A895F1FD40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DD4D4-A8E3-4FCF-AC3E-7567330FAEA9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45E93-8A6A-4BE9-AB1B-12DB771241C6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82B6B-3C28-4F02-B1C9-8569555C95CF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05F-82F6-4943-9A96-BDFFFA405AA0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2A8B-6ECE-4BC6-A33F-0DBADE85C861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374D-59A0-46BA-898D-BE927D15E474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1613-3A1D-4955-956A-FD09C943EDC1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0FC5-BB3A-4A36-AD0F-049DE1400558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FE04-E16A-41B2-875D-7BF63426197F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1EB08-7495-4CE8-8ECE-C77C2D07B476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08EDB-5EEF-43A4-A87A-347ED96D2112}" type="datetime1">
              <a:rPr lang="cs-CZ" smtClean="0"/>
              <a:pPr/>
              <a:t>9.10.2014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C5EE-3FDF-4CBE-8A81-40FCD7650D3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213" y="24193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Geodézie </a:t>
            </a:r>
            <a:r>
              <a:rPr lang="cs-CZ" sz="2800" b="1" dirty="0" smtClean="0"/>
              <a:t>3 (154GD3)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3" y="1484786"/>
            <a:ext cx="7775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Téma č. 2: Geometrická nivelace.</a:t>
            </a:r>
          </a:p>
          <a:p>
            <a:endParaRPr lang="cs-CZ" sz="2000" dirty="0" smtClean="0"/>
          </a:p>
          <a:p>
            <a:pPr marL="457200" lvl="0" indent="-457200">
              <a:buAutoNum type="arabicPeriod"/>
            </a:pPr>
            <a:r>
              <a:rPr lang="cs-CZ" sz="2000" dirty="0" smtClean="0"/>
              <a:t>Aktuální výškový systém v ČR.</a:t>
            </a:r>
          </a:p>
          <a:p>
            <a:pPr marL="457200" indent="-457200">
              <a:buFontTx/>
              <a:buAutoNum type="arabicPeriod"/>
            </a:pPr>
            <a:r>
              <a:rPr lang="cs-CZ" sz="2000" dirty="0" smtClean="0"/>
              <a:t>Princip geometrické nivelace kupředu.</a:t>
            </a:r>
          </a:p>
          <a:p>
            <a:pPr marL="457200" indent="-457200">
              <a:buFontTx/>
              <a:buAutoNum type="arabicPeriod"/>
            </a:pPr>
            <a:r>
              <a:rPr lang="cs-CZ" sz="2000" dirty="0" smtClean="0"/>
              <a:t>Princip geometrické nivelace ze středu.</a:t>
            </a:r>
          </a:p>
          <a:p>
            <a:pPr marL="457200" indent="-457200">
              <a:buFontTx/>
              <a:buAutoNum type="arabicPeriod"/>
            </a:pPr>
            <a:r>
              <a:rPr lang="cs-CZ" sz="2000" dirty="0" smtClean="0"/>
              <a:t>Přístroje a </a:t>
            </a:r>
            <a:r>
              <a:rPr lang="cs-CZ" sz="2000" dirty="0"/>
              <a:t>pomůcky pro nivelaci</a:t>
            </a:r>
            <a:r>
              <a:rPr lang="cs-CZ" sz="2000" dirty="0" smtClean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cs-CZ" sz="2000" dirty="0" smtClean="0"/>
              <a:t>Postup měření na stanovisku.</a:t>
            </a:r>
          </a:p>
          <a:p>
            <a:pPr marL="457200" indent="-457200">
              <a:buFontTx/>
              <a:buAutoNum type="arabicPeriod"/>
            </a:pPr>
            <a:r>
              <a:rPr lang="cs-CZ" sz="2000" dirty="0" smtClean="0"/>
              <a:t>Zkouška nivelačního přístroje.</a:t>
            </a:r>
            <a:endParaRPr lang="cs-CZ" sz="2000" dirty="0"/>
          </a:p>
          <a:p>
            <a:pPr marL="457200" lvl="0" indent="-457200">
              <a:buAutoNum type="arabicPeriod"/>
            </a:pPr>
            <a:r>
              <a:rPr lang="cs-CZ" sz="2000" dirty="0" smtClean="0"/>
              <a:t>Dělení geometrické nivelace ze středu.</a:t>
            </a:r>
          </a:p>
          <a:p>
            <a:pPr marL="457200" indent="-457200">
              <a:buFontTx/>
              <a:buAutoNum type="arabicPeriod"/>
            </a:pPr>
            <a:r>
              <a:rPr lang="cs-CZ" sz="2000" dirty="0" smtClean="0"/>
              <a:t>Technická </a:t>
            </a:r>
            <a:r>
              <a:rPr lang="cs-CZ" sz="2000" dirty="0"/>
              <a:t>nivelace</a:t>
            </a:r>
            <a:r>
              <a:rPr lang="cs-CZ" sz="2000" dirty="0" smtClean="0"/>
              <a:t>.</a:t>
            </a:r>
          </a:p>
          <a:p>
            <a:pPr marL="457200" lvl="0" indent="-457200">
              <a:buAutoNum type="arabicPeriod"/>
            </a:pPr>
            <a:r>
              <a:rPr lang="cs-CZ" sz="2000" dirty="0" smtClean="0"/>
              <a:t>Přesná nivelace.</a:t>
            </a:r>
          </a:p>
          <a:p>
            <a:pPr marL="457200" lvl="0" indent="-457200">
              <a:buAutoNum type="arabicPeriod"/>
            </a:pPr>
            <a:r>
              <a:rPr lang="cs-CZ" sz="2000" dirty="0"/>
              <a:t>Chyby a přesnost nivelace</a:t>
            </a:r>
            <a:r>
              <a:rPr lang="cs-CZ" sz="2000" dirty="0" smtClean="0"/>
              <a:t>.</a:t>
            </a:r>
          </a:p>
          <a:p>
            <a:pPr marL="457200" lvl="0" indent="-457200">
              <a:buAutoNum type="arabicPeriod"/>
            </a:pPr>
            <a:r>
              <a:rPr lang="cs-CZ" sz="2000" dirty="0" smtClean="0"/>
              <a:t>Speciální nivelační práce.</a:t>
            </a:r>
          </a:p>
          <a:p>
            <a:pPr marL="457200" lvl="0" indent="-457200">
              <a:buAutoNum type="arabicPeriod"/>
            </a:pPr>
            <a:r>
              <a:rPr lang="cs-CZ" sz="2000" dirty="0" smtClean="0"/>
              <a:t>Poznámka </a:t>
            </a:r>
            <a:r>
              <a:rPr lang="cs-CZ" sz="2000" dirty="0"/>
              <a:t>k měření „mimo ČSNS</a:t>
            </a:r>
            <a:r>
              <a:rPr lang="cs-CZ" sz="2000" dirty="0" smtClean="0"/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202617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1. </a:t>
            </a:r>
            <a:r>
              <a:rPr lang="cs-CZ" sz="2000" b="1" dirty="0"/>
              <a:t>Nivelační přístroj </a:t>
            </a:r>
            <a:r>
              <a:rPr lang="cs-CZ" sz="2000" b="1" dirty="0" smtClean="0"/>
              <a:t>optický - libelový.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673220" y="5229200"/>
            <a:ext cx="77865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Osové podmínky nivelačních </a:t>
            </a:r>
            <a:r>
              <a:rPr lang="cs-CZ" dirty="0" smtClean="0"/>
              <a:t>přístrojů:</a:t>
            </a:r>
          </a:p>
          <a:p>
            <a:endParaRPr lang="cs-CZ" dirty="0"/>
          </a:p>
          <a:p>
            <a:r>
              <a:rPr lang="cs-CZ" dirty="0"/>
              <a:t>1. Osa krabicové libely má být kolmá k vertikální ose L</a:t>
            </a:r>
            <a:r>
              <a:rPr lang="cs-CZ" dirty="0" smtClean="0"/>
              <a:t>´ </a:t>
            </a:r>
            <a:r>
              <a:rPr lang="cs-CZ" dirty="0" smtClean="0">
                <a:sym typeface="Symbol"/>
              </a:rPr>
              <a:t></a:t>
            </a:r>
            <a:r>
              <a:rPr lang="cs-CZ" dirty="0" smtClean="0"/>
              <a:t> </a:t>
            </a:r>
            <a:r>
              <a:rPr lang="cs-CZ" dirty="0"/>
              <a:t>V.</a:t>
            </a:r>
          </a:p>
          <a:p>
            <a:r>
              <a:rPr lang="cs-CZ" dirty="0"/>
              <a:t>2. Vodorovné vlákno ryskového kříže Z má být kolmé k vertikální ose Z </a:t>
            </a:r>
            <a:r>
              <a:rPr lang="cs-CZ" dirty="0">
                <a:sym typeface="Symbol"/>
              </a:rPr>
              <a:t></a:t>
            </a:r>
            <a:r>
              <a:rPr lang="cs-CZ" dirty="0" smtClean="0"/>
              <a:t> </a:t>
            </a:r>
            <a:r>
              <a:rPr lang="cs-CZ" dirty="0"/>
              <a:t>V.</a:t>
            </a:r>
          </a:p>
          <a:p>
            <a:r>
              <a:rPr lang="cs-CZ" dirty="0"/>
              <a:t>3. 0sa nivelační libely má být rovnoběžná se záměrnou přímkou L </a:t>
            </a:r>
            <a:r>
              <a:rPr lang="en-US" dirty="0" smtClean="0">
                <a:sym typeface="Symbol"/>
              </a:rPr>
              <a:t>||</a:t>
            </a:r>
            <a:r>
              <a:rPr lang="cs-CZ" dirty="0" smtClean="0"/>
              <a:t> </a:t>
            </a:r>
            <a:r>
              <a:rPr lang="cs-CZ" dirty="0"/>
              <a:t>Z.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83" y="1236918"/>
            <a:ext cx="5556845" cy="395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60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3. </a:t>
            </a:r>
            <a:r>
              <a:rPr lang="cs-CZ" sz="2000" b="1" dirty="0"/>
              <a:t>Nivelační přístroj optický.</a:t>
            </a:r>
            <a:endParaRPr lang="cs-CZ" sz="2000" b="1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16146"/>
            <a:ext cx="6120680" cy="498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4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3. </a:t>
            </a:r>
            <a:r>
              <a:rPr lang="cs-CZ" sz="2000" b="1" dirty="0"/>
              <a:t>Nivelační přístroj optický.</a:t>
            </a:r>
            <a:endParaRPr lang="cs-CZ" sz="2000" b="1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1" y="1465734"/>
            <a:ext cx="4325466" cy="432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r="2234"/>
          <a:stretch/>
        </p:blipFill>
        <p:spPr bwMode="auto">
          <a:xfrm>
            <a:off x="4714875" y="1585089"/>
            <a:ext cx="4429126" cy="422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71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3. </a:t>
            </a:r>
            <a:r>
              <a:rPr lang="cs-CZ" sz="2000" b="1" dirty="0"/>
              <a:t>Nivelační přístroj optický.</a:t>
            </a:r>
            <a:endParaRPr lang="cs-CZ" sz="2000" b="1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78" y="1587906"/>
            <a:ext cx="3542865" cy="335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4" y="1186462"/>
            <a:ext cx="2160240" cy="396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30" y="1177491"/>
            <a:ext cx="2000250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7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3. </a:t>
            </a:r>
            <a:r>
              <a:rPr lang="cs-CZ" sz="2000" b="1" dirty="0"/>
              <a:t>Nivelační přístroj optický.</a:t>
            </a:r>
            <a:endParaRPr lang="cs-CZ" sz="2000" b="1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2" name="Obrázek 1" descr="A-83-E-6-0205-P.pdf (application/pdf objekt)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3" t="18184" r="7483" b="15379"/>
          <a:stretch/>
        </p:blipFill>
        <p:spPr>
          <a:xfrm>
            <a:off x="827584" y="1556791"/>
            <a:ext cx="6408073" cy="4218135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72" y="2008659"/>
            <a:ext cx="1790223" cy="156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2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3. </a:t>
            </a:r>
            <a:r>
              <a:rPr lang="cs-CZ" sz="2000" b="1" dirty="0"/>
              <a:t>Nivelační přístroj optický.</a:t>
            </a:r>
            <a:endParaRPr lang="cs-CZ" sz="2000" b="1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4" name="Obrázek 3" descr="A-83-E-6-0205-P.pdf (application/pdf objekt) - Mozilla Firefox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24735" r="11771" b="13506"/>
          <a:stretch/>
        </p:blipFill>
        <p:spPr>
          <a:xfrm>
            <a:off x="1259632" y="1238202"/>
            <a:ext cx="7146040" cy="4639069"/>
          </a:xfrm>
          <a:prstGeom prst="rect">
            <a:avLst/>
          </a:prstGeom>
        </p:spPr>
      </p:pic>
      <p:pic>
        <p:nvPicPr>
          <p:cNvPr id="6" name="Obrázek 5" descr="A-83-E-6-0205-P.pdf (application/pdf objekt)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2" t="58734" r="10937" b="23487"/>
          <a:stretch/>
        </p:blipFill>
        <p:spPr>
          <a:xfrm>
            <a:off x="7236296" y="5057777"/>
            <a:ext cx="15335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5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/>
              <a:t>4</a:t>
            </a:r>
            <a:r>
              <a:rPr lang="cs-CZ" sz="2000" b="1" dirty="0" smtClean="0"/>
              <a:t>. </a:t>
            </a:r>
            <a:r>
              <a:rPr lang="cs-CZ" sz="2000" b="1" dirty="0"/>
              <a:t>Nivelační přístroj </a:t>
            </a:r>
            <a:r>
              <a:rPr lang="cs-CZ" sz="2000" b="1" dirty="0" smtClean="0"/>
              <a:t> „digitální“.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7" y="1344960"/>
            <a:ext cx="3890367" cy="428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80" y="1706627"/>
            <a:ext cx="391477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5. </a:t>
            </a:r>
            <a:r>
              <a:rPr lang="cs-CZ" sz="2000" b="1" dirty="0"/>
              <a:t>Nivelační přístroj </a:t>
            </a:r>
            <a:r>
              <a:rPr lang="cs-CZ" sz="2000" b="1" dirty="0" smtClean="0"/>
              <a:t> „laserový “.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4" y="1733575"/>
            <a:ext cx="446722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348880"/>
            <a:ext cx="353071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7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56010"/>
            <a:ext cx="794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6. Nivelační latě.</a:t>
            </a:r>
          </a:p>
          <a:p>
            <a:pPr lvl="0"/>
            <a:r>
              <a:rPr lang="cs-CZ" sz="2000" dirty="0" smtClean="0"/>
              <a:t>(pomůcka pro urovnání – krabicová libela).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33" y="1412776"/>
            <a:ext cx="7150983" cy="423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6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560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6. Nivelační latě.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954" r="7500" b="82846"/>
          <a:stretch/>
        </p:blipFill>
        <p:spPr bwMode="auto">
          <a:xfrm>
            <a:off x="2154873" y="1414982"/>
            <a:ext cx="3867126" cy="462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3" r="43337"/>
          <a:stretch/>
        </p:blipFill>
        <p:spPr bwMode="auto">
          <a:xfrm>
            <a:off x="3809123" y="1080712"/>
            <a:ext cx="845877" cy="535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7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2" y="774353"/>
            <a:ext cx="794157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cs-CZ" sz="2000" b="1" dirty="0" smtClean="0"/>
              <a:t>Česká státní nivelační síť (ČSNS), Balt po vyrovnání (</a:t>
            </a:r>
            <a:r>
              <a:rPr lang="cs-CZ" sz="2000" b="1" dirty="0" err="1" smtClean="0"/>
              <a:t>Bpv</a:t>
            </a:r>
            <a:r>
              <a:rPr lang="cs-CZ" sz="2000" b="1" dirty="0" smtClean="0"/>
              <a:t>).</a:t>
            </a:r>
          </a:p>
          <a:p>
            <a:pPr marL="457200" lvl="0" indent="-457200">
              <a:buAutoNum type="arabicPeriod"/>
            </a:pPr>
            <a:endParaRPr lang="cs-CZ" sz="2000" b="1" dirty="0" smtClean="0"/>
          </a:p>
          <a:p>
            <a:pPr marL="457200" lvl="0" indent="-457200">
              <a:buAutoNum type="arabicPeriod"/>
            </a:pPr>
            <a:r>
              <a:rPr lang="cs-CZ" sz="2000" b="1" dirty="0" smtClean="0"/>
              <a:t>Normální výšky (</a:t>
            </a:r>
            <a:r>
              <a:rPr lang="cs-CZ" sz="2000" b="1" dirty="0" err="1" smtClean="0"/>
              <a:t>kvazigeoid</a:t>
            </a:r>
            <a:r>
              <a:rPr lang="cs-CZ" sz="2000" b="1" dirty="0" smtClean="0"/>
              <a:t>).</a:t>
            </a:r>
          </a:p>
          <a:p>
            <a:pPr marL="457200" lvl="0" indent="-457200">
              <a:buAutoNum type="arabicPeriod"/>
            </a:pPr>
            <a:endParaRPr lang="cs-CZ" sz="2000" b="1" dirty="0"/>
          </a:p>
          <a:p>
            <a:pPr marL="457200" indent="-457200">
              <a:buFontTx/>
              <a:buAutoNum type="arabicPeriod"/>
            </a:pPr>
            <a:r>
              <a:rPr lang="cs-CZ" sz="2000" b="1" dirty="0" smtClean="0"/>
              <a:t>Základní výškové bodové pole (</a:t>
            </a:r>
            <a:r>
              <a:rPr lang="cs-CZ" sz="2000" b="1" u="sng" dirty="0" smtClean="0"/>
              <a:t>udržuje</a:t>
            </a:r>
            <a:r>
              <a:rPr lang="cs-CZ" sz="2000" b="1" dirty="0" smtClean="0"/>
              <a:t> Zeměměřický úřad)</a:t>
            </a:r>
          </a:p>
          <a:p>
            <a:pPr marL="914400" lvl="1" indent="-457200">
              <a:buFontTx/>
              <a:buAutoNum type="arabicPeriod"/>
            </a:pPr>
            <a:r>
              <a:rPr lang="cs-CZ" sz="2000" dirty="0" smtClean="0"/>
              <a:t>12 základních výškových bodů.</a:t>
            </a:r>
          </a:p>
          <a:p>
            <a:pPr marL="914400" lvl="1" indent="-457200">
              <a:buFontTx/>
              <a:buAutoNum type="arabicPeriod"/>
            </a:pPr>
            <a:r>
              <a:rPr lang="cs-CZ" sz="2000" dirty="0" smtClean="0"/>
              <a:t>Síť I. (cca 16 tis. bodů), II. (cca 20 tisíc)  až III. řádu (cca 48 tisíc).</a:t>
            </a:r>
            <a:endParaRPr lang="cs-CZ" sz="2000" dirty="0"/>
          </a:p>
          <a:p>
            <a:pPr marL="457200" lvl="0" indent="-457200">
              <a:buAutoNum type="arabicPeriod"/>
            </a:pPr>
            <a:endParaRPr lang="cs-CZ" sz="2000" b="1" dirty="0" smtClean="0"/>
          </a:p>
          <a:p>
            <a:pPr marL="457200" lvl="0" indent="-457200">
              <a:buAutoNum type="arabicPeriod"/>
            </a:pPr>
            <a:r>
              <a:rPr lang="cs-CZ" sz="2000" b="1" dirty="0" smtClean="0"/>
              <a:t>Podrobné výškové bodové pole (</a:t>
            </a:r>
            <a:r>
              <a:rPr lang="cs-CZ" sz="2000" b="1" u="sng" dirty="0" smtClean="0"/>
              <a:t>spravují</a:t>
            </a:r>
            <a:r>
              <a:rPr lang="cs-CZ" sz="2000" b="1" dirty="0" smtClean="0"/>
              <a:t> katastrální úřady).</a:t>
            </a:r>
          </a:p>
          <a:p>
            <a:pPr marL="914400" lvl="1" indent="-457200">
              <a:buAutoNum type="arabicPeriod"/>
            </a:pPr>
            <a:r>
              <a:rPr lang="cs-CZ" sz="2000" dirty="0"/>
              <a:t>nivelační sítě IV. řádu,</a:t>
            </a:r>
          </a:p>
          <a:p>
            <a:pPr marL="914400" lvl="1" indent="-457200">
              <a:buAutoNum type="arabicPeriod"/>
            </a:pPr>
            <a:r>
              <a:rPr lang="cs-CZ" sz="2000" dirty="0"/>
              <a:t>plošné nivelační sítě,</a:t>
            </a:r>
          </a:p>
          <a:p>
            <a:pPr marL="914400" lvl="1" indent="-457200">
              <a:buAutoNum type="arabicPeriod"/>
            </a:pPr>
            <a:r>
              <a:rPr lang="cs-CZ" sz="2000" dirty="0"/>
              <a:t>stabilizované body technických nivelací. </a:t>
            </a:r>
            <a:endParaRPr lang="cs-CZ" sz="2000" dirty="0" smtClean="0"/>
          </a:p>
          <a:p>
            <a:pPr marL="914400" lvl="1" indent="-457200">
              <a:buAutoNum type="arabicPeriod"/>
            </a:pPr>
            <a:endParaRPr lang="cs-CZ" sz="2000" b="1" dirty="0" smtClean="0"/>
          </a:p>
          <a:p>
            <a:pPr lvl="0"/>
            <a:r>
              <a:rPr lang="cs-CZ" dirty="0"/>
              <a:t>Technické požadavky na body jsou dány vyhláškou č. 31/1995, kde jsou popsány způsoby stabilizace, požadovaná přesnost a obsah nivelačních údajů o bodech. </a:t>
            </a:r>
            <a:endParaRPr lang="cs-CZ" dirty="0" smtClean="0"/>
          </a:p>
          <a:p>
            <a:pPr lvl="0"/>
            <a:endParaRPr lang="cs-CZ" dirty="0"/>
          </a:p>
          <a:p>
            <a:pPr lvl="0"/>
            <a:r>
              <a:rPr lang="cs-CZ" dirty="0" smtClean="0"/>
              <a:t>Údržba ZVBP se řídí: „Metodický návod pro práce v základním výškovém bodovém poli“, ZÚ, Praha 2003. (Popsáno i správné zavádění  korekcí v </a:t>
            </a:r>
            <a:r>
              <a:rPr lang="cs-CZ" dirty="0" err="1" smtClean="0"/>
              <a:t>Bpv</a:t>
            </a:r>
            <a:r>
              <a:rPr lang="cs-CZ" dirty="0" smtClean="0"/>
              <a:t>).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1. </a:t>
            </a:r>
            <a:r>
              <a:rPr lang="cs-CZ" sz="2800" b="1" dirty="0"/>
              <a:t>Aktuální výškový systém v </a:t>
            </a:r>
            <a:r>
              <a:rPr lang="cs-CZ" sz="2800" b="1" dirty="0" smtClean="0"/>
              <a:t>ČR.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4082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560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6. Nivelační latě.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15262"/>
            <a:ext cx="3890367" cy="428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03029"/>
            <a:ext cx="1428750" cy="350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4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560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7. Přechodná stabilizace bodů – nivelační podložky, hřeb.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4" y="1736811"/>
            <a:ext cx="7796513" cy="277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95254" y="5733256"/>
            <a:ext cx="7672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dirty="0" smtClean="0"/>
              <a:t>(dřevěné kolíky se šroubem s půlkulatou hlavou v neúnosném terénu).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828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560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8. Stativy.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740" y="1484784"/>
            <a:ext cx="3326528" cy="50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3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62874" y="1052736"/>
            <a:ext cx="7941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cs-CZ" dirty="0" smtClean="0"/>
              <a:t>Pevné postavení stativu s přístrojem, zašlápnutí noh na zpevněném i nezpevněném terénu, přibližně vodorovná deska stativu.</a:t>
            </a:r>
          </a:p>
          <a:p>
            <a:pPr marL="342900" lvl="0" indent="-342900">
              <a:buAutoNum type="arabicPeriod"/>
            </a:pPr>
            <a:r>
              <a:rPr lang="cs-CZ" dirty="0" smtClean="0"/>
              <a:t>Zaostření ryskového kříže (první měření), kontrola.</a:t>
            </a:r>
          </a:p>
          <a:p>
            <a:pPr marL="342900" lvl="0" indent="-342900">
              <a:buAutoNum type="arabicPeriod"/>
            </a:pPr>
            <a:r>
              <a:rPr lang="cs-CZ" dirty="0" smtClean="0"/>
              <a:t>Horizontace přístroje podle krabicové libely, kontrola.</a:t>
            </a:r>
          </a:p>
          <a:p>
            <a:pPr marL="342900" lvl="0" indent="-342900">
              <a:buAutoNum type="arabicPeriod"/>
            </a:pPr>
            <a:r>
              <a:rPr lang="cs-CZ" dirty="0" smtClean="0"/>
              <a:t>Záměra </a:t>
            </a:r>
            <a:r>
              <a:rPr lang="cs-CZ" dirty="0"/>
              <a:t>vzad </a:t>
            </a:r>
            <a:endParaRPr lang="cs-CZ" dirty="0" smtClean="0"/>
          </a:p>
          <a:p>
            <a:pPr marL="800100" lvl="1" indent="-342900">
              <a:buAutoNum type="arabicPeriod"/>
            </a:pPr>
            <a:r>
              <a:rPr lang="cs-CZ" dirty="0" smtClean="0"/>
              <a:t>Zacílení na lať a zaostření (čte se u středu ryskového kříže),</a:t>
            </a:r>
          </a:p>
          <a:p>
            <a:pPr marL="800100" lvl="1" indent="-342900">
              <a:buAutoNum type="arabicPeriod"/>
            </a:pPr>
            <a:r>
              <a:rPr lang="cs-CZ" dirty="0" smtClean="0"/>
              <a:t>*Urovnání nivelační libely,</a:t>
            </a:r>
          </a:p>
          <a:p>
            <a:pPr marL="800100" lvl="1" indent="-342900">
              <a:buAutoNum type="arabicPeriod"/>
            </a:pPr>
            <a:r>
              <a:rPr lang="cs-CZ" dirty="0" smtClean="0"/>
              <a:t>Čtení na lati.</a:t>
            </a:r>
            <a:endParaRPr lang="cs-CZ" dirty="0"/>
          </a:p>
          <a:p>
            <a:pPr marL="0" lvl="1"/>
            <a:r>
              <a:rPr lang="cs-CZ" dirty="0"/>
              <a:t>5. </a:t>
            </a:r>
            <a:r>
              <a:rPr lang="cs-CZ" dirty="0" smtClean="0"/>
              <a:t>Záměra vpřed</a:t>
            </a:r>
          </a:p>
          <a:p>
            <a:pPr marL="800100" lvl="1" indent="-342900">
              <a:buAutoNum type="arabicPeriod"/>
            </a:pPr>
            <a:r>
              <a:rPr lang="cs-CZ" dirty="0" smtClean="0"/>
              <a:t>1. </a:t>
            </a:r>
            <a:r>
              <a:rPr lang="cs-CZ" dirty="0"/>
              <a:t>Zacílení na lať a zaostření (čte se u středu ryskového kříže),</a:t>
            </a:r>
          </a:p>
          <a:p>
            <a:pPr marL="800100" lvl="1" indent="-342900">
              <a:buAutoNum type="arabicPeriod"/>
            </a:pPr>
            <a:r>
              <a:rPr lang="cs-CZ" dirty="0"/>
              <a:t>*Urovnání nivelační libely,</a:t>
            </a:r>
          </a:p>
          <a:p>
            <a:pPr marL="800100" lvl="1" indent="-342900">
              <a:buAutoNum type="arabicPeriod"/>
            </a:pPr>
            <a:r>
              <a:rPr lang="cs-CZ" dirty="0"/>
              <a:t>Čtení na lati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5. Postup měření na stanovisku.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180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6. Zkouška nivelačního přístroje.</a:t>
            </a:r>
            <a:endParaRPr lang="cs-CZ" sz="2800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4213" y="765175"/>
            <a:ext cx="7704211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0652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5875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109788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6320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089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46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036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60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 smtClean="0">
                <a:latin typeface="+mj-lt"/>
              </a:rPr>
              <a:t>Polní test kvality a správné rektifikace přístroje.</a:t>
            </a:r>
          </a:p>
          <a:p>
            <a:endParaRPr lang="cs-CZ" dirty="0">
              <a:latin typeface="+mj-lt"/>
            </a:endParaRPr>
          </a:p>
          <a:p>
            <a:r>
              <a:rPr lang="cs-CZ" dirty="0" smtClean="0">
                <a:latin typeface="+mj-lt"/>
              </a:rPr>
              <a:t>Správné </a:t>
            </a:r>
            <a:r>
              <a:rPr lang="cs-CZ" dirty="0">
                <a:latin typeface="+mj-lt"/>
              </a:rPr>
              <a:t>převýšení </a:t>
            </a:r>
            <a:r>
              <a:rPr lang="cs-CZ" dirty="0" err="1">
                <a:latin typeface="+mj-lt"/>
              </a:rPr>
              <a:t>h</a:t>
            </a:r>
            <a:r>
              <a:rPr lang="cs-CZ" baseline="-25000" dirty="0" err="1">
                <a:latin typeface="+mj-lt"/>
              </a:rPr>
              <a:t>AB</a:t>
            </a:r>
            <a:r>
              <a:rPr lang="cs-CZ" dirty="0">
                <a:latin typeface="+mj-lt"/>
              </a:rPr>
              <a:t> = z ´– p´,</a:t>
            </a:r>
          </a:p>
          <a:p>
            <a:r>
              <a:rPr lang="cs-CZ" dirty="0">
                <a:latin typeface="+mj-lt"/>
              </a:rPr>
              <a:t>Převýšení </a:t>
            </a:r>
            <a:r>
              <a:rPr lang="cs-CZ" dirty="0" err="1">
                <a:latin typeface="+mj-lt"/>
              </a:rPr>
              <a:t>h</a:t>
            </a:r>
            <a:r>
              <a:rPr lang="cs-CZ" baseline="-25000" dirty="0" err="1">
                <a:latin typeface="+mj-lt"/>
              </a:rPr>
              <a:t>AB</a:t>
            </a:r>
            <a:r>
              <a:rPr lang="cs-CZ" dirty="0">
                <a:latin typeface="+mj-lt"/>
              </a:rPr>
              <a:t>´ = a ´– b´,</a:t>
            </a:r>
          </a:p>
          <a:p>
            <a:pPr>
              <a:buFont typeface="Symbol" pitchFamily="18" charset="2"/>
              <a:buChar char="j"/>
            </a:pPr>
            <a:r>
              <a:rPr lang="cs-CZ" dirty="0">
                <a:latin typeface="+mj-lt"/>
              </a:rPr>
              <a:t> = (</a:t>
            </a:r>
            <a:r>
              <a:rPr lang="cs-CZ" dirty="0" err="1">
                <a:latin typeface="+mj-lt"/>
              </a:rPr>
              <a:t>h</a:t>
            </a:r>
            <a:r>
              <a:rPr lang="cs-CZ" baseline="-25000" dirty="0" err="1">
                <a:latin typeface="+mj-lt"/>
              </a:rPr>
              <a:t>AB</a:t>
            </a:r>
            <a:r>
              <a:rPr lang="cs-CZ" dirty="0">
                <a:latin typeface="+mj-lt"/>
              </a:rPr>
              <a:t> - </a:t>
            </a:r>
            <a:r>
              <a:rPr lang="cs-CZ" dirty="0" err="1">
                <a:latin typeface="+mj-lt"/>
              </a:rPr>
              <a:t>h</a:t>
            </a:r>
            <a:r>
              <a:rPr lang="cs-CZ" baseline="-25000" dirty="0" err="1">
                <a:latin typeface="+mj-lt"/>
              </a:rPr>
              <a:t>AB</a:t>
            </a:r>
            <a:r>
              <a:rPr lang="cs-CZ" dirty="0">
                <a:latin typeface="+mj-lt"/>
              </a:rPr>
              <a:t>´)/(2s), </a:t>
            </a:r>
          </a:p>
          <a:p>
            <a:pPr>
              <a:buFont typeface="Symbol" pitchFamily="18" charset="2"/>
              <a:buNone/>
            </a:pPr>
            <a:endParaRPr lang="cs-CZ" sz="1000" dirty="0">
              <a:latin typeface="+mj-lt"/>
            </a:endParaRPr>
          </a:p>
          <a:p>
            <a:pPr>
              <a:buFont typeface="Symbol" pitchFamily="18" charset="2"/>
              <a:buNone/>
            </a:pPr>
            <a:r>
              <a:rPr lang="cs-CZ" dirty="0">
                <a:latin typeface="+mj-lt"/>
              </a:rPr>
              <a:t>kde s je délka záměry ze středu</a:t>
            </a:r>
            <a:r>
              <a:rPr lang="cs-CZ" dirty="0" smtClean="0">
                <a:latin typeface="+mj-lt"/>
              </a:rPr>
              <a:t>. Možno </a:t>
            </a:r>
            <a:r>
              <a:rPr lang="cs-CZ" dirty="0">
                <a:latin typeface="+mj-lt"/>
              </a:rPr>
              <a:t>zavádět početní opravy pro nestejně dlouhé záměry.</a:t>
            </a:r>
            <a:r>
              <a:rPr lang="cs-CZ" dirty="0">
                <a:latin typeface="Tahoma" pitchFamily="34" charset="0"/>
              </a:rPr>
              <a:t>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9702" r="5658" b="6966"/>
          <a:stretch>
            <a:fillRect/>
          </a:stretch>
        </p:blipFill>
        <p:spPr bwMode="auto">
          <a:xfrm>
            <a:off x="672034" y="2996952"/>
            <a:ext cx="7716390" cy="349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24128" y="112474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Rektifikace krabicové libely.</a:t>
            </a:r>
          </a:p>
          <a:p>
            <a:r>
              <a:rPr lang="cs-CZ" dirty="0" smtClean="0"/>
              <a:t>Vodorovnost ryskového kříže.</a:t>
            </a:r>
          </a:p>
          <a:p>
            <a:r>
              <a:rPr lang="cs-CZ" dirty="0" smtClean="0"/>
              <a:t>Rektifikace libely latě.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9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65175"/>
            <a:ext cx="79415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cs-CZ" dirty="0" smtClean="0"/>
          </a:p>
          <a:p>
            <a:pPr marL="342900" lvl="0" indent="-342900">
              <a:buAutoNum type="arabicPeriod"/>
            </a:pPr>
            <a:r>
              <a:rPr lang="cs-CZ" dirty="0" smtClean="0"/>
              <a:t>Technická nivelace (TN).</a:t>
            </a:r>
          </a:p>
          <a:p>
            <a:pPr marL="342900" lvl="0" indent="-342900">
              <a:buAutoNum type="arabicPeriod"/>
            </a:pPr>
            <a:r>
              <a:rPr lang="cs-CZ" dirty="0" smtClean="0"/>
              <a:t>Přesná nivelace (PN).</a:t>
            </a:r>
          </a:p>
          <a:p>
            <a:pPr marL="342900" lvl="0" indent="-342900">
              <a:buAutoNum type="arabicPeriod"/>
            </a:pPr>
            <a:r>
              <a:rPr lang="cs-CZ" dirty="0" smtClean="0"/>
              <a:t>Velmi přesná nivelace (VPN).</a:t>
            </a:r>
          </a:p>
          <a:p>
            <a:pPr marL="342900" lvl="0" indent="-342900">
              <a:buAutoNum type="arabicPeriod"/>
            </a:pPr>
            <a:r>
              <a:rPr lang="cs-CZ" dirty="0" smtClean="0"/>
              <a:t>Zvlášť přesná nivelace (ZPN).</a:t>
            </a:r>
          </a:p>
          <a:p>
            <a:pPr marL="342900" lvl="0" indent="-342900">
              <a:buAutoNum type="arabicPeriod"/>
            </a:pPr>
            <a:endParaRPr lang="cs-CZ" dirty="0"/>
          </a:p>
          <a:p>
            <a:pPr lvl="0"/>
            <a:r>
              <a:rPr lang="cs-CZ" dirty="0" smtClean="0"/>
              <a:t>VPN a ZPN jsou záležitostí výuky Teoretické (vyšší) geodézie. Zvyšují se zde požadavky na přesnost a postupy měření jsou více zaměřeny na potlačení systematických chyb měření na dlouhých tratích.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7. </a:t>
            </a:r>
            <a:r>
              <a:rPr lang="cs-CZ" sz="2800" b="1" dirty="0"/>
              <a:t>Dělení geometrické nivelace ze středu.</a:t>
            </a:r>
          </a:p>
        </p:txBody>
      </p:sp>
    </p:spTree>
    <p:extLst>
      <p:ext uri="{BB962C8B-B14F-4D97-AF65-F5344CB8AC3E}">
        <p14:creationId xmlns:p14="http://schemas.microsoft.com/office/powerpoint/2010/main" val="31454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65175"/>
            <a:ext cx="777557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/>
              <a:t>Technická nivelace se provádí nivelačními přístroji, pro jejichž směrodatnou kilometrovou odchylku platí </a:t>
            </a:r>
            <a:r>
              <a:rPr lang="cs-CZ" sz="2000" dirty="0" err="1">
                <a:latin typeface="Symbol" pitchFamily="18" charset="2"/>
              </a:rPr>
              <a:t>s</a:t>
            </a:r>
            <a:r>
              <a:rPr lang="cs-CZ" sz="2000" baseline="-25000" dirty="0" err="1"/>
              <a:t>km</a:t>
            </a:r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</a:t>
            </a:r>
            <a:r>
              <a:rPr lang="cs-CZ" sz="2000" dirty="0"/>
              <a:t> 5,0 mm, zvětšení dalekohledu je nejméně šestnáctinásobné, citlivost nivelační libely alespoň 60˝ (na 2 mm dílek stupnice) nebo v koincidenční úpravě 80˝ / 2 mm nebo kompenzátor odpovídající přesnosti. Dále se používají nivelační latě dlouhé 2 – 4 m, celistvé nebo různým způsobem skládací se zařízením na zajištění svislosti (krabicová libela) se zřetelným dělením (zpravidla po 0,01 m), a nivelační podložky ploché, kruhové nebo trojúhelníkového tvaru. V případě použití digitálních nivelačních přístrojů a pomůcek by tyto měly splňovat dříve uvedené vlastnosti</a:t>
            </a:r>
            <a:r>
              <a:rPr lang="cs-CZ" sz="2000" dirty="0" smtClean="0"/>
              <a:t>.</a:t>
            </a:r>
          </a:p>
          <a:p>
            <a:pPr lvl="0"/>
            <a:endParaRPr lang="cs-CZ" dirty="0"/>
          </a:p>
          <a:p>
            <a:pPr lvl="0"/>
            <a:r>
              <a:rPr lang="cs-CZ" sz="2000" dirty="0"/>
              <a:t>Délky záměr se volí s ohledem na sklonitost terénu, požadovanou přesnost, stav atmosféry, způsob čtení latí.  Zpravidla se nerozměřují, ale krokují. </a:t>
            </a:r>
            <a:r>
              <a:rPr lang="cs-CZ" sz="2000" dirty="0" smtClean="0"/>
              <a:t>Volí </a:t>
            </a:r>
            <a:r>
              <a:rPr lang="cs-CZ" sz="2000" dirty="0"/>
              <a:t>nejvýše do 120 m, což je z praktického hlediska hodnota příliš </a:t>
            </a:r>
            <a:r>
              <a:rPr lang="cs-CZ" sz="2000" dirty="0" smtClean="0"/>
              <a:t>velká, doporučuje se max. 60 m – 80 m.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(</a:t>
            </a:r>
            <a:r>
              <a:rPr lang="cs-CZ" b="1" dirty="0"/>
              <a:t>Technologický postup pro technickou nivelaci, Český úřad geodetický a kartografický, Praha 1984.</a:t>
            </a:r>
            <a:r>
              <a:rPr lang="cs-CZ" b="1" dirty="0" smtClean="0"/>
              <a:t>)</a:t>
            </a:r>
            <a:endParaRPr lang="cs-CZ" sz="2000" b="1" dirty="0" smtClean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8. </a:t>
            </a:r>
            <a:r>
              <a:rPr lang="cs-CZ" sz="2800" b="1" dirty="0"/>
              <a:t>Technická nivelace.</a:t>
            </a:r>
          </a:p>
        </p:txBody>
      </p:sp>
    </p:spTree>
    <p:extLst>
      <p:ext uri="{BB962C8B-B14F-4D97-AF65-F5344CB8AC3E}">
        <p14:creationId xmlns:p14="http://schemas.microsoft.com/office/powerpoint/2010/main" val="26684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27</a:t>
            </a:fld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"/>
              <p:cNvSpPr txBox="1"/>
              <p:nvPr/>
            </p:nvSpPr>
            <p:spPr>
              <a:xfrm>
                <a:off x="684213" y="765175"/>
                <a:ext cx="7775579" cy="5092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cs-CZ" sz="2000" b="1" dirty="0" smtClean="0"/>
                  <a:t>1. Kritéria přesnosti.</a:t>
                </a:r>
              </a:p>
              <a:p>
                <a:pPr lvl="0"/>
                <a:endParaRPr lang="cs-CZ" sz="2000" dirty="0"/>
              </a:p>
              <a:p>
                <a:pPr lvl="0"/>
                <a:r>
                  <a:rPr lang="cs-CZ" sz="2000" dirty="0" smtClean="0"/>
                  <a:t>Z požadavku </a:t>
                </a:r>
                <a:r>
                  <a:rPr lang="cs-CZ" sz="2000" dirty="0"/>
                  <a:t>na maximální směrodatnou kilometrovou odchylku pro TN (5 mm) a dodržení všech uvedených požadavků a navíc při použití celistvých 2 – 3 metrových latí a při trvalé stabilizaci připojovacích </a:t>
                </a:r>
                <a:r>
                  <a:rPr lang="cs-CZ" sz="2000" dirty="0" smtClean="0"/>
                  <a:t>bodů:</a:t>
                </a:r>
              </a:p>
              <a:p>
                <a:pPr lvl="0"/>
                <a:endParaRPr lang="cs-CZ" sz="2000" dirty="0"/>
              </a:p>
              <a:p>
                <a:pPr lvl="0"/>
                <a:r>
                  <a:rPr lang="cs-CZ" sz="2000" b="0" dirty="0" smtClean="0">
                    <a:ea typeface="Cambria Math"/>
                  </a:rPr>
                  <a:t>Mezní rozdíl měření tam a zpět:</a:t>
                </a:r>
              </a:p>
              <a:p>
                <a:pPr lvl="0"/>
                <a:endParaRPr lang="cs-CZ" sz="2000" b="0" dirty="0" smtClean="0">
                  <a:ea typeface="Cambria Math"/>
                </a:endParaRPr>
              </a:p>
              <a:p>
                <a:pPr lvl="0"/>
                <a:r>
                  <a:rPr lang="cs-CZ" sz="2000" b="0" dirty="0" smtClean="0"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=20∙</m:t>
                    </m:r>
                    <m:rad>
                      <m:radPr>
                        <m:degHide m:val="on"/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  <m:r>
                      <a:rPr lang="cs-CZ" sz="2000" b="0" i="1" smtClean="0">
                        <a:latin typeface="Cambria Math"/>
                        <a:ea typeface="Cambria Math"/>
                      </a:rPr>
                      <m:t>   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𝑚𝑚</m:t>
                        </m:r>
                      </m:e>
                    </m:d>
                    <m:r>
                      <a:rPr lang="cs-CZ" sz="2000" b="0" i="1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cs-CZ" sz="2000" b="0" dirty="0" smtClean="0">
                  <a:ea typeface="Cambria Math"/>
                </a:endParaRPr>
              </a:p>
              <a:p>
                <a:pPr lvl="0"/>
                <a:endParaRPr lang="cs-CZ" sz="2000" b="1" dirty="0" smtClean="0"/>
              </a:p>
              <a:p>
                <a:pPr lvl="0"/>
                <a:r>
                  <a:rPr lang="cs-CZ" sz="2000" dirty="0" smtClean="0"/>
                  <a:t>Mezní rozdíl měření tam a známých (bezchybných) výšek:</a:t>
                </a:r>
                <a:endParaRPr lang="cs-CZ" sz="2000" dirty="0"/>
              </a:p>
              <a:p>
                <a:pPr lvl="0"/>
                <a:endParaRPr lang="cs-CZ" sz="2000" b="1" dirty="0" smtClean="0"/>
              </a:p>
              <a:p>
                <a:r>
                  <a:rPr lang="cs-CZ" sz="2000" dirty="0" smtClean="0">
                    <a:ea typeface="Cambria Math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=20∙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latin typeface="Cambria Math"/>
                                    <a:ea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cs-CZ" sz="2000" i="1">
                                    <a:latin typeface="Cambria Math"/>
                                    <a:ea typeface="Cambria Math"/>
                                  </a:rPr>
                                  <m:t>𝑘𝑚</m:t>
                                </m:r>
                              </m:sub>
                            </m:sSub>
                          </m:num>
                          <m:den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e>
                    </m:rad>
                    <m:r>
                      <a:rPr lang="cs-CZ" sz="2000" b="0" i="1" smtClean="0">
                        <a:latin typeface="Cambria Math"/>
                        <a:ea typeface="Cambria Math"/>
                      </a:rPr>
                      <m:t>  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𝑚𝑚</m:t>
                        </m:r>
                      </m:e>
                    </m:d>
                  </m:oMath>
                </a14:m>
                <a:r>
                  <a:rPr lang="cs-CZ" sz="2000" dirty="0" smtClean="0"/>
                  <a:t>.</a:t>
                </a:r>
                <a:endParaRPr lang="cs-CZ" sz="2000" dirty="0"/>
              </a:p>
              <a:p>
                <a:pPr lvl="0"/>
                <a:endParaRPr lang="cs-CZ" sz="2000" b="1" dirty="0" smtClean="0"/>
              </a:p>
              <a:p>
                <a:pPr lvl="0"/>
                <a:r>
                  <a:rPr lang="cs-CZ" sz="2000" dirty="0" smtClean="0"/>
                  <a:t>Necelistvé latě, netrvalá stabilizace koncových bodů: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20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→40</m:t>
                    </m:r>
                  </m:oMath>
                </a14:m>
                <a:r>
                  <a:rPr lang="cs-CZ" sz="2000" dirty="0" smtClean="0"/>
                  <a:t>.</a:t>
                </a:r>
              </a:p>
            </p:txBody>
          </p:sp>
        </mc:Choice>
        <mc:Fallback xmlns="">
          <p:sp>
            <p:nvSpPr>
              <p:cNvPr id="9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765175"/>
                <a:ext cx="7775579" cy="5092484"/>
              </a:xfrm>
              <a:prstGeom prst="rect">
                <a:avLst/>
              </a:prstGeom>
              <a:blipFill rotWithShape="1">
                <a:blip r:embed="rId3"/>
                <a:stretch>
                  <a:fillRect l="-784" t="-599" r="-1411" b="-119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8. </a:t>
            </a:r>
            <a:r>
              <a:rPr lang="cs-CZ" sz="2800" b="1" dirty="0"/>
              <a:t>Technická nivelace.</a:t>
            </a:r>
          </a:p>
        </p:txBody>
      </p:sp>
    </p:spTree>
    <p:extLst>
      <p:ext uri="{BB962C8B-B14F-4D97-AF65-F5344CB8AC3E}">
        <p14:creationId xmlns:p14="http://schemas.microsoft.com/office/powerpoint/2010/main" val="35688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65175"/>
            <a:ext cx="777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2. Zápisník – měření Tam a Zpět.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8. </a:t>
            </a:r>
            <a:r>
              <a:rPr lang="cs-CZ" sz="2800" b="1" dirty="0"/>
              <a:t>Technická nivelace.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" b="1229"/>
          <a:stretch/>
        </p:blipFill>
        <p:spPr bwMode="auto">
          <a:xfrm>
            <a:off x="539552" y="1183654"/>
            <a:ext cx="8310834" cy="531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19851" y="227687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516216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10</a:t>
            </a:r>
            <a:r>
              <a:rPr lang="cs-CZ" sz="1600" dirty="0" smtClean="0">
                <a:solidFill>
                  <a:srgbClr val="0000FF"/>
                </a:solidFill>
              </a:rPr>
              <a:t>= 385,214 m; </a:t>
            </a:r>
            <a:r>
              <a:rPr lang="cs-CZ" sz="1600" dirty="0" err="1" smtClean="0">
                <a:solidFill>
                  <a:srgbClr val="0000FF"/>
                </a:solidFill>
              </a:rPr>
              <a:t>Bpv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012160" y="2277533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2</a:t>
            </a:r>
            <a:r>
              <a:rPr lang="cs-CZ" sz="1600" dirty="0" smtClean="0">
                <a:solidFill>
                  <a:srgbClr val="0000FF"/>
                </a:solidFill>
              </a:rPr>
              <a:t>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475656" y="2268405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0,861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16000" y="244800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1,441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476000" y="2664000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1,482</a:t>
            </a:r>
            <a:endParaRPr lang="cs-CZ" sz="1600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729226" y="3960000"/>
            <a:ext cx="6192688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051720" y="285671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1,468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475656" y="3062551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1,659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037790" y="3277119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1,499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475656" y="3470690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1,740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037790" y="3666798"/>
            <a:ext cx="78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1,577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9552" y="3666798"/>
            <a:ext cx="775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6012160" y="246600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2</a:t>
            </a:r>
            <a:r>
              <a:rPr lang="cs-CZ" sz="1600" dirty="0" smtClean="0">
                <a:solidFill>
                  <a:srgbClr val="0000FF"/>
                </a:solidFill>
              </a:rPr>
              <a:t>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012160" y="266384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6012160" y="2862427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012160" y="305867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25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12160" y="327711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25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012160" y="350303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012160" y="369000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012160" y="388800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210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1476000" y="3888000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5,742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2024229" y="3889800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5,985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511354" y="266384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10,8</a:t>
            </a:r>
            <a:r>
              <a:rPr lang="cs-CZ" sz="1600" dirty="0" smtClean="0">
                <a:solidFill>
                  <a:srgbClr val="0000FF"/>
                </a:solidFill>
              </a:rPr>
              <a:t>= -0,243 m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6511354" y="305867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8,10</a:t>
            </a:r>
            <a:r>
              <a:rPr lang="cs-CZ" sz="1600" dirty="0" smtClean="0">
                <a:solidFill>
                  <a:srgbClr val="0000FF"/>
                </a:solidFill>
              </a:rPr>
              <a:t>= +0,241 m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6588224" y="350228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cs-CZ" sz="1600" dirty="0" smtClean="0">
                <a:solidFill>
                  <a:srgbClr val="0000FF"/>
                </a:solidFill>
              </a:rPr>
              <a:t>= 0,002 m</a:t>
            </a:r>
            <a:endParaRPr lang="cs-CZ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ovéPole 33"/>
              <p:cNvSpPr txBox="1"/>
              <p:nvPr/>
            </p:nvSpPr>
            <p:spPr>
              <a:xfrm>
                <a:off x="6042074" y="4273562"/>
                <a:ext cx="2808312" cy="360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=40∙</m:t>
                      </m:r>
                      <m:rad>
                        <m:radPr>
                          <m:degHide m:val="on"/>
                          <m:ctrlP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cs-CZ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cs-CZ" sz="1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𝑘𝑚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cs-CZ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ovéPol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074" y="4273562"/>
                <a:ext cx="2808312" cy="3606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ovéPole 34"/>
              <p:cNvSpPr txBox="1"/>
              <p:nvPr/>
            </p:nvSpPr>
            <p:spPr>
              <a:xfrm>
                <a:off x="6042074" y="4662429"/>
                <a:ext cx="2808312" cy="360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1400" i="1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40∙</m:t>
                      </m:r>
                      <m:rad>
                        <m:radPr>
                          <m:degHide m:val="on"/>
                          <m:ctrlPr>
                            <a:rPr lang="cs-CZ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0,210</m:t>
                          </m:r>
                        </m:e>
                      </m:rad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=18 </m:t>
                      </m:r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𝑚𝑚</m:t>
                      </m:r>
                    </m:oMath>
                  </m:oMathPara>
                </a14:m>
                <a:endParaRPr lang="cs-CZ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5" name="TextovéPol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074" y="4662429"/>
                <a:ext cx="2808312" cy="3606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ovéPole 35"/>
          <p:cNvSpPr txBox="1"/>
          <p:nvPr/>
        </p:nvSpPr>
        <p:spPr>
          <a:xfrm>
            <a:off x="719851" y="430578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1475656" y="4297317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1,570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2016000" y="4476912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1,733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476000" y="4692912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1,491</a:t>
            </a:r>
            <a:endParaRPr lang="cs-CZ" sz="1600" dirty="0">
              <a:solidFill>
                <a:srgbClr val="0000FF"/>
              </a:solidFill>
            </a:endParaRPr>
          </a:p>
        </p:txBody>
      </p:sp>
      <p:cxnSp>
        <p:nvCxnSpPr>
          <p:cNvPr id="40" name="Přímá spojnice 39"/>
          <p:cNvCxnSpPr/>
          <p:nvPr/>
        </p:nvCxnSpPr>
        <p:spPr>
          <a:xfrm>
            <a:off x="729226" y="5988912"/>
            <a:ext cx="6192688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2051720" y="4885629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1,651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1475656" y="5091463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1,465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2037790" y="5306031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1,488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1475656" y="5499602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1,440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037790" y="5695710"/>
            <a:ext cx="78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0,853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539552" y="5695710"/>
            <a:ext cx="775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10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1476000" y="5916912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5,966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024229" y="5918712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5,725</a:t>
            </a:r>
            <a:endParaRPr lang="cs-CZ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délník 13"/>
              <p:cNvSpPr/>
              <p:nvPr/>
            </p:nvSpPr>
            <p:spPr>
              <a:xfrm>
                <a:off x="6042074" y="5091463"/>
                <a:ext cx="23321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16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16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&gt;</m:t>
                    </m:r>
                    <m:r>
                      <a:rPr lang="cs-CZ" sz="16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cs-CZ" sz="1600" dirty="0" smtClean="0">
                    <a:solidFill>
                      <a:srgbClr val="0000FF"/>
                    </a:solidFill>
                  </a:rPr>
                  <a:t> - měření vyhovuje</a:t>
                </a:r>
                <a:endParaRPr lang="cs-CZ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Obdélní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074" y="5091463"/>
                <a:ext cx="2332177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ovéPole 49"/>
          <p:cNvSpPr txBox="1"/>
          <p:nvPr/>
        </p:nvSpPr>
        <p:spPr>
          <a:xfrm>
            <a:off x="6090356" y="549960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aseline="30000" dirty="0" smtClean="0">
                <a:solidFill>
                  <a:srgbClr val="0000FF"/>
                </a:solidFill>
              </a:rPr>
              <a:t>p</a:t>
            </a:r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10,8</a:t>
            </a:r>
            <a:r>
              <a:rPr lang="cs-CZ" sz="1600" dirty="0" smtClean="0">
                <a:solidFill>
                  <a:srgbClr val="0000FF"/>
                </a:solidFill>
              </a:rPr>
              <a:t>= -0,242 m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6128042" y="608618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8</a:t>
            </a:r>
            <a:r>
              <a:rPr lang="cs-CZ" sz="1600" dirty="0" smtClean="0">
                <a:solidFill>
                  <a:srgbClr val="0000FF"/>
                </a:solidFill>
              </a:rPr>
              <a:t>= 384,970 m; </a:t>
            </a:r>
            <a:r>
              <a:rPr lang="cs-CZ" sz="1600" dirty="0" err="1" smtClean="0">
                <a:solidFill>
                  <a:srgbClr val="0000FF"/>
                </a:solidFill>
              </a:rPr>
              <a:t>Bpv</a:t>
            </a:r>
            <a:endParaRPr lang="cs-CZ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14" grpId="0"/>
      <p:bldP spid="50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65175"/>
            <a:ext cx="777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3. Zápisník – měření tam mezi známými body.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8. </a:t>
            </a:r>
            <a:r>
              <a:rPr lang="cs-CZ" sz="2800" b="1" dirty="0"/>
              <a:t>Technická nivelace.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" b="1229"/>
          <a:stretch/>
        </p:blipFill>
        <p:spPr bwMode="auto">
          <a:xfrm>
            <a:off x="539552" y="1183654"/>
            <a:ext cx="8310834" cy="531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19851" y="2276872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516216" y="227687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10</a:t>
            </a:r>
            <a:r>
              <a:rPr lang="cs-CZ" sz="1600" dirty="0" smtClean="0">
                <a:solidFill>
                  <a:srgbClr val="0000FF"/>
                </a:solidFill>
              </a:rPr>
              <a:t>= 385,214 m; </a:t>
            </a:r>
            <a:r>
              <a:rPr lang="cs-CZ" sz="1600" dirty="0" err="1" smtClean="0">
                <a:solidFill>
                  <a:srgbClr val="0000FF"/>
                </a:solidFill>
              </a:rPr>
              <a:t>Bpv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012160" y="2277533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2</a:t>
            </a:r>
            <a:r>
              <a:rPr lang="cs-CZ" sz="1600" dirty="0" smtClean="0">
                <a:solidFill>
                  <a:srgbClr val="0000FF"/>
                </a:solidFill>
              </a:rPr>
              <a:t>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475656" y="2268405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0,861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016000" y="244800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1,441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476000" y="2664000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1,482</a:t>
            </a:r>
            <a:endParaRPr lang="cs-CZ" sz="1600" dirty="0">
              <a:solidFill>
                <a:srgbClr val="0000FF"/>
              </a:solidFill>
            </a:endParaRPr>
          </a:p>
        </p:txBody>
      </p:sp>
      <p:cxnSp>
        <p:nvCxnSpPr>
          <p:cNvPr id="17" name="Přímá spojnice 16"/>
          <p:cNvCxnSpPr/>
          <p:nvPr/>
        </p:nvCxnSpPr>
        <p:spPr>
          <a:xfrm>
            <a:off x="729226" y="4358781"/>
            <a:ext cx="6192688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051720" y="2856717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1,468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475656" y="3062551"/>
            <a:ext cx="799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1,659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037790" y="367590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1,499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475656" y="3869471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1,740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2037790" y="4065579"/>
            <a:ext cx="78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1,577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39552" y="4065579"/>
            <a:ext cx="775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012160" y="246600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2</a:t>
            </a:r>
            <a:r>
              <a:rPr lang="cs-CZ" sz="1600" dirty="0" smtClean="0">
                <a:solidFill>
                  <a:srgbClr val="0000FF"/>
                </a:solidFill>
              </a:rPr>
              <a:t>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12160" y="266384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012160" y="2862427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012160" y="305867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25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012160" y="367590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25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012160" y="3901815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012160" y="4088781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30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476000" y="4286781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5,742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2024229" y="4288581"/>
            <a:ext cx="747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5,985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6511354" y="305867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aseline="30000" dirty="0" smtClean="0">
                <a:solidFill>
                  <a:srgbClr val="0000FF"/>
                </a:solidFill>
              </a:rPr>
              <a:t> v</a:t>
            </a:r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10,8</a:t>
            </a:r>
            <a:r>
              <a:rPr lang="cs-CZ" sz="1600" dirty="0" smtClean="0">
                <a:solidFill>
                  <a:srgbClr val="0000FF"/>
                </a:solidFill>
              </a:rPr>
              <a:t>= -0,240 m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1160283" y="3263471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B1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1160283" y="3491645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B2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2592000" y="328113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1,243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2592000" y="3483239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1,691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671304" y="3670575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rgbClr val="0000FF"/>
                </a:solidFill>
              </a:rPr>
              <a:t>21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6516216" y="249097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8  </a:t>
            </a:r>
            <a:r>
              <a:rPr lang="cs-CZ" sz="1600" dirty="0" smtClean="0">
                <a:solidFill>
                  <a:srgbClr val="0000FF"/>
                </a:solidFill>
              </a:rPr>
              <a:t>= 384,974 m; </a:t>
            </a:r>
            <a:r>
              <a:rPr lang="cs-CZ" sz="1600" dirty="0" err="1" smtClean="0">
                <a:solidFill>
                  <a:srgbClr val="0000FF"/>
                </a:solidFill>
              </a:rPr>
              <a:t>Bpv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6511354" y="329198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aseline="30000" dirty="0" smtClean="0">
                <a:solidFill>
                  <a:srgbClr val="0000FF"/>
                </a:solidFill>
              </a:rPr>
              <a:t>m</a:t>
            </a:r>
            <a:r>
              <a:rPr lang="cs-CZ" sz="1600" dirty="0" smtClean="0">
                <a:solidFill>
                  <a:srgbClr val="0000FF"/>
                </a:solidFill>
              </a:rPr>
              <a:t>h</a:t>
            </a:r>
            <a:r>
              <a:rPr lang="cs-CZ" sz="1600" baseline="-25000" dirty="0" smtClean="0">
                <a:solidFill>
                  <a:srgbClr val="0000FF"/>
                </a:solidFill>
              </a:rPr>
              <a:t>10,8</a:t>
            </a:r>
            <a:r>
              <a:rPr lang="cs-CZ" sz="1600" dirty="0" smtClean="0">
                <a:solidFill>
                  <a:srgbClr val="0000FF"/>
                </a:solidFill>
              </a:rPr>
              <a:t>= -0,243 m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830315" y="3478911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cs-CZ" sz="1600" dirty="0" smtClean="0">
                <a:solidFill>
                  <a:srgbClr val="0000FF"/>
                </a:solidFill>
              </a:rPr>
              <a:t>= +0,003 m</a:t>
            </a:r>
            <a:endParaRPr lang="cs-CZ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ovéPole 41"/>
              <p:cNvSpPr txBox="1"/>
              <p:nvPr/>
            </p:nvSpPr>
            <p:spPr>
              <a:xfrm>
                <a:off x="6042074" y="4662429"/>
                <a:ext cx="2808312" cy="360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=40∙</m:t>
                      </m:r>
                      <m:rad>
                        <m:radPr>
                          <m:degHide m:val="on"/>
                          <m:ctrlP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cs-CZ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cs-CZ" sz="1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cs-CZ" sz="1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𝑘𝑚</m:t>
                              </m:r>
                            </m:sub>
                          </m:sSub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/2</m:t>
                          </m:r>
                        </m:e>
                      </m:rad>
                    </m:oMath>
                  </m:oMathPara>
                </a14:m>
                <a:endParaRPr lang="cs-CZ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TextovéPol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074" y="4662429"/>
                <a:ext cx="2808312" cy="360676"/>
              </a:xfrm>
              <a:prstGeom prst="rect">
                <a:avLst/>
              </a:prstGeom>
              <a:blipFill rotWithShape="1">
                <a:blip r:embed="rId4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ovéPole 42"/>
              <p:cNvSpPr txBox="1"/>
              <p:nvPr/>
            </p:nvSpPr>
            <p:spPr>
              <a:xfrm>
                <a:off x="6042074" y="5051296"/>
                <a:ext cx="2808312" cy="360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140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</m:e>
                        <m:sub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</m:sub>
                      </m:sSub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1400" i="1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40∙</m:t>
                      </m:r>
                      <m:rad>
                        <m:radPr>
                          <m:degHide m:val="on"/>
                          <m:ctrlPr>
                            <a:rPr lang="cs-CZ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0,105</m:t>
                          </m:r>
                        </m:e>
                      </m:rad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=13 </m:t>
                      </m:r>
                      <m:r>
                        <a:rPr lang="cs-CZ" sz="14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𝑚𝑚</m:t>
                      </m:r>
                    </m:oMath>
                  </m:oMathPara>
                </a14:m>
                <a:endParaRPr lang="cs-CZ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3" name="TextovéPol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074" y="5051296"/>
                <a:ext cx="2808312" cy="3606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délník 43"/>
              <p:cNvSpPr/>
              <p:nvPr/>
            </p:nvSpPr>
            <p:spPr>
              <a:xfrm>
                <a:off x="6042074" y="5480330"/>
                <a:ext cx="233217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16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16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&gt;</m:t>
                    </m:r>
                    <m:r>
                      <a:rPr lang="cs-CZ" sz="16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cs-CZ" sz="1600" dirty="0" smtClean="0">
                    <a:solidFill>
                      <a:srgbClr val="0000FF"/>
                    </a:solidFill>
                  </a:rPr>
                  <a:t> - měření vyhovuje</a:t>
                </a:r>
                <a:endParaRPr lang="cs-CZ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4" name="Obdélník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074" y="5480330"/>
                <a:ext cx="2332177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ovéPole 44"/>
          <p:cNvSpPr txBox="1"/>
          <p:nvPr/>
        </p:nvSpPr>
        <p:spPr>
          <a:xfrm>
            <a:off x="6012160" y="4288581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210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2015553" y="2650665"/>
            <a:ext cx="430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+1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2016000" y="3062725"/>
            <a:ext cx="430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+1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015553" y="3861814"/>
            <a:ext cx="430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+1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4067944" y="225656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385,214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4063042" y="244800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384,634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4063042" y="2856717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384,649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063042" y="367057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384,810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4060773" y="408878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384,974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3131840" y="225656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386,075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3131840" y="266619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386,117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3131840" y="306272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386,309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3127282" y="387526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386,551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5106299" y="3263471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385,066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5106299" y="349164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 384,618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6042074" y="5949280"/>
            <a:ext cx="262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FF"/>
                </a:solidFill>
              </a:rPr>
              <a:t>počasí, přístroj, měřil, zapsal, vypočetl, kontroloval!</a:t>
            </a:r>
            <a:endParaRPr lang="cs-CZ" sz="1600" dirty="0">
              <a:solidFill>
                <a:srgbClr val="0000FF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43908" y="4842767"/>
            <a:ext cx="136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A30D7C"/>
                </a:solidFill>
              </a:rPr>
              <a:t>Kontrola!</a:t>
            </a:r>
            <a:endParaRPr lang="cs-CZ" dirty="0">
              <a:solidFill>
                <a:srgbClr val="A30D7C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V="1">
            <a:off x="4211960" y="4358781"/>
            <a:ext cx="288032" cy="483986"/>
          </a:xfrm>
          <a:prstGeom prst="straightConnector1">
            <a:avLst/>
          </a:prstGeom>
          <a:ln w="25400">
            <a:solidFill>
              <a:srgbClr val="A808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V="1">
            <a:off x="4211960" y="2786555"/>
            <a:ext cx="3234270" cy="2056212"/>
          </a:xfrm>
          <a:prstGeom prst="straightConnector1">
            <a:avLst/>
          </a:prstGeom>
          <a:ln w="25400">
            <a:solidFill>
              <a:srgbClr val="A808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45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3" y="768410"/>
            <a:ext cx="794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smtClean="0"/>
              <a:t>Prakticky se nepoužívá! Nemá hlavní výhody geometrické nivelace ze středu.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2. </a:t>
            </a:r>
            <a:r>
              <a:rPr lang="cs-CZ" sz="2800" b="1" dirty="0"/>
              <a:t>Princip geometrické nivelace kupředu.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67" y="1502857"/>
            <a:ext cx="5574983" cy="304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43" y="4543427"/>
            <a:ext cx="5380037" cy="220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851139" y="2348880"/>
                <a:ext cx="1764777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𝐴𝐵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39" y="2348880"/>
                <a:ext cx="1764777" cy="390748"/>
              </a:xfrm>
              <a:prstGeom prst="rect">
                <a:avLst/>
              </a:prstGeom>
              <a:blipFill rotWithShape="1"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3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684213" y="765175"/>
            <a:ext cx="777557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smtClean="0"/>
              <a:t>Využívá se pro mnoho přesných prací nejen při údržbě bodových polí, ale také v inženýrské geodézii např. při sledování posunů. Zde se potom konkrétní technologie přizpůsobuje účelu.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Přesná </a:t>
            </a:r>
            <a:r>
              <a:rPr lang="cs-CZ" sz="2000" dirty="0"/>
              <a:t>nivelace se provádí nivelačními přístroji, pro jejichž směrodatnou kilometrovou odchylku platí </a:t>
            </a:r>
            <a:r>
              <a:rPr lang="cs-CZ" sz="2000" dirty="0" err="1">
                <a:latin typeface="Symbol" pitchFamily="18" charset="2"/>
              </a:rPr>
              <a:t>s</a:t>
            </a:r>
            <a:r>
              <a:rPr lang="cs-CZ" sz="2000" baseline="-25000" dirty="0" err="1"/>
              <a:t>km</a:t>
            </a:r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</a:t>
            </a:r>
            <a:r>
              <a:rPr lang="cs-CZ" sz="2000" dirty="0"/>
              <a:t> </a:t>
            </a:r>
            <a:r>
              <a:rPr lang="cs-CZ" sz="2000" dirty="0" smtClean="0"/>
              <a:t>1,5 </a:t>
            </a:r>
            <a:r>
              <a:rPr lang="cs-CZ" sz="2000" dirty="0"/>
              <a:t>mm, zvětšení dalekohledu je nejméně </a:t>
            </a:r>
            <a:r>
              <a:rPr lang="cs-CZ" sz="2000" dirty="0" smtClean="0"/>
              <a:t>24x, </a:t>
            </a:r>
            <a:r>
              <a:rPr lang="cs-CZ" sz="2000" dirty="0"/>
              <a:t>citlivost nivelační libely alespoň </a:t>
            </a:r>
            <a:r>
              <a:rPr lang="cs-CZ" sz="2000" dirty="0" smtClean="0"/>
              <a:t>20,6˝ </a:t>
            </a:r>
            <a:r>
              <a:rPr lang="cs-CZ" sz="2000" dirty="0"/>
              <a:t>(na 2 mm dílek stupnice) nebo v koincidenční úpravě </a:t>
            </a:r>
            <a:r>
              <a:rPr lang="cs-CZ" sz="2000" dirty="0" smtClean="0"/>
              <a:t>41˝ </a:t>
            </a:r>
            <a:r>
              <a:rPr lang="cs-CZ" sz="2000" dirty="0"/>
              <a:t>/ 2 mm nebo kompenzátor odpovídající přesnosti. Dále se používají </a:t>
            </a:r>
            <a:r>
              <a:rPr lang="cs-CZ" sz="2000" dirty="0" smtClean="0"/>
              <a:t>těžké nivelační podložky. </a:t>
            </a:r>
            <a:r>
              <a:rPr lang="cs-CZ" sz="2000" dirty="0"/>
              <a:t>V případě použití digitálních nivelačních přístrojů a pomůcek by tyto měly splňovat dříve uvedené vlastnosti</a:t>
            </a:r>
            <a:r>
              <a:rPr lang="cs-CZ" sz="2000" dirty="0" smtClean="0"/>
              <a:t>.</a:t>
            </a:r>
          </a:p>
          <a:p>
            <a:pPr lvl="0"/>
            <a:endParaRPr lang="cs-CZ" dirty="0"/>
          </a:p>
          <a:p>
            <a:pPr lvl="0"/>
            <a:r>
              <a:rPr lang="cs-CZ" sz="2000" dirty="0" smtClean="0"/>
              <a:t>Délky záměr se rozměřují s přesností na 0,1 m. Měření se provádí vždy tam a zpět, v jinou denní dobu.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dirty="0" smtClean="0"/>
              <a:t>Podle využití se další požadavky liší. 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(</a:t>
            </a:r>
            <a:r>
              <a:rPr lang="cs-CZ" b="1" dirty="0" smtClean="0"/>
              <a:t>Metodický návod v ČSNS, Zeměměřický úřad, </a:t>
            </a:r>
            <a:r>
              <a:rPr lang="cs-CZ" b="1" dirty="0"/>
              <a:t>Praha </a:t>
            </a:r>
            <a:r>
              <a:rPr lang="cs-CZ" b="1" dirty="0" smtClean="0"/>
              <a:t>2003).</a:t>
            </a:r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556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84213" y="765175"/>
            <a:ext cx="77755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Požadavky na přístroje a pomůcky pro práce v ČSNS</a:t>
            </a:r>
            <a:r>
              <a:rPr lang="cs-CZ" sz="2000" dirty="0" smtClean="0"/>
              <a:t> (podle </a:t>
            </a:r>
            <a:r>
              <a:rPr lang="cs-CZ" dirty="0" smtClean="0"/>
              <a:t>“Metodický návod v ČSNS, Zeměměřický úřad, </a:t>
            </a:r>
            <a:r>
              <a:rPr lang="cs-CZ" dirty="0"/>
              <a:t>Praha </a:t>
            </a:r>
            <a:r>
              <a:rPr lang="cs-CZ" dirty="0" smtClean="0"/>
              <a:t>2003“).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b="1" dirty="0" smtClean="0"/>
              <a:t>Nivelační přístroj</a:t>
            </a:r>
            <a:endParaRPr lang="cs-CZ" sz="2000" b="1" dirty="0"/>
          </a:p>
          <a:p>
            <a:pPr marL="342900" lvl="0" indent="-342900">
              <a:buFontTx/>
              <a:buChar char="-"/>
            </a:pPr>
            <a:r>
              <a:rPr lang="cs-CZ" sz="2000" dirty="0" smtClean="0"/>
              <a:t>konstantní délka dalekohledu,</a:t>
            </a:r>
          </a:p>
          <a:p>
            <a:pPr marL="342900" lvl="0" indent="-342900">
              <a:buFontTx/>
              <a:buChar char="-"/>
            </a:pPr>
            <a:r>
              <a:rPr lang="cs-CZ" sz="2000" dirty="0" smtClean="0"/>
              <a:t>střední chyba urovnání do vodorovné roviny nejvýše 0,2“,</a:t>
            </a:r>
          </a:p>
          <a:p>
            <a:pPr marL="342900" lvl="0" indent="-342900">
              <a:buFontTx/>
              <a:buChar char="-"/>
            </a:pPr>
            <a:r>
              <a:rPr lang="cs-CZ" sz="2000" dirty="0" smtClean="0"/>
              <a:t>optický mikrometr umožňující čtení na lati se střední chybou menší než 0,1 mm.</a:t>
            </a:r>
          </a:p>
          <a:p>
            <a:pPr marL="342900" lvl="0" indent="-342900">
              <a:buFontTx/>
              <a:buChar char="-"/>
            </a:pPr>
            <a:endParaRPr lang="cs-CZ" sz="2000" dirty="0" smtClean="0"/>
          </a:p>
          <a:p>
            <a:pPr lvl="0"/>
            <a:r>
              <a:rPr lang="cs-CZ" sz="2000" b="1" dirty="0" smtClean="0"/>
              <a:t>Nivelační stativ</a:t>
            </a:r>
          </a:p>
          <a:p>
            <a:pPr marL="342900" lvl="0" indent="-342900">
              <a:buFontTx/>
              <a:buChar char="-"/>
            </a:pPr>
            <a:r>
              <a:rPr lang="cs-CZ" sz="2000" dirty="0" smtClean="0"/>
              <a:t>pevný.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b="1" dirty="0" smtClean="0"/>
              <a:t>Nivelační latě</a:t>
            </a:r>
          </a:p>
          <a:p>
            <a:pPr marL="352425" lvl="0" indent="-352425">
              <a:buFontTx/>
              <a:buChar char="-"/>
            </a:pPr>
            <a:r>
              <a:rPr lang="cs-CZ" sz="2000" dirty="0" smtClean="0"/>
              <a:t>celistvé, 3 m dlouhé, se dvěma stupnicemi (posunuté o konstantní hodnotu – 60650 nebo 59250) na invarovém pásku, nebo kódová stupnice s odečítáním s přesností 0,1 mm,</a:t>
            </a:r>
          </a:p>
          <a:p>
            <a:pPr marL="352425" lvl="0" indent="-352425">
              <a:buFontTx/>
              <a:buChar char="-"/>
            </a:pPr>
            <a:r>
              <a:rPr lang="cs-CZ" sz="2000" dirty="0" smtClean="0"/>
              <a:t>citlivost urovnávací </a:t>
            </a:r>
            <a:r>
              <a:rPr lang="cs-CZ" sz="2000" dirty="0" err="1" smtClean="0"/>
              <a:t>rektifikovatelné</a:t>
            </a:r>
            <a:r>
              <a:rPr lang="cs-CZ" sz="2000" dirty="0" smtClean="0"/>
              <a:t> libely nejméně 15</a:t>
            </a:r>
            <a:r>
              <a:rPr lang="en-US" sz="2000" dirty="0" smtClean="0"/>
              <a:t>’</a:t>
            </a:r>
            <a:r>
              <a:rPr lang="cs-CZ" sz="2000" dirty="0" smtClean="0"/>
              <a:t>,</a:t>
            </a:r>
          </a:p>
          <a:p>
            <a:pPr marL="352425" lvl="0" indent="-352425">
              <a:buFontTx/>
              <a:buChar char="-"/>
            </a:pPr>
            <a:r>
              <a:rPr lang="cs-CZ" sz="2000" dirty="0" smtClean="0"/>
              <a:t>plocha patky latě se má shodovat s počátkem dělení základní stupnice.</a:t>
            </a:r>
          </a:p>
        </p:txBody>
      </p:sp>
    </p:spTree>
    <p:extLst>
      <p:ext uri="{BB962C8B-B14F-4D97-AF65-F5344CB8AC3E}">
        <p14:creationId xmlns:p14="http://schemas.microsoft.com/office/powerpoint/2010/main" val="19648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84213" y="765175"/>
            <a:ext cx="77755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Požadavky na přístroje a pomůcky pro práce v ČSNS</a:t>
            </a:r>
            <a:r>
              <a:rPr lang="cs-CZ" dirty="0" smtClean="0"/>
              <a:t>.</a:t>
            </a:r>
          </a:p>
          <a:p>
            <a:pPr lvl="0"/>
            <a:endParaRPr lang="cs-CZ" sz="2000" dirty="0" smtClean="0"/>
          </a:p>
          <a:p>
            <a:r>
              <a:rPr lang="cs-CZ" sz="2000" b="1" dirty="0"/>
              <a:t>Zásady měření: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dirty="0" smtClean="0"/>
              <a:t>Délka laťového metru se určuje porovnáním s normálním etalonem,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dirty="0" smtClean="0"/>
              <a:t>Před měřením se provede přezkoušení nivelační soupravy a observátorů na nivelačním okruhu či základně.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Mezi dvěma značkami v nivelačním oddíle je jedna nebo sudý počet přestav.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Stanovisko přístroje se určuje s excentricitou nejvýše 0,5 m, při nestejně dlouhých záměrách se uváží vliv zakřivení zemského povrchu.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Nivelační oddíl se měří celý najednou, měření se přeruší pouze na nivelačním bodě.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Přístroj a latě se před měřením nechají přizpůsobit teplotě vzduchu.</a:t>
            </a:r>
          </a:p>
        </p:txBody>
      </p:sp>
    </p:spTree>
    <p:extLst>
      <p:ext uri="{BB962C8B-B14F-4D97-AF65-F5344CB8AC3E}">
        <p14:creationId xmlns:p14="http://schemas.microsoft.com/office/powerpoint/2010/main" val="9626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84213" y="765175"/>
            <a:ext cx="77755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Požadavky na přístroje a pomůcky pro práce v ČSNS</a:t>
            </a:r>
            <a:r>
              <a:rPr lang="cs-CZ" dirty="0" smtClean="0"/>
              <a:t>.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b="1" dirty="0" smtClean="0"/>
              <a:t>Zásady měření: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dirty="0" smtClean="0"/>
              <a:t>Při měření je třeba chránit nivelační přístroj před přímým osvětlením a před nárazy větru.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Měří se jen v době klidného a zřetelného obrazu.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Mezi dopolední a odpolední observaci se vloží přestávka nejméně 2 hod.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Začíná se měřit nejdříve půl hodiny po východu Slunce a končí se s měřením alespoň půl hodiny před západem Slunce.</a:t>
            </a:r>
          </a:p>
        </p:txBody>
      </p:sp>
    </p:spTree>
    <p:extLst>
      <p:ext uri="{BB962C8B-B14F-4D97-AF65-F5344CB8AC3E}">
        <p14:creationId xmlns:p14="http://schemas.microsoft.com/office/powerpoint/2010/main" val="739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84213" y="765175"/>
            <a:ext cx="77755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Požadavky na přístroje a pomůcky pro práce v ČSNS</a:t>
            </a:r>
            <a:r>
              <a:rPr lang="cs-CZ" dirty="0" smtClean="0"/>
              <a:t>.</a:t>
            </a:r>
          </a:p>
          <a:p>
            <a:pPr lvl="0"/>
            <a:endParaRPr lang="cs-CZ" sz="2000" dirty="0" smtClean="0"/>
          </a:p>
          <a:p>
            <a:pPr lvl="0"/>
            <a:r>
              <a:rPr lang="cs-CZ" sz="2000" dirty="0"/>
              <a:t>--- PN ---</a:t>
            </a:r>
          </a:p>
          <a:p>
            <a:pPr lvl="0"/>
            <a:r>
              <a:rPr lang="cs-CZ" sz="2000" dirty="0"/>
              <a:t>K měření se použije pár latí, při měření zpět se jejich pořadí zamění.</a:t>
            </a:r>
          </a:p>
          <a:p>
            <a:pPr lvl="0"/>
            <a:r>
              <a:rPr lang="cs-CZ" sz="2000" dirty="0"/>
              <a:t>Pokud je jen jedna sestava, použije se jedna lať. 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Největší </a:t>
            </a:r>
            <a:r>
              <a:rPr lang="cs-CZ" sz="2000" dirty="0"/>
              <a:t>přípustná délka záměry je 50 m, minimální výška záměry nad terénem je 0,5 </a:t>
            </a:r>
            <a:r>
              <a:rPr lang="cs-CZ" sz="2000" dirty="0" smtClean="0"/>
              <a:t>m; </a:t>
            </a:r>
            <a:r>
              <a:rPr lang="cs-CZ" sz="2000" dirty="0"/>
              <a:t>zpět se smí měřit týž den, ale v jinou denní dobu.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--- VPN ---</a:t>
            </a:r>
          </a:p>
          <a:p>
            <a:pPr lvl="0"/>
            <a:r>
              <a:rPr lang="cs-CZ" sz="2000" dirty="0" smtClean="0"/>
              <a:t>Největší přípustná délka záměry je 40 m, záměra je nejméně 0,8 m nad terénem. Při délce záměr kratší než 20 m může výška záměry klesnout úměrně délce záměry až na 0,4 m.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Směr zpět se měří v jiném dni a v jinou denní dobu než směr tam.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--- ZPN ---</a:t>
            </a:r>
          </a:p>
          <a:p>
            <a:pPr lvl="0"/>
            <a:r>
              <a:rPr lang="cs-CZ" sz="2000" dirty="0" smtClean="0"/>
              <a:t>Maximální délka záměry je 35 m.</a:t>
            </a:r>
          </a:p>
        </p:txBody>
      </p:sp>
    </p:spTree>
    <p:extLst>
      <p:ext uri="{BB962C8B-B14F-4D97-AF65-F5344CB8AC3E}">
        <p14:creationId xmlns:p14="http://schemas.microsoft.com/office/powerpoint/2010/main" val="33982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"/>
              <p:cNvSpPr txBox="1"/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cs-CZ" sz="2000" b="1" dirty="0" smtClean="0"/>
                  <a:t>Kritéria přesnosti pro práce v ČSNS</a:t>
                </a:r>
                <a:r>
                  <a:rPr lang="cs-CZ" dirty="0" smtClean="0"/>
                  <a:t>.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/>
                  <a:t>--- </a:t>
                </a:r>
                <a:r>
                  <a:rPr lang="cs-CZ" sz="2000" dirty="0" smtClean="0"/>
                  <a:t>IV. řád, PNS (PN) </a:t>
                </a:r>
                <a:r>
                  <a:rPr lang="cs-CZ" sz="2000" dirty="0"/>
                  <a:t>---</a:t>
                </a:r>
              </a:p>
              <a:p>
                <a:pPr lvl="0"/>
                <a:r>
                  <a:rPr lang="cs-CZ" sz="2000" dirty="0" smtClean="0"/>
                  <a:t>(empirické vzorce, neodpovídají odvozením dle </a:t>
                </a:r>
                <a:r>
                  <a:rPr lang="cs-CZ" sz="2000" dirty="0" err="1" smtClean="0"/>
                  <a:t>TChaVP</a:t>
                </a:r>
                <a:r>
                  <a:rPr lang="cs-CZ" sz="2000" dirty="0" smtClean="0"/>
                  <a:t>)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měření tam a zpět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=5∙</m:t>
                    </m:r>
                    <m:rad>
                      <m:radPr>
                        <m:degHide m:val="on"/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 smtClean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=5∙</m:t>
                    </m:r>
                    <m:rad>
                      <m:radPr>
                        <m:ctrlPr>
                          <a:rPr lang="cs-CZ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 smtClean="0"/>
                  <a:t> ,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nivelované převýšení - vypočtené ze známých výšek:</a:t>
                </a:r>
                <a:endParaRPr lang="cs-CZ" sz="20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5∙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5∙</m:t>
                    </m:r>
                    <m:rad>
                      <m:rad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i="1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/>
                  <a:t> </a:t>
                </a:r>
                <a:r>
                  <a:rPr lang="cs-CZ" sz="2000" dirty="0" smtClean="0"/>
                  <a:t>,</a:t>
                </a:r>
              </a:p>
              <a:p>
                <a:endParaRPr lang="cs-CZ" sz="2000" dirty="0"/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cs-CZ" sz="2000" b="0" i="1" dirty="0" smtClean="0">
                    <a:latin typeface="Cambria Math"/>
                  </a:rPr>
                  <a:t> </a:t>
                </a:r>
                <a:r>
                  <a:rPr lang="cs-CZ" sz="2000" b="0" i="1" dirty="0" smtClean="0">
                    <a:latin typeface="+mj-lt"/>
                  </a:rPr>
                  <a:t>... </a:t>
                </a:r>
                <a:r>
                  <a:rPr lang="cs-CZ" sz="2000" b="0" dirty="0" smtClean="0">
                    <a:latin typeface="+mj-lt"/>
                  </a:rPr>
                  <a:t>nivelační oddíl.</a:t>
                </a:r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cs-CZ" sz="2000" dirty="0" smtClean="0"/>
                  <a:t> … nivelační úsek;</a:t>
                </a:r>
                <a:endParaRPr lang="cs-CZ" sz="2000" dirty="0"/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 smtClean="0"/>
                  <a:t>(poznámka: Kritérium přesnosti neodpovídá použití přístroje 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=1,5 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sz="2000" dirty="0" smtClean="0"/>
                  <a:t>, 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=1,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5 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sz="2000" dirty="0" smtClean="0"/>
                  <a:t>).</a:t>
                </a:r>
                <a:endParaRPr lang="cs-CZ" sz="2000" dirty="0"/>
              </a:p>
            </p:txBody>
          </p:sp>
        </mc:Choice>
        <mc:Fallback xmlns=""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blipFill rotWithShape="1">
                <a:blip r:embed="rId3"/>
                <a:stretch>
                  <a:fillRect l="-784" t="-539" b="-10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7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"/>
              <p:cNvSpPr txBox="1"/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cs-CZ" sz="2000" b="1" dirty="0" smtClean="0"/>
                  <a:t>Kritéria přesnosti pro práce v ČSNS</a:t>
                </a:r>
                <a:r>
                  <a:rPr lang="cs-CZ" dirty="0" smtClean="0"/>
                  <a:t>.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/>
                  <a:t>--- </a:t>
                </a:r>
                <a:r>
                  <a:rPr lang="cs-CZ" sz="2000" dirty="0" smtClean="0"/>
                  <a:t>III. řád, (PN) </a:t>
                </a:r>
                <a:r>
                  <a:rPr lang="cs-CZ" sz="2000" dirty="0"/>
                  <a:t>---</a:t>
                </a:r>
              </a:p>
              <a:p>
                <a:pPr lvl="0"/>
                <a:r>
                  <a:rPr lang="cs-CZ" sz="2000" dirty="0" smtClean="0"/>
                  <a:t>(empirické vzorce, neodpovídají odvozením dle </a:t>
                </a:r>
                <a:r>
                  <a:rPr lang="cs-CZ" sz="2000" dirty="0" err="1" smtClean="0"/>
                  <a:t>TChaVP</a:t>
                </a:r>
                <a:r>
                  <a:rPr lang="cs-CZ" sz="2000" dirty="0" smtClean="0"/>
                  <a:t>)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měření tam a zpět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=3∙</m:t>
                    </m:r>
                    <m:rad>
                      <m:radPr>
                        <m:degHide m:val="on"/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 smtClean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ctrlPr>
                          <a:rPr lang="cs-CZ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 smtClean="0"/>
                  <a:t> ,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nivelované převýšení - vypočtené ze známých výšek:</a:t>
                </a:r>
                <a:endParaRPr lang="cs-CZ" sz="20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2+3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2+3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i="1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/>
                  <a:t> </a:t>
                </a:r>
                <a:r>
                  <a:rPr lang="cs-CZ" sz="2000" dirty="0" smtClean="0"/>
                  <a:t>,</a:t>
                </a:r>
              </a:p>
              <a:p>
                <a:endParaRPr lang="cs-CZ" sz="2000" dirty="0"/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cs-CZ" sz="2000" b="0" i="1" dirty="0" smtClean="0">
                    <a:latin typeface="Cambria Math"/>
                  </a:rPr>
                  <a:t> </a:t>
                </a:r>
                <a:r>
                  <a:rPr lang="cs-CZ" sz="2000" b="0" i="1" dirty="0" smtClean="0">
                    <a:latin typeface="+mj-lt"/>
                  </a:rPr>
                  <a:t>... </a:t>
                </a:r>
                <a:r>
                  <a:rPr lang="cs-CZ" sz="2000" b="0" dirty="0" smtClean="0">
                    <a:latin typeface="+mj-lt"/>
                  </a:rPr>
                  <a:t>nivelační oddíl.</a:t>
                </a:r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cs-CZ" sz="2000" dirty="0" smtClean="0"/>
                  <a:t> … nivelační úsek;</a:t>
                </a:r>
                <a:endParaRPr lang="cs-CZ" sz="2000" dirty="0"/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 smtClean="0"/>
                  <a:t>(poznámka: Kritérium přesnosti odpovídá použití přístroje se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=0,75 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sz="2000" dirty="0" smtClean="0"/>
                  <a:t>).</a:t>
                </a:r>
                <a:endParaRPr lang="cs-CZ" sz="2000" dirty="0"/>
              </a:p>
            </p:txBody>
          </p:sp>
        </mc:Choice>
        <mc:Fallback xmlns=""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blipFill rotWithShape="1">
                <a:blip r:embed="rId3"/>
                <a:stretch>
                  <a:fillRect l="-784" t="-539" b="-10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2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Velmi přesná </a:t>
            </a:r>
            <a:r>
              <a:rPr lang="cs-CZ" sz="2800" b="1" dirty="0"/>
              <a:t>nivelace.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"/>
              <p:cNvSpPr txBox="1"/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cs-CZ" sz="2000" b="1" dirty="0" smtClean="0"/>
                  <a:t>Kritéria přesnosti pro práce v ČSNS</a:t>
                </a:r>
                <a:r>
                  <a:rPr lang="cs-CZ" dirty="0" smtClean="0"/>
                  <a:t>.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/>
                  <a:t>--- </a:t>
                </a:r>
                <a:r>
                  <a:rPr lang="cs-CZ" sz="2000" dirty="0" smtClean="0"/>
                  <a:t>II. řád, (VPN) </a:t>
                </a:r>
                <a:r>
                  <a:rPr lang="cs-CZ" sz="2000" dirty="0"/>
                  <a:t>---</a:t>
                </a:r>
              </a:p>
              <a:p>
                <a:pPr lvl="0"/>
                <a:r>
                  <a:rPr lang="cs-CZ" sz="2000" dirty="0" smtClean="0"/>
                  <a:t>(empirické vzorce, neodpovídají odvozením dle </a:t>
                </a:r>
                <a:r>
                  <a:rPr lang="cs-CZ" sz="2000" dirty="0" err="1" smtClean="0"/>
                  <a:t>TChaVP</a:t>
                </a:r>
                <a:r>
                  <a:rPr lang="cs-CZ" sz="2000" dirty="0" smtClean="0"/>
                  <a:t>)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měření tam a zpět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=2,25∙</m:t>
                    </m:r>
                    <m:rad>
                      <m:radPr>
                        <m:degHide m:val="on"/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 smtClean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2,25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ctrlPr>
                          <a:rPr lang="cs-CZ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 smtClean="0"/>
                  <a:t> ,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nivelované převýšení - vypočtené ze známých výšek:</a:t>
                </a:r>
                <a:endParaRPr lang="cs-CZ" sz="20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2+2,25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2+2,25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i="1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/>
                  <a:t> </a:t>
                </a:r>
                <a:r>
                  <a:rPr lang="cs-CZ" sz="2000" dirty="0" smtClean="0"/>
                  <a:t>,</a:t>
                </a:r>
              </a:p>
              <a:p>
                <a:endParaRPr lang="cs-CZ" sz="2000" dirty="0"/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cs-CZ" sz="2000" b="0" i="1" dirty="0" smtClean="0">
                    <a:latin typeface="Cambria Math"/>
                  </a:rPr>
                  <a:t> </a:t>
                </a:r>
                <a:r>
                  <a:rPr lang="cs-CZ" sz="2000" b="0" i="1" dirty="0" smtClean="0">
                    <a:latin typeface="+mj-lt"/>
                  </a:rPr>
                  <a:t>... </a:t>
                </a:r>
                <a:r>
                  <a:rPr lang="cs-CZ" sz="2000" b="0" dirty="0" smtClean="0">
                    <a:latin typeface="+mj-lt"/>
                  </a:rPr>
                  <a:t>nivelační oddíl.</a:t>
                </a:r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cs-CZ" sz="2000" dirty="0" smtClean="0"/>
                  <a:t> … nivelační úsek;</a:t>
                </a:r>
                <a:endParaRPr lang="cs-CZ" sz="2000" dirty="0"/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 smtClean="0"/>
                  <a:t>(poznámka: Kritérium přesnosti odpovídá použití přístroje se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=0,56 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sz="2000" dirty="0" smtClean="0"/>
                  <a:t>).</a:t>
                </a:r>
                <a:endParaRPr lang="cs-CZ" sz="2000" dirty="0"/>
              </a:p>
            </p:txBody>
          </p:sp>
        </mc:Choice>
        <mc:Fallback xmlns=""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blipFill rotWithShape="1">
                <a:blip r:embed="rId3"/>
                <a:stretch>
                  <a:fillRect l="-784" t="-539" b="-10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Velmi přesná </a:t>
            </a:r>
            <a:r>
              <a:rPr lang="cs-CZ" sz="2800" b="1" dirty="0"/>
              <a:t>nivelace.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"/>
              <p:cNvSpPr txBox="1"/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cs-CZ" sz="2000" b="1" dirty="0" smtClean="0"/>
                  <a:t>Kritéria přesnosti pro práce v ČSNS</a:t>
                </a:r>
                <a:r>
                  <a:rPr lang="cs-CZ" dirty="0" smtClean="0"/>
                  <a:t>.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/>
                  <a:t>--- </a:t>
                </a:r>
                <a:r>
                  <a:rPr lang="cs-CZ" sz="2000" dirty="0" smtClean="0"/>
                  <a:t>I. řád, (VPN) </a:t>
                </a:r>
                <a:r>
                  <a:rPr lang="cs-CZ" sz="2000" dirty="0"/>
                  <a:t>---</a:t>
                </a:r>
              </a:p>
              <a:p>
                <a:pPr lvl="0"/>
                <a:r>
                  <a:rPr lang="cs-CZ" sz="2000" dirty="0" smtClean="0"/>
                  <a:t>(empirické vzorce, neodpovídají odvozením dle </a:t>
                </a:r>
                <a:r>
                  <a:rPr lang="cs-CZ" sz="2000" dirty="0" err="1" smtClean="0"/>
                  <a:t>TChaVP</a:t>
                </a:r>
                <a:r>
                  <a:rPr lang="cs-CZ" sz="2000" dirty="0" smtClean="0"/>
                  <a:t>)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měření tam a zpět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=1,5∙</m:t>
                    </m:r>
                    <m:rad>
                      <m:radPr>
                        <m:degHide m:val="on"/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 smtClean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1,5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ctrlPr>
                          <a:rPr lang="cs-CZ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 smtClean="0"/>
                  <a:t> ,</a:t>
                </a:r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b="1" dirty="0" smtClean="0"/>
                  <a:t>Kontrola nivelované převýšení - vypočtené ze známých výšek:</a:t>
                </a:r>
                <a:endParaRPr lang="cs-CZ" sz="20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2+1,5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000" b="0" i="1" smtClean="0">
                                <a:latin typeface="Cambria Math"/>
                                <a:ea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sz="2000" dirty="0"/>
                  <a:t> ,	</a:t>
                </a:r>
                <a:r>
                  <a:rPr lang="cs-CZ" sz="20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∆</m:t>
                        </m:r>
                      </m:e>
                      <m:sub>
                        <m:r>
                          <a:rPr lang="cs-CZ" sz="2000" i="1">
                            <a:latin typeface="Cambria Math"/>
                            <a:ea typeface="Cambria Math"/>
                          </a:rPr>
                          <m:t>𝑀</m:t>
                        </m:r>
                      </m:sub>
                    </m:sSub>
                    <m:r>
                      <a:rPr lang="cs-CZ" sz="20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2+1,5</m:t>
                    </m:r>
                    <m:r>
                      <a:rPr lang="cs-CZ" sz="2000" i="1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ctrlPr>
                          <a:rPr lang="cs-CZ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cs-CZ" sz="2000" i="1">
                            <a:latin typeface="Cambria Math"/>
                            <a:ea typeface="Cambria Math"/>
                          </a:rPr>
                          <m:t>3</m:t>
                        </m:r>
                      </m:deg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  <m:sup>
                            <m:r>
                              <a:rPr lang="cs-CZ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cs-CZ" sz="2000" dirty="0"/>
                  <a:t> </a:t>
                </a:r>
                <a:r>
                  <a:rPr lang="cs-CZ" sz="2000" dirty="0" smtClean="0"/>
                  <a:t>,</a:t>
                </a:r>
              </a:p>
              <a:p>
                <a:endParaRPr lang="cs-CZ" sz="2000" dirty="0"/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cs-CZ" sz="2000" b="0" i="1" dirty="0" smtClean="0">
                    <a:latin typeface="Cambria Math"/>
                  </a:rPr>
                  <a:t> </a:t>
                </a:r>
                <a:r>
                  <a:rPr lang="cs-CZ" sz="2000" b="0" i="1" dirty="0" smtClean="0">
                    <a:latin typeface="+mj-lt"/>
                  </a:rPr>
                  <a:t>... </a:t>
                </a:r>
                <a:r>
                  <a:rPr lang="cs-CZ" sz="2000" b="0" dirty="0" smtClean="0">
                    <a:latin typeface="+mj-lt"/>
                  </a:rPr>
                  <a:t>nivelační oddíl.</a:t>
                </a:r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cs-CZ" sz="2000" dirty="0" smtClean="0"/>
                  <a:t> … nivelační úsek;</a:t>
                </a:r>
                <a:endParaRPr lang="cs-CZ" sz="2000" dirty="0"/>
              </a:p>
              <a:p>
                <a:pPr lvl="0"/>
                <a:endParaRPr lang="cs-CZ" sz="2000" dirty="0" smtClean="0"/>
              </a:p>
              <a:p>
                <a:pPr lvl="0"/>
                <a:r>
                  <a:rPr lang="cs-CZ" sz="2000" dirty="0" smtClean="0"/>
                  <a:t>(poznámka: Kritérium přesnosti odpovídá použití přístroje se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sz="200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sz="2000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cs-CZ" sz="2000" b="0" i="1" smtClean="0">
                        <a:latin typeface="Cambria Math"/>
                        <a:ea typeface="Cambria Math"/>
                      </a:rPr>
                      <m:t>=0,37 </m:t>
                    </m:r>
                    <m:r>
                      <a:rPr lang="cs-CZ" sz="2000" b="0" i="1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sz="2000" dirty="0" smtClean="0"/>
                  <a:t>).</a:t>
                </a:r>
                <a:endParaRPr lang="cs-CZ" sz="2000" dirty="0"/>
              </a:p>
            </p:txBody>
          </p:sp>
        </mc:Choice>
        <mc:Fallback xmlns=""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765175"/>
                <a:ext cx="7775579" cy="5653855"/>
              </a:xfrm>
              <a:prstGeom prst="rect">
                <a:avLst/>
              </a:prstGeom>
              <a:blipFill rotWithShape="1">
                <a:blip r:embed="rId3"/>
                <a:stretch>
                  <a:fillRect l="-784" t="-539" b="-10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0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9. </a:t>
            </a:r>
            <a:r>
              <a:rPr lang="cs-CZ" sz="2800" b="1" dirty="0"/>
              <a:t>Přesná nivelace.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84213" y="765175"/>
            <a:ext cx="7775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Zápisník PN</a:t>
            </a: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51"/>
          <a:stretch/>
        </p:blipFill>
        <p:spPr bwMode="auto">
          <a:xfrm>
            <a:off x="719576" y="1178588"/>
            <a:ext cx="7704856" cy="5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098000" y="255600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smtClean="0">
                <a:solidFill>
                  <a:srgbClr val="0000FF"/>
                </a:solidFill>
              </a:rPr>
              <a:t> </a:t>
            </a:r>
            <a:r>
              <a:rPr lang="cs-CZ" sz="1500" dirty="0" smtClean="0">
                <a:solidFill>
                  <a:srgbClr val="0000FF"/>
                </a:solidFill>
              </a:rPr>
              <a:t>34991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98000" y="313200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 smtClean="0">
                <a:solidFill>
                  <a:srgbClr val="0000FF"/>
                </a:solidFill>
              </a:rPr>
              <a:t> </a:t>
            </a:r>
            <a:r>
              <a:rPr lang="cs-CZ" sz="1500" dirty="0" smtClean="0">
                <a:solidFill>
                  <a:srgbClr val="0000FF"/>
                </a:solidFill>
              </a:rPr>
              <a:t>14356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98000" y="3708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12926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098000" y="429309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0000FF"/>
                </a:solidFill>
              </a:rPr>
              <a:t> 16481</a:t>
            </a:r>
            <a:endParaRPr lang="cs-CZ" sz="1400" dirty="0">
              <a:solidFill>
                <a:srgbClr val="0000FF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663200" y="27084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95643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663200" y="32844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75007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663200" y="38604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73577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663200" y="4445496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77132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75856" y="256395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39565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275856" y="313995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44788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75856" y="371595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49874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275856" y="4301054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48622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852000" y="271635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100214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852000" y="329235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105439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852000" y="386835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110525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852000" y="4453454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109273</a:t>
            </a:r>
            <a:endParaRPr lang="cs-CZ" sz="1500" dirty="0">
              <a:solidFill>
                <a:srgbClr val="0000FF"/>
              </a:solidFill>
            </a:endParaRPr>
          </a:p>
        </p:txBody>
      </p:sp>
      <p:cxnSp>
        <p:nvCxnSpPr>
          <p:cNvPr id="25" name="Přímá spojnice 24"/>
          <p:cNvCxnSpPr>
            <a:endCxn id="49" idx="6"/>
          </p:cNvCxnSpPr>
          <p:nvPr/>
        </p:nvCxnSpPr>
        <p:spPr>
          <a:xfrm flipV="1">
            <a:off x="827584" y="4896782"/>
            <a:ext cx="5282516" cy="44386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1668467" y="2952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60652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668467" y="3528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60651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68467" y="4104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60651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1668467" y="4680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60651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852000" y="2934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60649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852000" y="3510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60651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852000" y="4086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60651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3852000" y="4662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FF0000"/>
                </a:solidFill>
              </a:rPr>
              <a:t>60651</a:t>
            </a:r>
            <a:endParaRPr lang="cs-CZ" sz="1500" dirty="0">
              <a:solidFill>
                <a:srgbClr val="FF0000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1098000" y="4896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78754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1668467" y="5040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321359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281533" y="4869557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182849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1917431" y="2933998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+2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852000" y="5040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 425451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897774" y="3507151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1917431" y="4085999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1917431" y="4680000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4103952" y="2914812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-1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084295" y="3487965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103952" y="4066813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4103952" y="4660814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+1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1917431" y="4973262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+5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103952" y="4954076"/>
            <a:ext cx="936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+2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48" name="Ovál 47"/>
          <p:cNvSpPr/>
          <p:nvPr/>
        </p:nvSpPr>
        <p:spPr>
          <a:xfrm>
            <a:off x="5976000" y="2520000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966100" y="4824782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TextovéPole 49"/>
          <p:cNvSpPr txBox="1"/>
          <p:nvPr/>
        </p:nvSpPr>
        <p:spPr>
          <a:xfrm>
            <a:off x="6120000" y="2430417"/>
            <a:ext cx="198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0000FF"/>
                </a:solidFill>
              </a:rPr>
              <a:t>34 Č, Rest Jezerka, </a:t>
            </a:r>
            <a:r>
              <a:rPr lang="cs-CZ" sz="1400" dirty="0" err="1" smtClean="0">
                <a:solidFill>
                  <a:srgbClr val="0000FF"/>
                </a:solidFill>
              </a:rPr>
              <a:t>Pha</a:t>
            </a:r>
            <a:r>
              <a:rPr lang="cs-CZ" sz="1400" dirty="0" smtClean="0">
                <a:solidFill>
                  <a:srgbClr val="0000FF"/>
                </a:solidFill>
              </a:rPr>
              <a:t> 4</a:t>
            </a:r>
          </a:p>
          <a:p>
            <a:pPr algn="ctr"/>
            <a:r>
              <a:rPr lang="cs-CZ" sz="1400" dirty="0" err="1" smtClean="0">
                <a:solidFill>
                  <a:srgbClr val="0000FF"/>
                </a:solidFill>
              </a:rPr>
              <a:t>Bráník</a:t>
            </a:r>
            <a:endParaRPr lang="cs-CZ" sz="1400" dirty="0" smtClean="0">
              <a:solidFill>
                <a:srgbClr val="0000FF"/>
              </a:solidFill>
            </a:endParaRPr>
          </a:p>
          <a:p>
            <a:pPr algn="ctr"/>
            <a:r>
              <a:rPr lang="cs-CZ" sz="1400" dirty="0" smtClean="0">
                <a:solidFill>
                  <a:srgbClr val="0000FF"/>
                </a:solidFill>
              </a:rPr>
              <a:t>194,0201 m</a:t>
            </a:r>
            <a:endParaRPr lang="cs-CZ" sz="1400" dirty="0">
              <a:solidFill>
                <a:srgbClr val="0000FF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6124539" y="4742893"/>
            <a:ext cx="212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0000FF"/>
                </a:solidFill>
              </a:rPr>
              <a:t>33 Č, skála, </a:t>
            </a:r>
            <a:r>
              <a:rPr lang="cs-CZ" sz="1400" dirty="0" err="1" smtClean="0">
                <a:solidFill>
                  <a:srgbClr val="0000FF"/>
                </a:solidFill>
              </a:rPr>
              <a:t>Pha</a:t>
            </a:r>
            <a:r>
              <a:rPr lang="cs-CZ" sz="1400" dirty="0" smtClean="0">
                <a:solidFill>
                  <a:srgbClr val="0000FF"/>
                </a:solidFill>
              </a:rPr>
              <a:t> 4</a:t>
            </a:r>
          </a:p>
          <a:p>
            <a:pPr algn="ctr"/>
            <a:r>
              <a:rPr lang="cs-CZ" sz="1400" dirty="0" err="1">
                <a:solidFill>
                  <a:srgbClr val="0000FF"/>
                </a:solidFill>
              </a:rPr>
              <a:t>Bráník</a:t>
            </a:r>
            <a:endParaRPr lang="cs-CZ" sz="1400" dirty="0">
              <a:solidFill>
                <a:srgbClr val="0000FF"/>
              </a:solidFill>
            </a:endParaRPr>
          </a:p>
          <a:p>
            <a:pPr algn="ctr"/>
            <a:r>
              <a:rPr lang="cs-CZ" sz="1400" dirty="0" smtClean="0">
                <a:solidFill>
                  <a:srgbClr val="0000FF"/>
                </a:solidFill>
              </a:rPr>
              <a:t>188,8193 </a:t>
            </a:r>
            <a:r>
              <a:rPr lang="cs-CZ" sz="1400" dirty="0">
                <a:solidFill>
                  <a:srgbClr val="0000FF"/>
                </a:solidFill>
              </a:rPr>
              <a:t>m</a:t>
            </a:r>
          </a:p>
          <a:p>
            <a:endParaRPr lang="cs-CZ" sz="1400" dirty="0">
              <a:solidFill>
                <a:srgbClr val="0000FF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4955055" y="2867375"/>
            <a:ext cx="660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32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4955054" y="3445982"/>
            <a:ext cx="660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28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4955055" y="4035912"/>
            <a:ext cx="660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30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4955055" y="4615036"/>
            <a:ext cx="660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00FF"/>
                </a:solidFill>
              </a:rPr>
              <a:t>35</a:t>
            </a:r>
            <a:endParaRPr lang="cs-CZ" sz="1500" dirty="0">
              <a:solidFill>
                <a:srgbClr val="0000FF"/>
              </a:solidFill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4998670" y="4944431"/>
            <a:ext cx="6963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 smtClean="0">
                <a:solidFill>
                  <a:srgbClr val="002060"/>
                </a:solidFill>
              </a:rPr>
              <a:t>125</a:t>
            </a:r>
            <a:endParaRPr lang="cs-CZ" sz="1500" dirty="0">
              <a:solidFill>
                <a:srgbClr val="002060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6075634" y="3098082"/>
            <a:ext cx="2384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400" dirty="0" smtClean="0">
                <a:solidFill>
                  <a:srgbClr val="002060"/>
                </a:solidFill>
              </a:rPr>
              <a:t>R = 0,250 km</a:t>
            </a:r>
          </a:p>
          <a:p>
            <a:pPr algn="just"/>
            <a:r>
              <a:rPr lang="cs-CZ" sz="1400" dirty="0" smtClean="0">
                <a:solidFill>
                  <a:srgbClr val="002060"/>
                </a:solidFill>
              </a:rPr>
              <a:t>h</a:t>
            </a:r>
            <a:r>
              <a:rPr lang="cs-CZ" sz="1400" baseline="-25000" dirty="0" smtClean="0">
                <a:solidFill>
                  <a:srgbClr val="002060"/>
                </a:solidFill>
              </a:rPr>
              <a:t>34,33</a:t>
            </a:r>
            <a:r>
              <a:rPr lang="cs-CZ" sz="1400" dirty="0" smtClean="0">
                <a:solidFill>
                  <a:srgbClr val="002060"/>
                </a:solidFill>
              </a:rPr>
              <a:t>= -10,40935:2</a:t>
            </a:r>
          </a:p>
          <a:p>
            <a:pPr algn="just"/>
            <a:r>
              <a:rPr lang="cs-CZ" sz="1400" dirty="0">
                <a:solidFill>
                  <a:srgbClr val="002060"/>
                </a:solidFill>
              </a:rPr>
              <a:t>h</a:t>
            </a:r>
            <a:r>
              <a:rPr lang="cs-CZ" sz="1400" baseline="-25000" dirty="0">
                <a:solidFill>
                  <a:srgbClr val="002060"/>
                </a:solidFill>
              </a:rPr>
              <a:t>34,33</a:t>
            </a:r>
            <a:r>
              <a:rPr lang="cs-CZ" sz="1400" dirty="0">
                <a:solidFill>
                  <a:srgbClr val="002060"/>
                </a:solidFill>
              </a:rPr>
              <a:t>= </a:t>
            </a:r>
            <a:r>
              <a:rPr lang="cs-CZ" sz="1400" dirty="0" smtClean="0">
                <a:solidFill>
                  <a:srgbClr val="002060"/>
                </a:solidFill>
              </a:rPr>
              <a:t>-5,20468</a:t>
            </a:r>
          </a:p>
          <a:p>
            <a:pPr algn="just"/>
            <a:r>
              <a:rPr lang="cs-CZ" sz="1400" dirty="0" smtClean="0">
                <a:solidFill>
                  <a:srgbClr val="002060"/>
                </a:solidFill>
              </a:rPr>
              <a:t>o = 0,0000504*h</a:t>
            </a:r>
          </a:p>
          <a:p>
            <a:pPr algn="just"/>
            <a:r>
              <a:rPr lang="cs-CZ" sz="1400" dirty="0" smtClean="0">
                <a:solidFill>
                  <a:srgbClr val="002060"/>
                </a:solidFill>
              </a:rPr>
              <a:t>o = -0,00026 m</a:t>
            </a:r>
          </a:p>
          <a:p>
            <a:pPr algn="just"/>
            <a:r>
              <a:rPr lang="cs-CZ" sz="1400" dirty="0">
                <a:solidFill>
                  <a:srgbClr val="002060"/>
                </a:solidFill>
              </a:rPr>
              <a:t>h</a:t>
            </a:r>
            <a:r>
              <a:rPr lang="cs-CZ" sz="1400" baseline="-25000" dirty="0">
                <a:solidFill>
                  <a:srgbClr val="002060"/>
                </a:solidFill>
              </a:rPr>
              <a:t>34,33</a:t>
            </a:r>
            <a:r>
              <a:rPr lang="cs-CZ" sz="1400" dirty="0">
                <a:solidFill>
                  <a:srgbClr val="002060"/>
                </a:solidFill>
              </a:rPr>
              <a:t>= -</a:t>
            </a:r>
            <a:r>
              <a:rPr lang="cs-CZ" sz="1400" dirty="0" smtClean="0">
                <a:solidFill>
                  <a:srgbClr val="002060"/>
                </a:solidFill>
              </a:rPr>
              <a:t>5,20494</a:t>
            </a:r>
            <a:endParaRPr lang="cs-CZ" sz="1400" dirty="0">
              <a:solidFill>
                <a:srgbClr val="002060"/>
              </a:solidFill>
            </a:endParaRPr>
          </a:p>
          <a:p>
            <a:pPr algn="just"/>
            <a:endParaRPr lang="cs-CZ" sz="600" dirty="0" smtClean="0">
              <a:solidFill>
                <a:srgbClr val="00206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2706753" y="525924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002060"/>
                </a:solidFill>
              </a:rPr>
              <a:t>-10,4095</a:t>
            </a:r>
            <a:endParaRPr lang="cs-CZ" sz="1400" dirty="0">
              <a:solidFill>
                <a:srgbClr val="00206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4351152" y="526852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rgbClr val="002060"/>
                </a:solidFill>
              </a:rPr>
              <a:t>-10,4092</a:t>
            </a:r>
            <a:endParaRPr lang="cs-CZ" sz="1400" dirty="0">
              <a:solidFill>
                <a:srgbClr val="00206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576779" y="2588309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rgbClr val="002060"/>
                </a:solidFill>
              </a:rPr>
              <a:t>3181</a:t>
            </a:r>
            <a:endParaRPr lang="cs-CZ" sz="1200" dirty="0"/>
          </a:p>
        </p:txBody>
      </p:sp>
      <p:sp>
        <p:nvSpPr>
          <p:cNvPr id="61" name="Obdélník 60"/>
          <p:cNvSpPr/>
          <p:nvPr/>
        </p:nvSpPr>
        <p:spPr>
          <a:xfrm>
            <a:off x="5590879" y="4562092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solidFill>
                  <a:srgbClr val="002060"/>
                </a:solidFill>
              </a:rPr>
              <a:t>3181</a:t>
            </a:r>
            <a:endParaRPr lang="cs-CZ" sz="1200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827584" y="6347866"/>
            <a:ext cx="2815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002060"/>
                </a:solidFill>
              </a:rPr>
              <a:t>Délka laťového metru </a:t>
            </a:r>
            <a:r>
              <a:rPr lang="cs-CZ" sz="1400" dirty="0" smtClean="0">
                <a:solidFill>
                  <a:srgbClr val="002060"/>
                </a:solidFill>
              </a:rPr>
              <a:t>1,0000504 </a:t>
            </a:r>
            <a:r>
              <a:rPr lang="cs-CZ" sz="1400" dirty="0" smtClean="0">
                <a:solidFill>
                  <a:srgbClr val="002060"/>
                </a:solidFill>
              </a:rPr>
              <a:t>m; </a:t>
            </a:r>
            <a:endParaRPr lang="cs-CZ" sz="1400" dirty="0">
              <a:solidFill>
                <a:srgbClr val="002060"/>
              </a:solidFill>
            </a:endParaRPr>
          </a:p>
        </p:txBody>
      </p:sp>
      <p:sp>
        <p:nvSpPr>
          <p:cNvPr id="66" name="Obdélník 65"/>
          <p:cNvSpPr/>
          <p:nvPr/>
        </p:nvSpPr>
        <p:spPr>
          <a:xfrm>
            <a:off x="6789176" y="811341"/>
            <a:ext cx="1635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sz="1400" dirty="0" smtClean="0">
                <a:solidFill>
                  <a:srgbClr val="002060"/>
                </a:solidFill>
              </a:rPr>
              <a:t>Výškový systém XXX</a:t>
            </a:r>
            <a:endParaRPr lang="cs-CZ" sz="1400" dirty="0">
              <a:solidFill>
                <a:srgbClr val="002060"/>
              </a:solidFill>
            </a:endParaRPr>
          </a:p>
        </p:txBody>
      </p:sp>
      <p:sp>
        <p:nvSpPr>
          <p:cNvPr id="5121" name="Obdélník 5120"/>
          <p:cNvSpPr/>
          <p:nvPr/>
        </p:nvSpPr>
        <p:spPr>
          <a:xfrm>
            <a:off x="7195449" y="3951396"/>
            <a:ext cx="1858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sz="1200" dirty="0">
                <a:solidFill>
                  <a:srgbClr val="002060"/>
                </a:solidFill>
              </a:rPr>
              <a:t>(Oprava z laťového metru).</a:t>
            </a:r>
          </a:p>
        </p:txBody>
      </p:sp>
      <p:cxnSp>
        <p:nvCxnSpPr>
          <p:cNvPr id="5124" name="Přímá spojnice se šipkou 5123"/>
          <p:cNvCxnSpPr/>
          <p:nvPr/>
        </p:nvCxnSpPr>
        <p:spPr>
          <a:xfrm flipH="1" flipV="1">
            <a:off x="2060795" y="5049280"/>
            <a:ext cx="1140700" cy="83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V="1">
            <a:off x="3201495" y="5031139"/>
            <a:ext cx="332066" cy="1814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H="1" flipV="1">
            <a:off x="2483768" y="5296428"/>
            <a:ext cx="350110" cy="27987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3923928" y="5259248"/>
            <a:ext cx="180024" cy="31705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8" name="Přímá spojnice 5137"/>
          <p:cNvCxnSpPr/>
          <p:nvPr/>
        </p:nvCxnSpPr>
        <p:spPr>
          <a:xfrm>
            <a:off x="2833878" y="5576305"/>
            <a:ext cx="10900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>
            <a:stCxn id="58" idx="0"/>
          </p:cNvCxnSpPr>
          <p:nvPr/>
        </p:nvCxnSpPr>
        <p:spPr>
          <a:xfrm flipV="1">
            <a:off x="3174805" y="5057582"/>
            <a:ext cx="26690" cy="20166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 flipH="1">
            <a:off x="3923928" y="5436366"/>
            <a:ext cx="576064" cy="1399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5" grpId="0"/>
      <p:bldP spid="61" grpId="0"/>
      <p:bldP spid="5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7" y="765175"/>
            <a:ext cx="7941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/>
              <a:t>Je základní, nejpoužívanější a nejpřesnější běžně dostupnou metodou. Výšková bodová pole a jejich stabilizace byly navrženy a realizovány pro nivelační měření.</a:t>
            </a:r>
            <a:endParaRPr lang="cs-CZ" dirty="0" smtClean="0"/>
          </a:p>
          <a:p>
            <a:pPr lvl="0"/>
            <a:endParaRPr lang="cs-CZ" dirty="0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3. </a:t>
            </a:r>
            <a:r>
              <a:rPr lang="cs-CZ" sz="2800" b="1" dirty="0"/>
              <a:t>Princip geometrické nivelace ze středu.</a:t>
            </a:r>
          </a:p>
        </p:txBody>
      </p:sp>
      <p:pic>
        <p:nvPicPr>
          <p:cNvPr id="6" name="Picture 6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r="1266"/>
          <a:stretch>
            <a:fillRect/>
          </a:stretch>
        </p:blipFill>
        <p:spPr bwMode="auto">
          <a:xfrm>
            <a:off x="1403647" y="1598488"/>
            <a:ext cx="6952305" cy="39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4217" y="5877272"/>
            <a:ext cx="767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Latě svisle, záměra vodorovně.</a:t>
            </a:r>
          </a:p>
          <a:p>
            <a:r>
              <a:rPr lang="cs-CZ" b="1" dirty="0" smtClean="0"/>
              <a:t>Lámání pořadu ve stanovisku!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824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10. </a:t>
            </a:r>
            <a:r>
              <a:rPr lang="cs-CZ" sz="2800" b="1" dirty="0"/>
              <a:t>Chyby a přesnost nivelace.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662875" y="765894"/>
            <a:ext cx="794157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Hrubé chyby, omyly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Zejména chybné čtení na lati (záměna rysek), opomenutí urovnání přístroje, odečtení podle jiné rysky (ryskový dálkoměr) apod.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Lze odstranit důslednou kontrolou výsledků měření.</a:t>
            </a:r>
          </a:p>
          <a:p>
            <a:pPr marL="285750" lvl="0" indent="-285750">
              <a:buFontTx/>
              <a:buChar char="-"/>
            </a:pPr>
            <a:endParaRPr lang="cs-CZ" dirty="0"/>
          </a:p>
          <a:p>
            <a:pPr lvl="0"/>
            <a:r>
              <a:rPr lang="cs-CZ" sz="2000" b="1" dirty="0" smtClean="0"/>
              <a:t>Nevyhnutelné chyby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Odstranit nelze, lze je vhodným postupem měření a kvalitní rektifikací pomůcek potlačit.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Náhodné chyby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Systematické chyby</a:t>
            </a:r>
          </a:p>
          <a:p>
            <a:pPr lvl="0"/>
            <a:endParaRPr lang="cs-CZ" dirty="0"/>
          </a:p>
          <a:p>
            <a:pPr lvl="0"/>
            <a:r>
              <a:rPr lang="cs-CZ" b="1" dirty="0" smtClean="0"/>
              <a:t>Náhodné chyby</a:t>
            </a:r>
          </a:p>
          <a:p>
            <a:pPr lvl="0"/>
            <a:endParaRPr lang="cs-CZ" sz="1400" b="1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Nevodorovnost </a:t>
            </a:r>
            <a:r>
              <a:rPr lang="cs-CZ" dirty="0"/>
              <a:t>záměrné přímky (sklon záměrné přímky</a:t>
            </a:r>
            <a:r>
              <a:rPr lang="cs-CZ" dirty="0" smtClean="0"/>
              <a:t>) - urovnání,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Čtení na lati,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Chyba z přeostření (paralaxa),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Chyba z nestejnoměrného dělení stupnice.</a:t>
            </a:r>
          </a:p>
        </p:txBody>
      </p:sp>
    </p:spTree>
    <p:extLst>
      <p:ext uri="{BB962C8B-B14F-4D97-AF65-F5344CB8AC3E}">
        <p14:creationId xmlns:p14="http://schemas.microsoft.com/office/powerpoint/2010/main" val="37524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10. </a:t>
            </a:r>
            <a:r>
              <a:rPr lang="cs-CZ" sz="2800" b="1" dirty="0"/>
              <a:t>Chyby a přesnost nivelace.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662875" y="765894"/>
            <a:ext cx="79415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b="1" dirty="0" smtClean="0"/>
              <a:t>Systematické chyby</a:t>
            </a:r>
          </a:p>
          <a:p>
            <a:pPr lvl="0"/>
            <a:endParaRPr lang="cs-CZ" sz="1400" b="1" dirty="0" smtClean="0"/>
          </a:p>
          <a:p>
            <a:pPr marL="285750" lvl="0" indent="-285750">
              <a:buFontTx/>
              <a:buChar char="-"/>
            </a:pPr>
            <a:r>
              <a:rPr lang="cs-CZ" dirty="0" smtClean="0"/>
              <a:t>Vliv zakřivení Země (zdánlivý x skutečný horizont),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nevodorovnost záměrné přímky (sklon záměrné přímky),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ibelové, 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kompenzátorové přístroje,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vliv svislé složky refrakce, 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nesprávná hodnota laťového metru,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vliv nesvislé polohy latě,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změny výšek přístroje a latí během měření,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změna výšky přístroje,</a:t>
            </a:r>
          </a:p>
          <a:p>
            <a:pPr marL="742950" lvl="1" indent="-285750">
              <a:buFontTx/>
              <a:buChar char="-"/>
            </a:pPr>
            <a:r>
              <a:rPr lang="cs-CZ" dirty="0" smtClean="0"/>
              <a:t>změna výšky latě,</a:t>
            </a:r>
          </a:p>
          <a:p>
            <a:pPr marL="285750" lvl="1" indent="-285750">
              <a:buFontTx/>
              <a:buChar char="-"/>
            </a:pPr>
            <a:r>
              <a:rPr lang="cs-CZ" dirty="0" smtClean="0"/>
              <a:t>vliv </a:t>
            </a:r>
            <a:r>
              <a:rPr lang="cs-CZ" dirty="0"/>
              <a:t>teplotních změn na přístroj a latě</a:t>
            </a:r>
            <a:r>
              <a:rPr lang="cs-CZ" dirty="0" smtClean="0"/>
              <a:t>,</a:t>
            </a:r>
          </a:p>
          <a:p>
            <a:pPr marL="285750" lvl="1" indent="-285750">
              <a:buFontTx/>
              <a:buChar char="-"/>
            </a:pPr>
            <a:endParaRPr lang="cs-CZ" dirty="0" smtClean="0"/>
          </a:p>
          <a:p>
            <a:pPr marL="285750" lvl="1" indent="-285750">
              <a:buFontTx/>
              <a:buChar char="-"/>
            </a:pPr>
            <a:r>
              <a:rPr lang="cs-CZ" dirty="0" smtClean="0"/>
              <a:t>změny výšky nivelačního bodu </a:t>
            </a:r>
          </a:p>
          <a:p>
            <a:pPr marL="742950" lvl="2" indent="-285750">
              <a:buFontTx/>
              <a:buChar char="-"/>
            </a:pPr>
            <a:r>
              <a:rPr lang="cs-CZ" dirty="0" smtClean="0"/>
              <a:t>sedání zděných objektů, vysychání, bobtnání a promrzání půdy,</a:t>
            </a:r>
          </a:p>
          <a:p>
            <a:pPr marL="742950" lvl="2" indent="-285750">
              <a:buFontTx/>
              <a:buChar char="-"/>
            </a:pPr>
            <a:r>
              <a:rPr lang="cs-CZ" dirty="0" smtClean="0"/>
              <a:t>pohyby Zemské kůry,</a:t>
            </a:r>
          </a:p>
          <a:p>
            <a:pPr marL="285750" lvl="2" indent="-285750">
              <a:buFontTx/>
              <a:buChar char="-"/>
            </a:pPr>
            <a:r>
              <a:rPr lang="cs-CZ" dirty="0" smtClean="0"/>
              <a:t>oscilace tížnice (gravitační působení Slunce a Měsíce).</a:t>
            </a:r>
          </a:p>
          <a:p>
            <a:pPr marL="0" lvl="2"/>
            <a:endParaRPr lang="cs-CZ" sz="1200" dirty="0"/>
          </a:p>
          <a:p>
            <a:pPr marL="0" lvl="2"/>
            <a:endParaRPr lang="cs-CZ" sz="1200" dirty="0" smtClean="0"/>
          </a:p>
          <a:p>
            <a:pPr marL="0" lvl="2"/>
            <a:endParaRPr lang="cs-CZ" sz="1200" dirty="0"/>
          </a:p>
          <a:p>
            <a:pPr marL="0" lvl="2"/>
            <a:r>
              <a:rPr lang="cs-CZ" sz="1200" dirty="0" smtClean="0"/>
              <a:t>B</a:t>
            </a:r>
            <a:r>
              <a:rPr lang="cs-CZ" sz="1200" dirty="0" smtClean="0">
                <a:latin typeface="Calibri"/>
                <a:cs typeface="Calibri"/>
              </a:rPr>
              <a:t>ö</a:t>
            </a:r>
            <a:r>
              <a:rPr lang="cs-CZ" sz="1200" dirty="0" smtClean="0"/>
              <a:t>hm, J. – Hora, L. – Kolenatý, E.: Vyšší geodézie – díl I. Skriptum ČVUT, Praha 1979.</a:t>
            </a:r>
          </a:p>
        </p:txBody>
      </p:sp>
    </p:spTree>
    <p:extLst>
      <p:ext uri="{BB962C8B-B14F-4D97-AF65-F5344CB8AC3E}">
        <p14:creationId xmlns:p14="http://schemas.microsoft.com/office/powerpoint/2010/main" val="39341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11. Speciální nivelační práce.</a:t>
            </a:r>
            <a:endParaRPr lang="cs-CZ" sz="2800" b="1" dirty="0"/>
          </a:p>
        </p:txBody>
      </p:sp>
      <p:sp>
        <p:nvSpPr>
          <p:cNvPr id="5" name="TextBox 3"/>
          <p:cNvSpPr txBox="1"/>
          <p:nvPr/>
        </p:nvSpPr>
        <p:spPr>
          <a:xfrm>
            <a:off x="684217" y="795953"/>
            <a:ext cx="79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 smtClean="0"/>
              <a:t>Překonání překážky (vodního toku) – nutnost nestejně dlouhých záměr.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7604" b="12481"/>
          <a:stretch/>
        </p:blipFill>
        <p:spPr bwMode="auto">
          <a:xfrm>
            <a:off x="684217" y="1167611"/>
            <a:ext cx="7584683" cy="45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9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11. Speciální nivelační práce.</a:t>
            </a:r>
            <a:endParaRPr lang="cs-CZ" sz="2800" b="1" dirty="0"/>
          </a:p>
        </p:txBody>
      </p:sp>
      <p:sp>
        <p:nvSpPr>
          <p:cNvPr id="5" name="TextBox 3"/>
          <p:cNvSpPr txBox="1"/>
          <p:nvPr/>
        </p:nvSpPr>
        <p:spPr>
          <a:xfrm>
            <a:off x="684217" y="795953"/>
            <a:ext cx="794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 smtClean="0"/>
              <a:t>Plošná nivelace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709" r="4154" b="9752"/>
          <a:stretch/>
        </p:blipFill>
        <p:spPr bwMode="auto">
          <a:xfrm>
            <a:off x="899592" y="1349951"/>
            <a:ext cx="7516716" cy="471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"/>
          <p:cNvSpPr txBox="1"/>
          <p:nvPr/>
        </p:nvSpPr>
        <p:spPr>
          <a:xfrm>
            <a:off x="687162" y="6066950"/>
            <a:ext cx="794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 smtClean="0"/>
              <a:t>Pouze historicky, v současné době rychleji i s polohou totální stanicí s přesností odpovídající TN.</a:t>
            </a:r>
          </a:p>
        </p:txBody>
      </p:sp>
    </p:spTree>
    <p:extLst>
      <p:ext uri="{BB962C8B-B14F-4D97-AF65-F5344CB8AC3E}">
        <p14:creationId xmlns:p14="http://schemas.microsoft.com/office/powerpoint/2010/main" val="7039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11. Speciální nivelační práce.</a:t>
            </a:r>
            <a:endParaRPr lang="cs-CZ" sz="2800" b="1" dirty="0"/>
          </a:p>
        </p:txBody>
      </p:sp>
      <p:sp>
        <p:nvSpPr>
          <p:cNvPr id="5" name="TextBox 3"/>
          <p:cNvSpPr txBox="1"/>
          <p:nvPr/>
        </p:nvSpPr>
        <p:spPr>
          <a:xfrm>
            <a:off x="684217" y="795953"/>
            <a:ext cx="7941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 smtClean="0"/>
              <a:t>Hloubkové </a:t>
            </a:r>
            <a:r>
              <a:rPr lang="cs-CZ" dirty="0"/>
              <a:t>připojení </a:t>
            </a:r>
            <a:r>
              <a:rPr lang="cs-CZ" dirty="0" smtClean="0"/>
              <a:t>pásmem</a:t>
            </a:r>
          </a:p>
          <a:p>
            <a:pPr marL="285750" lvl="0" indent="-285750">
              <a:buFontTx/>
              <a:buChar char="-"/>
            </a:pPr>
            <a:r>
              <a:rPr lang="cs-CZ" dirty="0" smtClean="0"/>
              <a:t>přenesení </a:t>
            </a:r>
            <a:r>
              <a:rPr lang="cs-CZ" dirty="0"/>
              <a:t>výšky do výkopu, kanalizace, dolu či výškové </a:t>
            </a:r>
            <a:r>
              <a:rPr lang="cs-CZ" dirty="0" smtClean="0"/>
              <a:t>budovy,</a:t>
            </a:r>
          </a:p>
          <a:p>
            <a:pPr marL="285750" lvl="0" indent="-285750">
              <a:buFontTx/>
              <a:buChar char="-"/>
            </a:pPr>
            <a:endParaRPr lang="cs-CZ" dirty="0" smtClean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4111" r="4611" b="3703"/>
          <a:stretch>
            <a:fillRect/>
          </a:stretch>
        </p:blipFill>
        <p:spPr bwMode="auto">
          <a:xfrm>
            <a:off x="3705229" y="1719283"/>
            <a:ext cx="4754563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863" y="5864225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dirty="0"/>
              <a:t>H</a:t>
            </a:r>
            <a:r>
              <a:rPr lang="cs-CZ" baseline="-25000" dirty="0"/>
              <a:t>B</a:t>
            </a:r>
            <a:r>
              <a:rPr lang="cs-CZ" dirty="0"/>
              <a:t> = H</a:t>
            </a:r>
            <a:r>
              <a:rPr lang="cs-CZ" baseline="-25000" dirty="0"/>
              <a:t>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</a:t>
            </a:r>
            <a:r>
              <a:rPr lang="cs-CZ" dirty="0"/>
              <a:t> z</a:t>
            </a:r>
            <a:r>
              <a:rPr lang="cs-CZ" baseline="-25000" dirty="0"/>
              <a:t>1</a:t>
            </a:r>
            <a:r>
              <a:rPr lang="cs-CZ" dirty="0"/>
              <a:t> – (z</a:t>
            </a:r>
            <a:r>
              <a:rPr lang="cs-CZ" baseline="-25000" dirty="0"/>
              <a:t>2</a:t>
            </a:r>
            <a:r>
              <a:rPr lang="cs-CZ" dirty="0"/>
              <a:t> – p</a:t>
            </a:r>
            <a:r>
              <a:rPr lang="cs-CZ" baseline="-25000" dirty="0"/>
              <a:t>1</a:t>
            </a:r>
            <a:r>
              <a:rPr lang="cs-CZ" dirty="0"/>
              <a:t>) – p</a:t>
            </a:r>
            <a:r>
              <a:rPr lang="cs-CZ" baseline="-25000" dirty="0"/>
              <a:t>2</a:t>
            </a:r>
            <a:r>
              <a:rPr lang="cs-CZ" dirty="0"/>
              <a:t> = H</a:t>
            </a:r>
            <a:r>
              <a:rPr lang="cs-CZ" baseline="-25000" dirty="0"/>
              <a:t>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</a:t>
            </a:r>
            <a:r>
              <a:rPr lang="cs-CZ" dirty="0"/>
              <a:t> z</a:t>
            </a:r>
            <a:r>
              <a:rPr lang="cs-CZ" baseline="-25000" dirty="0"/>
              <a:t>1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</a:t>
            </a:r>
            <a:r>
              <a:rPr lang="cs-CZ" dirty="0"/>
              <a:t> p</a:t>
            </a:r>
            <a:r>
              <a:rPr lang="cs-CZ" baseline="-25000" dirty="0"/>
              <a:t>1</a:t>
            </a:r>
            <a:r>
              <a:rPr lang="cs-CZ" dirty="0"/>
              <a:t> – z</a:t>
            </a:r>
            <a:r>
              <a:rPr lang="cs-CZ" baseline="-25000" dirty="0"/>
              <a:t>2</a:t>
            </a:r>
            <a:r>
              <a:rPr lang="cs-CZ" dirty="0"/>
              <a:t> – p</a:t>
            </a:r>
            <a:r>
              <a:rPr lang="cs-CZ" baseline="-25000" dirty="0"/>
              <a:t>2</a:t>
            </a:r>
            <a:r>
              <a:rPr lang="cs-CZ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9750" y="2289770"/>
            <a:ext cx="2592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dirty="0">
                <a:latin typeface="+mj-lt"/>
              </a:rPr>
              <a:t>Znázorněn je případ, kdy je nula pásma nahoře.</a:t>
            </a:r>
          </a:p>
        </p:txBody>
      </p:sp>
    </p:spTree>
    <p:extLst>
      <p:ext uri="{BB962C8B-B14F-4D97-AF65-F5344CB8AC3E}">
        <p14:creationId xmlns:p14="http://schemas.microsoft.com/office/powerpoint/2010/main" val="3214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12. Poznámka k měření „mimo ČSNS“.</a:t>
            </a:r>
            <a:endParaRPr lang="cs-CZ" sz="2800" b="1" dirty="0"/>
          </a:p>
        </p:txBody>
      </p:sp>
      <p:sp>
        <p:nvSpPr>
          <p:cNvPr id="5" name="TextBox 3"/>
          <p:cNvSpPr txBox="1"/>
          <p:nvPr/>
        </p:nvSpPr>
        <p:spPr>
          <a:xfrm>
            <a:off x="662875" y="1165285"/>
            <a:ext cx="7941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smtClean="0"/>
              <a:t>Při měření pro specifické účely (obvykle IG) není měření vázáno uvedenými kritérii přesnosti, lze používat přístroje dle požadavků přesnosti na konkrétní účel.</a:t>
            </a:r>
          </a:p>
          <a:p>
            <a:pPr lvl="0"/>
            <a:endParaRPr lang="cs-CZ" sz="2000" dirty="0"/>
          </a:p>
          <a:p>
            <a:pPr lvl="0"/>
            <a:r>
              <a:rPr lang="cs-CZ" sz="2000" dirty="0" smtClean="0"/>
              <a:t>Kritéria hodnotící dosažení požadované přesnosti se zde odvozují dle zásad vyrovnávacího počtu – více viz  předmět vyrovnávací počet a zejména IG</a:t>
            </a:r>
            <a:r>
              <a:rPr lang="cs-CZ" sz="2000" dirty="0"/>
              <a:t>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3407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718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cs-CZ" sz="2800" b="1" dirty="0" smtClean="0"/>
              <a:t>Konec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018003" y="97795"/>
            <a:ext cx="110799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5</a:t>
            </a:fld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"/>
              <p:cNvSpPr txBox="1"/>
              <p:nvPr/>
            </p:nvSpPr>
            <p:spPr>
              <a:xfrm>
                <a:off x="684217" y="765175"/>
                <a:ext cx="79415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cs-CZ" dirty="0" smtClean="0"/>
                  <a:t>Pokud je vzdálenost bodů A </a:t>
                </a:r>
                <a:r>
                  <a:rPr lang="cs-CZ" dirty="0" err="1"/>
                  <a:t>a</a:t>
                </a:r>
                <a:r>
                  <a:rPr lang="cs-CZ" dirty="0"/>
                  <a:t> B větší nebo je mezi nimi velké převýšení, celková vzdálenost se rozdělí na několik nivelačních sestav a pak </a:t>
                </a:r>
                <a:r>
                  <a:rPr lang="cs-CZ" dirty="0" smtClean="0"/>
                  <a:t>platí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𝐴𝐵</m:t>
                        </m:r>
                      </m:sub>
                    </m:sSub>
                    <m:r>
                      <a:rPr lang="cs-CZ" b="0" i="1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𝑧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𝑝</m:t>
                    </m:r>
                  </m:oMath>
                </a14:m>
                <a:r>
                  <a:rPr lang="cs-CZ" dirty="0" smtClean="0"/>
                  <a:t>.</a:t>
                </a:r>
                <a:endParaRPr lang="cs-CZ" dirty="0"/>
              </a:p>
            </p:txBody>
          </p:sp>
        </mc:Choice>
        <mc:Fallback xmlns="">
          <p:sp>
            <p:nvSpPr>
              <p:cNvPr id="9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7" y="765175"/>
                <a:ext cx="7941575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14" t="-4717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3. </a:t>
            </a:r>
            <a:r>
              <a:rPr lang="cs-CZ" sz="2800" b="1" dirty="0"/>
              <a:t>Princip geometrické nivelace ze středu.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91" y="1381791"/>
            <a:ext cx="6499966" cy="450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4213" y="5949280"/>
            <a:ext cx="7775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Nivelační sestavy mezi dvěma sousedními </a:t>
            </a:r>
            <a:r>
              <a:rPr lang="cs-CZ" dirty="0" smtClean="0"/>
              <a:t>(stabilizovanými) nivelačními </a:t>
            </a:r>
            <a:r>
              <a:rPr lang="cs-CZ" dirty="0"/>
              <a:t>body tvoří nivelační oddíly a ty pak tvoří nivelační pořady.</a:t>
            </a:r>
          </a:p>
        </p:txBody>
      </p:sp>
    </p:spTree>
    <p:extLst>
      <p:ext uri="{BB962C8B-B14F-4D97-AF65-F5344CB8AC3E}">
        <p14:creationId xmlns:p14="http://schemas.microsoft.com/office/powerpoint/2010/main" val="561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84217" y="765175"/>
            <a:ext cx="7941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/>
              <a:t>Metodou geometrické nivelace ze středu se eliminuje odklon záměry od vodorovné roviny a rozdíl mezi zdánlivým a skutečným horizontem (zakřivení Země</a:t>
            </a:r>
            <a:r>
              <a:rPr lang="cs-CZ" dirty="0" smtClean="0"/>
              <a:t>), v jisté míře i vliv refrakce. </a:t>
            </a:r>
            <a:r>
              <a:rPr lang="cs-CZ" dirty="0"/>
              <a:t>Odklon záměry může být způsoben nerektifikovanou nivelační libelou nebo nepřesnou funkcí kompenzátoru. I při skloněné záměře dostaneme při měření správnou hodnotu převýšení, pokud přístroj stojí uprostřed mezi oběma latěmi.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3. </a:t>
            </a:r>
            <a:r>
              <a:rPr lang="cs-CZ" sz="2800" b="1" dirty="0"/>
              <a:t>Princip geometrické nivelace ze středu.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r="1131"/>
          <a:stretch>
            <a:fillRect/>
          </a:stretch>
        </p:blipFill>
        <p:spPr bwMode="auto">
          <a:xfrm>
            <a:off x="713159" y="2519501"/>
            <a:ext cx="7775575" cy="34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559735"/>
              </p:ext>
            </p:extLst>
          </p:nvPr>
        </p:nvGraphicFramePr>
        <p:xfrm>
          <a:off x="1331640" y="6093296"/>
          <a:ext cx="63055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" name="Equation" r:id="rId5" imgW="2882900" imgH="254000" progId="Equation.DSMT4">
                  <p:embed/>
                </p:oleObj>
              </mc:Choice>
              <mc:Fallback>
                <p:oleObj name="Equation" r:id="rId5" imgW="2882900" imgH="254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6093296"/>
                        <a:ext cx="63055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5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1. Dělení nivelačních přístrojů.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84216" y="1340768"/>
            <a:ext cx="7775576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10652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5875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109788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6320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089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546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0036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460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Dělení </a:t>
            </a:r>
            <a:r>
              <a:rPr lang="cs-CZ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podle </a:t>
            </a:r>
            <a:r>
              <a:rPr lang="cs-CZ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„zdroje světla“:</a:t>
            </a:r>
            <a:endParaRPr lang="cs-CZ" b="1" dirty="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  <a:p>
            <a:endParaRPr lang="cs-CZ" sz="1400" dirty="0" smtClean="0">
              <a:latin typeface="+mj-lt"/>
            </a:endParaRPr>
          </a:p>
          <a:p>
            <a:pPr marL="180975" indent="-180975"/>
            <a:r>
              <a:rPr lang="cs-CZ" dirty="0" smtClean="0">
                <a:latin typeface="+mj-lt"/>
              </a:rPr>
              <a:t>- 	optické</a:t>
            </a:r>
            <a:r>
              <a:rPr lang="cs-CZ" dirty="0">
                <a:latin typeface="+mj-lt"/>
              </a:rPr>
              <a:t>,</a:t>
            </a:r>
          </a:p>
          <a:p>
            <a:pPr marL="180975" indent="-180975"/>
            <a:r>
              <a:rPr lang="cs-CZ" dirty="0" smtClean="0">
                <a:latin typeface="+mj-lt"/>
              </a:rPr>
              <a:t>- 	laserové</a:t>
            </a:r>
            <a:r>
              <a:rPr lang="cs-CZ" dirty="0">
                <a:latin typeface="+mj-lt"/>
              </a:rPr>
              <a:t>. </a:t>
            </a:r>
            <a:endParaRPr lang="cs-CZ" dirty="0" smtClean="0">
              <a:latin typeface="+mj-lt"/>
            </a:endParaRPr>
          </a:p>
          <a:p>
            <a:endParaRPr lang="cs-CZ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Dělení </a:t>
            </a:r>
            <a:r>
              <a:rPr lang="cs-CZ" b="1" dirty="0">
                <a:latin typeface="+mj-lt"/>
              </a:rPr>
              <a:t>podle způsobu urovnání záměrné přímky do vodorovné polohy</a:t>
            </a:r>
            <a:r>
              <a:rPr lang="cs-CZ" b="1" dirty="0" smtClean="0">
                <a:latin typeface="+mj-lt"/>
              </a:rPr>
              <a:t>):</a:t>
            </a:r>
          </a:p>
          <a:p>
            <a:endParaRPr lang="cs-CZ" sz="1400" dirty="0">
              <a:latin typeface="+mj-lt"/>
            </a:endParaRPr>
          </a:p>
          <a:p>
            <a:pPr marL="180975" indent="-180975"/>
            <a:r>
              <a:rPr lang="cs-CZ" dirty="0" smtClean="0">
                <a:latin typeface="+mj-lt"/>
              </a:rPr>
              <a:t>- 	</a:t>
            </a:r>
            <a:r>
              <a:rPr lang="cs-CZ" b="1" dirty="0" smtClean="0">
                <a:latin typeface="+mj-lt"/>
              </a:rPr>
              <a:t>libelové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(záměra se uvede do vodorovné polohy urovnáním nivelační libely</a:t>
            </a:r>
            <a:r>
              <a:rPr lang="cs-CZ" dirty="0" smtClean="0">
                <a:latin typeface="+mj-lt"/>
              </a:rPr>
              <a:t>),</a:t>
            </a:r>
          </a:p>
          <a:p>
            <a:pPr marL="180975" indent="-180975"/>
            <a:endParaRPr lang="cs-CZ" dirty="0">
              <a:latin typeface="+mj-lt"/>
            </a:endParaRPr>
          </a:p>
          <a:p>
            <a:pPr marL="180975" indent="-180975"/>
            <a:r>
              <a:rPr lang="cs-CZ" dirty="0" smtClean="0">
                <a:latin typeface="+mj-lt"/>
              </a:rPr>
              <a:t>- 	</a:t>
            </a:r>
            <a:r>
              <a:rPr lang="cs-CZ" b="1" dirty="0" smtClean="0">
                <a:latin typeface="+mj-lt"/>
              </a:rPr>
              <a:t>kompenzátorové</a:t>
            </a:r>
            <a:r>
              <a:rPr lang="cs-CZ" dirty="0" smtClean="0">
                <a:latin typeface="+mj-lt"/>
              </a:rPr>
              <a:t> </a:t>
            </a:r>
            <a:r>
              <a:rPr lang="cs-CZ" dirty="0">
                <a:latin typeface="+mj-lt"/>
              </a:rPr>
              <a:t>(záměra se urovná samočinně pomocí kompenzátoru, kompenzátor je kyvadlo, které se do potřebné polohy přivede působením zemské tíže, pracuje jen v určitém rozsahu, musí být proto urovnána krabicová libela</a:t>
            </a:r>
            <a:r>
              <a:rPr lang="cs-CZ" dirty="0" smtClean="0">
                <a:latin typeface="+mj-lt"/>
              </a:rPr>
              <a:t>).</a:t>
            </a:r>
          </a:p>
          <a:p>
            <a:pPr marL="180975" indent="-180975"/>
            <a:endParaRPr lang="cs-CZ" dirty="0" smtClean="0">
              <a:latin typeface="+mj-lt"/>
            </a:endParaRPr>
          </a:p>
          <a:p>
            <a:pPr marL="180975" indent="-180975"/>
            <a:r>
              <a:rPr lang="cs-CZ" b="1" dirty="0" smtClean="0">
                <a:latin typeface="+mj-lt"/>
              </a:rPr>
              <a:t>Dělení podle způsobu odečítání</a:t>
            </a:r>
          </a:p>
          <a:p>
            <a:pPr marL="180975" indent="-180975"/>
            <a:endParaRPr lang="cs-CZ" sz="14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+mj-lt"/>
              </a:rPr>
              <a:t>vizuální,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latin typeface="+mj-lt"/>
              </a:rPr>
              <a:t>digitální (čárový kód).</a:t>
            </a:r>
          </a:p>
        </p:txBody>
      </p:sp>
    </p:spTree>
    <p:extLst>
      <p:ext uri="{BB962C8B-B14F-4D97-AF65-F5344CB8AC3E}">
        <p14:creationId xmlns:p14="http://schemas.microsoft.com/office/powerpoint/2010/main" val="28115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1. Dělení nivelačních přístrojů.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684216" y="1340768"/>
                <a:ext cx="7775576" cy="3947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1065213" indent="-34290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587500" indent="-3429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2109788" indent="-3429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632075" indent="-3429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3089275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3546475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4003675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4460875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cs-CZ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j-lt"/>
                  </a:rPr>
                  <a:t>Dělení </a:t>
                </a:r>
                <a:r>
                  <a:rPr lang="cs-CZ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j-lt"/>
                  </a:rPr>
                  <a:t>podle </a:t>
                </a:r>
                <a:r>
                  <a:rPr lang="cs-CZ" b="1" dirty="0" smtClean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+mj-lt"/>
                  </a:rPr>
                  <a:t>přesnosti:</a:t>
                </a:r>
                <a:endParaRPr lang="cs-CZ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  <a:p>
                <a:endParaRPr lang="cs-CZ" sz="1400" dirty="0" smtClean="0">
                  <a:latin typeface="+mj-lt"/>
                </a:endParaRPr>
              </a:p>
              <a:p>
                <a:pPr marL="180975" indent="-180975"/>
                <a:r>
                  <a:rPr lang="cs-CZ" dirty="0" smtClean="0">
                    <a:latin typeface="+mj-lt"/>
                  </a:rPr>
                  <a:t>- 	Velmi přesné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≤0,3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dirty="0" smtClean="0">
                    <a:latin typeface="+mj-lt"/>
                  </a:rPr>
                  <a:t>).</a:t>
                </a:r>
                <a:endParaRPr lang="cs-CZ" dirty="0">
                  <a:latin typeface="+mj-lt"/>
                </a:endParaRPr>
              </a:p>
              <a:p>
                <a:pPr marL="180975" indent="-180975"/>
                <a:r>
                  <a:rPr lang="cs-CZ" dirty="0" smtClean="0">
                    <a:latin typeface="+mj-lt"/>
                  </a:rPr>
                  <a:t>- 	Přesné</a:t>
                </a:r>
                <a:r>
                  <a:rPr lang="en-US" dirty="0" smtClean="0">
                    <a:latin typeface="+mj-lt"/>
                  </a:rPr>
                  <a:t> </a:t>
                </a:r>
                <a:r>
                  <a:rPr lang="cs-CZ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0,3 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𝑚𝑚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1,5 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dirty="0" smtClean="0"/>
                  <a:t>)</a:t>
                </a:r>
                <a:r>
                  <a:rPr lang="cs-CZ" dirty="0">
                    <a:latin typeface="+mj-lt"/>
                  </a:rPr>
                  <a:t>.</a:t>
                </a:r>
                <a:endParaRPr lang="cs-CZ" dirty="0" smtClean="0">
                  <a:latin typeface="+mj-lt"/>
                </a:endParaRPr>
              </a:p>
              <a:p>
                <a:pPr marL="180975" indent="-180975"/>
                <a:r>
                  <a:rPr lang="cs-CZ" dirty="0" smtClean="0">
                    <a:latin typeface="+mj-lt"/>
                  </a:rPr>
                  <a:t>- 	Technické </a:t>
                </a:r>
                <a:r>
                  <a:rPr lang="cs-CZ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𝑚𝑚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≤</m:t>
                    </m:r>
                    <m:r>
                      <a:rPr lang="cs-CZ" i="1">
                        <a:latin typeface="Cambria Math"/>
                        <a:ea typeface="Cambria Math"/>
                      </a:rPr>
                      <m:t>5</m:t>
                    </m:r>
                    <m:r>
                      <a:rPr lang="cs-CZ" b="0" i="1" smtClean="0">
                        <a:latin typeface="Cambria Math"/>
                        <a:ea typeface="Cambria Math"/>
                      </a:rPr>
                      <m:t>,0</m:t>
                    </m:r>
                    <m:r>
                      <a:rPr lang="cs-CZ" i="1">
                        <a:latin typeface="Cambria Math"/>
                        <a:ea typeface="Cambria Math"/>
                      </a:rPr>
                      <m:t> </m:t>
                    </m:r>
                    <m:r>
                      <a:rPr lang="cs-CZ" i="1">
                        <a:latin typeface="Cambria Math"/>
                        <a:ea typeface="Cambria Math"/>
                      </a:rPr>
                      <m:t>𝑚𝑚</m:t>
                    </m:r>
                  </m:oMath>
                </a14:m>
                <a:r>
                  <a:rPr lang="cs-CZ" dirty="0" smtClean="0"/>
                  <a:t>)</a:t>
                </a:r>
                <a:r>
                  <a:rPr lang="cs-CZ" dirty="0">
                    <a:latin typeface="+mj-lt"/>
                  </a:rPr>
                  <a:t>.</a:t>
                </a:r>
                <a:endParaRPr lang="cs-CZ" dirty="0" smtClean="0">
                  <a:latin typeface="+mj-lt"/>
                </a:endParaRPr>
              </a:p>
              <a:p>
                <a:pPr marL="180975" indent="-180975"/>
                <a:r>
                  <a:rPr lang="cs-CZ" dirty="0" smtClean="0">
                    <a:latin typeface="+mj-lt"/>
                  </a:rPr>
                  <a:t>- 	S nižší přesností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𝑚𝑚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cs-CZ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 smtClean="0">
                    <a:latin typeface="+mj-lt"/>
                  </a:rPr>
                  <a:t>). </a:t>
                </a:r>
              </a:p>
              <a:p>
                <a:pPr marL="180975" indent="-180975"/>
                <a:endParaRPr lang="cs-CZ" dirty="0" smtClean="0">
                  <a:latin typeface="+mj-lt"/>
                </a:endParaRPr>
              </a:p>
              <a:p>
                <a:pPr marL="0" indent="0"/>
                <a:r>
                  <a:rPr lang="cs-CZ" dirty="0" smtClean="0">
                    <a:latin typeface="+mj-lt"/>
                  </a:rPr>
                  <a:t>Směrodatná odchylka (střední chyba) obousměrné nivelace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 smtClean="0">
                    <a:latin typeface="+mj-lt"/>
                  </a:rPr>
                  <a:t> je charakteristika přesnosti převýšení určeného průměrem z měření tam a zpět po trase o délce 1 km. Směrodatná odchylka převýšení (=průměru z tam a zpět) určeného měřením po trase o délce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</a:rPr>
                          <m:t>𝑘𝑚</m:t>
                        </m:r>
                      </m:sub>
                    </m:sSub>
                  </m:oMath>
                </a14:m>
                <a:r>
                  <a:rPr lang="cs-CZ" dirty="0" smtClean="0">
                    <a:latin typeface="+mj-lt"/>
                  </a:rPr>
                  <a:t> se určí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h𝐿</m:t>
                        </m:r>
                      </m:sub>
                    </m:sSub>
                    <m:r>
                      <a:rPr lang="cs-CZ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ea typeface="Cambria Math"/>
                              </a:rPr>
                              <m:t>𝑘𝑚</m:t>
                            </m:r>
                          </m:sub>
                        </m:sSub>
                      </m:e>
                    </m:rad>
                  </m:oMath>
                </a14:m>
                <a:r>
                  <a:rPr lang="cs-CZ" dirty="0" smtClean="0">
                    <a:latin typeface="+mj-lt"/>
                  </a:rPr>
                  <a:t>.</a:t>
                </a:r>
                <a:endParaRPr lang="cs-CZ" dirty="0">
                  <a:latin typeface="+mj-lt"/>
                </a:endParaRPr>
              </a:p>
              <a:p>
                <a:pPr marL="180975" indent="-180975"/>
                <a:endParaRPr lang="cs-CZ" dirty="0" smtClean="0">
                  <a:latin typeface="+mj-lt"/>
                </a:endParaRPr>
              </a:p>
              <a:p>
                <a:pPr marL="0" indent="0"/>
                <a:r>
                  <a:rPr lang="cs-CZ" dirty="0" smtClean="0">
                    <a:latin typeface="+mj-lt"/>
                  </a:rPr>
                  <a:t>Nezaměňovat s typem nivelace, ten nutno spojit nejen s přesností přístroje, ale i pomůckami, postupem a zásadami měření.</a:t>
                </a:r>
              </a:p>
            </p:txBody>
          </p:sp>
        </mc:Choice>
        <mc:Fallback xmlns="">
          <p:sp>
            <p:nvSpPr>
              <p:cNvPr id="1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6" y="1340768"/>
                <a:ext cx="7775576" cy="3947684"/>
              </a:xfrm>
              <a:prstGeom prst="rect">
                <a:avLst/>
              </a:prstGeom>
              <a:blipFill rotWithShape="1">
                <a:blip r:embed="rId3"/>
                <a:stretch>
                  <a:fillRect l="-705" t="-926" b="-20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7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7C5EE-3FDF-4CBE-8A81-40FCD7650D36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9" name="TextBox 3"/>
          <p:cNvSpPr txBox="1"/>
          <p:nvPr/>
        </p:nvSpPr>
        <p:spPr>
          <a:xfrm>
            <a:off x="673220" y="768410"/>
            <a:ext cx="79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b="1" dirty="0" smtClean="0"/>
              <a:t>2. Nivelační přístroj optický - libelový.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84217" y="229555"/>
            <a:ext cx="777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4. </a:t>
            </a:r>
            <a:r>
              <a:rPr lang="cs-CZ" sz="2800" b="1" dirty="0"/>
              <a:t>Přístroje a pomůcky pro nivelaci.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67"/>
            <a:ext cx="7560200" cy="53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2469</Words>
  <Application>Microsoft Office PowerPoint</Application>
  <PresentationFormat>Předvádění na obrazovce (4:3)</PresentationFormat>
  <Paragraphs>602</Paragraphs>
  <Slides>46</Slides>
  <Notes>46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Calibri</vt:lpstr>
      <vt:lpstr>Cambria Math</vt:lpstr>
      <vt:lpstr>Symbol</vt:lpstr>
      <vt:lpstr>Tahoma</vt:lpstr>
      <vt:lpstr>Times New Roman</vt:lpstr>
      <vt:lpstr>Office Theme</vt:lpstr>
      <vt:lpstr>Equation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stroner</dc:creator>
  <cp:lastModifiedBy>Martin Štroner</cp:lastModifiedBy>
  <cp:revision>517</cp:revision>
  <cp:lastPrinted>2012-09-21T14:27:55Z</cp:lastPrinted>
  <dcterms:created xsi:type="dcterms:W3CDTF">2007-03-07T08:58:30Z</dcterms:created>
  <dcterms:modified xsi:type="dcterms:W3CDTF">2014-10-09T08:27:39Z</dcterms:modified>
</cp:coreProperties>
</file>