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311" r:id="rId2"/>
    <p:sldId id="327" r:id="rId3"/>
    <p:sldId id="328" r:id="rId4"/>
    <p:sldId id="329" r:id="rId5"/>
    <p:sldId id="330" r:id="rId6"/>
    <p:sldId id="331" r:id="rId7"/>
    <p:sldId id="309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6678" autoAdjust="0"/>
  </p:normalViewPr>
  <p:slideViewPr>
    <p:cSldViewPr showGuides="1">
      <p:cViewPr varScale="1">
        <p:scale>
          <a:sx n="110" d="100"/>
          <a:sy n="110" d="100"/>
        </p:scale>
        <p:origin x="-840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(</a:t>
            </a:r>
            <a:r>
              <a:rPr lang="cs-CZ" sz="2800" b="1" dirty="0" smtClean="0"/>
              <a:t>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3</a:t>
            </a:r>
            <a:r>
              <a:rPr lang="cs-CZ" sz="2000" b="1" dirty="0"/>
              <a:t>: Barometrické měření výšek.</a:t>
            </a:r>
            <a:endParaRPr lang="cs-CZ" sz="2000" b="1" dirty="0" smtClean="0"/>
          </a:p>
          <a:p>
            <a:endParaRPr lang="cs-CZ" sz="2000" dirty="0" smtClean="0"/>
          </a:p>
          <a:p>
            <a:pPr marL="457200" lvl="0" indent="-457200">
              <a:buAutoNum type="arabicPeriod"/>
            </a:pPr>
            <a:r>
              <a:rPr lang="cs-CZ" sz="2000" dirty="0" smtClean="0"/>
              <a:t>Princip metody, základní pojmy.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Základní barometrický vzorec.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Určení výšek a výškových rozdílů.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Princip měření atmosférického tlaku.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 smtClean="0"/>
              <a:t>Metody barometrického měření výšek.</a:t>
            </a:r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cs-CZ" sz="2000" b="1" dirty="0" smtClean="0"/>
              <a:t>Princip.</a:t>
            </a:r>
          </a:p>
          <a:p>
            <a:pPr lvl="0"/>
            <a:r>
              <a:rPr lang="cs-CZ" dirty="0" smtClean="0"/>
              <a:t>Základem je měření velikosti tíže atmosféry v daném místě. Lze předpokládat, že s rostoucí výškou klesá atmosférický tlak.</a:t>
            </a:r>
          </a:p>
          <a:p>
            <a:r>
              <a:rPr lang="cs-CZ" dirty="0"/>
              <a:t>Při vzrůstu výšky o cca 11 m se tlak sníží o cca 1 torr.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Jedná se o přibližnou metodu s metrovou přesností pro průzkumné účely, v dnešní době zajisté nahrazenou jinými metodami.</a:t>
            </a:r>
          </a:p>
          <a:p>
            <a:pPr lvl="0"/>
            <a:endParaRPr lang="cs-CZ" dirty="0"/>
          </a:p>
          <a:p>
            <a:pPr marL="449263" lvl="0" indent="-449263"/>
            <a:r>
              <a:rPr lang="cs-CZ" sz="2000" b="1" dirty="0" smtClean="0">
                <a:solidFill>
                  <a:prstClr val="black"/>
                </a:solidFill>
              </a:rPr>
              <a:t>2.	Jednotky měření tlaku.</a:t>
            </a:r>
            <a:endParaRPr lang="cs-CZ" sz="2000" b="1" dirty="0">
              <a:solidFill>
                <a:prstClr val="black"/>
              </a:solidFill>
            </a:endParaRPr>
          </a:p>
          <a:p>
            <a:pPr lvl="0"/>
            <a:r>
              <a:rPr lang="cs-CZ" dirty="0" smtClean="0"/>
              <a:t>1 </a:t>
            </a:r>
            <a:r>
              <a:rPr lang="cs-CZ" dirty="0" err="1" smtClean="0"/>
              <a:t>mmHg</a:t>
            </a:r>
            <a:r>
              <a:rPr lang="cs-CZ" dirty="0" smtClean="0"/>
              <a:t> = 1 torr = 4/3 mbar = 4/3 hPa = 400/3 Pa</a:t>
            </a:r>
          </a:p>
          <a:p>
            <a:pPr lvl="0"/>
            <a:r>
              <a:rPr lang="cs-CZ" dirty="0" smtClean="0"/>
              <a:t>Normální tlak je cca 101325 Pa = 760 torr. </a:t>
            </a:r>
          </a:p>
          <a:p>
            <a:pPr lvl="0"/>
            <a:r>
              <a:rPr lang="cs-CZ" dirty="0" smtClean="0"/>
              <a:t>(45°s.š., 15°v.d., u hladiny moře, g = 9,80665 m.s</a:t>
            </a:r>
            <a:r>
              <a:rPr lang="cs-CZ" baseline="30000" dirty="0" smtClean="0"/>
              <a:t>-2</a:t>
            </a:r>
            <a:r>
              <a:rPr lang="cs-CZ" dirty="0" smtClean="0"/>
              <a:t>).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1. </a:t>
            </a:r>
            <a:r>
              <a:rPr lang="cs-CZ" sz="2800" b="1" dirty="0"/>
              <a:t>Princip metody, základní pojmy.</a:t>
            </a:r>
          </a:p>
        </p:txBody>
      </p:sp>
    </p:spTree>
    <p:extLst>
      <p:ext uri="{BB962C8B-B14F-4D97-AF65-F5344CB8AC3E}">
        <p14:creationId xmlns:p14="http://schemas.microsoft.com/office/powerpoint/2010/main" val="1408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"/>
              <p:cNvSpPr txBox="1"/>
              <p:nvPr/>
            </p:nvSpPr>
            <p:spPr>
              <a:xfrm>
                <a:off x="684217" y="752775"/>
                <a:ext cx="7941575" cy="3152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dirty="0" smtClean="0"/>
                  <a:t>Laplaceův základní barometrický vzorec:</a:t>
                </a:r>
              </a:p>
              <a:p>
                <a:pPr lvl="0"/>
                <a:endParaRPr lang="cs-CZ" dirty="0" smtClean="0"/>
              </a:p>
              <a:p>
                <a:pPr lvl="0"/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  <a:ea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cs-CZ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cs-CZ" dirty="0" smtClean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cs-CZ" dirty="0" smtClean="0"/>
                  <a:t> = 18 464 - konstanta pro střední Evropu, tzv. Barometrický součinitel;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dirty="0" smtClean="0"/>
                  <a:t> - měřené atmosférické tlaky;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 smtClean="0"/>
                  <a:t> – koeficient teplotní roztažnosti vzduchu, cca 1/273;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cs-CZ" dirty="0" smtClean="0"/>
                  <a:t> – teplota vzduchu (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(</m:t>
                            </m:r>
                            <m:r>
                              <a:rPr lang="cs-CZ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).</a:t>
                </a:r>
                <a:endParaRPr lang="cs-CZ" dirty="0"/>
              </a:p>
              <a:p>
                <a:pPr lvl="0"/>
                <a:r>
                  <a:rPr lang="cs-CZ" dirty="0" smtClean="0"/>
                  <a:t> </a:t>
                </a:r>
              </a:p>
              <a:p>
                <a:pPr lvl="0"/>
                <a:endParaRPr lang="cs-CZ" dirty="0" smtClean="0"/>
              </a:p>
            </p:txBody>
          </p:sp>
        </mc:Choice>
        <mc:Fallback xmlns="">
          <p:sp>
            <p:nvSpPr>
              <p:cNvPr id="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7" y="752775"/>
                <a:ext cx="7941575" cy="3152851"/>
              </a:xfrm>
              <a:prstGeom prst="rect">
                <a:avLst/>
              </a:prstGeom>
              <a:blipFill rotWithShape="1">
                <a:blip r:embed="rId4"/>
                <a:stretch>
                  <a:fillRect l="-614" t="-9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2. </a:t>
            </a:r>
            <a:r>
              <a:rPr lang="cs-CZ" sz="2800" b="1" dirty="0"/>
              <a:t>Základní barometrický vzorec.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4212" y="436510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>
                <a:latin typeface="Tahoma" pitchFamily="34" charset="0"/>
              </a:rPr>
              <a:t>Babinetův</a:t>
            </a:r>
            <a:r>
              <a:rPr lang="cs-CZ" dirty="0">
                <a:latin typeface="Tahoma" pitchFamily="34" charset="0"/>
              </a:rPr>
              <a:t> vzorec </a:t>
            </a:r>
            <a:r>
              <a:rPr lang="cs-CZ" dirty="0" smtClean="0">
                <a:latin typeface="Tahoma" pitchFamily="34" charset="0"/>
              </a:rPr>
              <a:t>(zjednodušení, tlak </a:t>
            </a:r>
            <a:r>
              <a:rPr lang="cs-CZ" dirty="0">
                <a:latin typeface="Tahoma" pitchFamily="34" charset="0"/>
              </a:rPr>
              <a:t>b v torr, teplota t ve °C): 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076081"/>
              </p:ext>
            </p:extLst>
          </p:nvPr>
        </p:nvGraphicFramePr>
        <p:xfrm>
          <a:off x="2483768" y="4797152"/>
          <a:ext cx="3754886" cy="140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2197100" imgH="812800" progId="Equation.DSMT4">
                  <p:embed/>
                </p:oleObj>
              </mc:Choice>
              <mc:Fallback>
                <p:oleObj name="Equation" r:id="rId5" imgW="21971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797152"/>
                        <a:ext cx="3754886" cy="140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5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1. Určení </a:t>
            </a:r>
            <a:r>
              <a:rPr lang="cs-CZ" sz="2000" b="1" dirty="0"/>
              <a:t>hrubých nadmořských výšek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Použije se základní barometrický vzorec, do kterého se dosadí hodnota normálního tlaku u hladiny moře.</a:t>
            </a:r>
          </a:p>
          <a:p>
            <a:pPr lvl="0"/>
            <a:endParaRPr lang="cs-CZ" dirty="0" smtClean="0"/>
          </a:p>
          <a:p>
            <a:pPr lvl="0"/>
            <a:r>
              <a:rPr lang="cs-CZ" sz="2000" b="1" dirty="0" smtClean="0"/>
              <a:t>2. Určení výškových rozdílů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Měří se na dvou bodech (nejlépe současně), výsledkem je výškový rozdíl, pro určení výšky musí být známa výška výchozího bodu.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3. </a:t>
            </a:r>
            <a:r>
              <a:rPr lang="cs-CZ" sz="2800" b="1" dirty="0"/>
              <a:t>Určení výšek a výškových rozdílů.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627784" y="908720"/>
                <a:ext cx="3322513" cy="532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𝐴𝐵</m:t>
                        </m:r>
                      </m:sub>
                    </m:sSub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𝐾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  <a:ea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908720"/>
                <a:ext cx="3322513" cy="5328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3" y="774353"/>
            <a:ext cx="51839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1. Rtuťové barometry</a:t>
            </a:r>
            <a:endParaRPr lang="cs-CZ" sz="2000" b="1" dirty="0"/>
          </a:p>
          <a:p>
            <a:pPr lvl="0"/>
            <a:endParaRPr lang="cs-CZ" dirty="0" smtClean="0"/>
          </a:p>
          <a:p>
            <a:pPr lvl="0" algn="just"/>
            <a:r>
              <a:rPr lang="cs-CZ" dirty="0"/>
              <a:t>Rtuťový tlakoměr udává tlak výškou rtuťového sloupce ve vzduchoprázdné skleněné trubici, která je nahoře uzavřena a dole ponořena do nádoby s rtutí. Hmotnost rtuti vytlačené do trubice je v rovnováze s hmotností atmosféry, která působí na hladinu rtuti v nádobce. S kolísáním barometrického tlaku kolísá výška sloupce rtuti v trubici. Jinak řečeno rtuť se v trubici ustálí v takové výšce h, při níž je hydrostatický tlak rtuťového sloupce roven atmosférickému tlaku.</a:t>
            </a:r>
          </a:p>
          <a:p>
            <a:pPr lvl="0"/>
            <a:endParaRPr lang="cs-CZ" dirty="0" smtClean="0"/>
          </a:p>
          <a:p>
            <a:pPr lvl="0"/>
            <a:r>
              <a:rPr lang="cs-CZ" sz="2000" b="1" dirty="0" smtClean="0"/>
              <a:t>2. Aneroidy</a:t>
            </a:r>
          </a:p>
          <a:p>
            <a:pPr lvl="0"/>
            <a:endParaRPr lang="cs-CZ" dirty="0" smtClean="0"/>
          </a:p>
          <a:p>
            <a:pPr lvl="0" algn="just"/>
            <a:r>
              <a:rPr lang="cs-CZ" dirty="0"/>
              <a:t>Principem je tenkostěnná kovová krabička, uvnitř vzduchoprázdná, která se působením atmosférického tlaku více nebo méně deformuje. Velikost deformace je přenášena na ručičku ukazující velikost tlaku na stupnici.</a:t>
            </a:r>
          </a:p>
          <a:p>
            <a:pPr lvl="0"/>
            <a:endParaRPr lang="cs-CZ" dirty="0" smtClean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4. </a:t>
            </a:r>
            <a:r>
              <a:rPr lang="cs-CZ" sz="2800" b="1" dirty="0"/>
              <a:t>Princip měření atmosférického tlaku.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7" t="4473" r="12051" b="9337"/>
          <a:stretch/>
        </p:blipFill>
        <p:spPr bwMode="auto">
          <a:xfrm>
            <a:off x="7544580" y="774353"/>
            <a:ext cx="1470132" cy="215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1"/>
          <a:stretch/>
        </p:blipFill>
        <p:spPr bwMode="auto">
          <a:xfrm>
            <a:off x="6135212" y="4293096"/>
            <a:ext cx="2879500" cy="237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2" y="2551187"/>
            <a:ext cx="1533968" cy="175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8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1. Měření se dvěma přístroji a pozorovateli</a:t>
            </a:r>
            <a:endParaRPr lang="cs-CZ" sz="2000" b="1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Jeden aneroid zůstává na výchozím bodě se známou výškou (tzv. staniční aneroid), pozorovatel periodicky v potřebném intervalu zapisuje měřený tlak a teplotu.</a:t>
            </a:r>
          </a:p>
          <a:p>
            <a:pPr lvl="0" algn="just"/>
            <a:r>
              <a:rPr lang="cs-CZ" dirty="0" smtClean="0"/>
              <a:t>Druhý aneroid je přenášen na potřebné měřené body, na každém se zaznamená čas, tlak a teplota. Začíná se a končí na výchozím bodě – porovnání aneroidů.</a:t>
            </a:r>
          </a:p>
          <a:p>
            <a:pPr lvl="0"/>
            <a:r>
              <a:rPr lang="cs-CZ" dirty="0" smtClean="0"/>
              <a:t>Ze staničních měření se interpolují hodnoty tak, aby časově odpovídaly měření na podrobných bodech.</a:t>
            </a:r>
          </a:p>
          <a:p>
            <a:pPr lvl="0"/>
            <a:endParaRPr lang="cs-CZ" dirty="0" smtClean="0"/>
          </a:p>
          <a:p>
            <a:pPr lvl="0"/>
            <a:r>
              <a:rPr lang="cs-CZ" sz="2000" b="1" dirty="0" smtClean="0"/>
              <a:t>2. Měření s jedním přístrojem</a:t>
            </a:r>
          </a:p>
          <a:p>
            <a:pPr lvl="0"/>
            <a:endParaRPr lang="cs-CZ" dirty="0" smtClean="0"/>
          </a:p>
          <a:p>
            <a:pPr lvl="0" algn="just"/>
            <a:r>
              <a:rPr lang="cs-CZ" dirty="0" smtClean="0"/>
              <a:t>Měření začíná a končí na bodě o známé výšce, mezitím jsou měřeny podrobné body. Změna tlaku na známém bodě se interpoluje k časům měření podrobných bodů. Méně přesné, zejména při delším časovém odstupu.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 algn="just"/>
            <a:r>
              <a:rPr lang="cs-CZ" dirty="0" smtClean="0"/>
              <a:t>Pro zpřesnění lze měření opakovat, dosažitelná přesnost je cca 1 m (vzdálenost bodů </a:t>
            </a:r>
            <a:r>
              <a:rPr lang="cs-CZ" dirty="0" err="1" smtClean="0"/>
              <a:t>max</a:t>
            </a:r>
            <a:r>
              <a:rPr lang="cs-CZ" dirty="0" smtClean="0"/>
              <a:t> 5 km, výškový rozdíl </a:t>
            </a:r>
            <a:r>
              <a:rPr lang="cs-CZ" dirty="0" err="1" smtClean="0"/>
              <a:t>max</a:t>
            </a:r>
            <a:r>
              <a:rPr lang="cs-CZ" dirty="0" smtClean="0"/>
              <a:t> 400 m).</a:t>
            </a:r>
          </a:p>
          <a:p>
            <a:pPr lvl="0" algn="just"/>
            <a:r>
              <a:rPr lang="cs-CZ" dirty="0" smtClean="0"/>
              <a:t>Výhodné např. ve vysokohorském terénu, dnes lze i s barometrem např. v hodinkách.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5. </a:t>
            </a:r>
            <a:r>
              <a:rPr lang="cs-CZ" sz="2800" b="1" dirty="0"/>
              <a:t>Metody barometrického měření výšek.</a:t>
            </a:r>
          </a:p>
        </p:txBody>
      </p:sp>
    </p:spTree>
    <p:extLst>
      <p:ext uri="{BB962C8B-B14F-4D97-AF65-F5344CB8AC3E}">
        <p14:creationId xmlns:p14="http://schemas.microsoft.com/office/powerpoint/2010/main" val="30999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618</Words>
  <Application>Microsoft Office PowerPoint</Application>
  <PresentationFormat>Předvádění na obrazovce (4:3)</PresentationFormat>
  <Paragraphs>80</Paragraphs>
  <Slides>7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535</cp:revision>
  <cp:lastPrinted>2011-10-05T16:35:41Z</cp:lastPrinted>
  <dcterms:created xsi:type="dcterms:W3CDTF">2007-03-07T08:58:30Z</dcterms:created>
  <dcterms:modified xsi:type="dcterms:W3CDTF">2012-09-21T14:31:11Z</dcterms:modified>
</cp:coreProperties>
</file>