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311" r:id="rId2"/>
    <p:sldId id="327" r:id="rId3"/>
    <p:sldId id="333" r:id="rId4"/>
    <p:sldId id="334" r:id="rId5"/>
    <p:sldId id="309" r:id="rId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3" autoAdjust="0"/>
    <p:restoredTop sz="96678" autoAdjust="0"/>
  </p:normalViewPr>
  <p:slideViewPr>
    <p:cSldViewPr showGuides="1">
      <p:cViewPr varScale="1">
        <p:scale>
          <a:sx n="110" d="100"/>
          <a:sy n="110" d="100"/>
        </p:scale>
        <p:origin x="-840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(</a:t>
            </a:r>
            <a:r>
              <a:rPr lang="cs-CZ" sz="2800" b="1" dirty="0" smtClean="0"/>
              <a:t>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4: Hydrostatická nivelace.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cs-CZ" sz="2000" b="1" dirty="0" smtClean="0"/>
              <a:t>Princip</a:t>
            </a:r>
          </a:p>
          <a:p>
            <a:pPr lvl="0" algn="just"/>
            <a:r>
              <a:rPr lang="cs-CZ" dirty="0"/>
              <a:t>Princip metody vychází z fyzikálního zákona o spojitých nádobách naplněných vhodnou kapalinou. Nádoby, které jsou spojeny hadicí, se umístí na body, jejichž převýšení chceme určit. Pro kapalinu platí </a:t>
            </a:r>
            <a:r>
              <a:rPr lang="cs-CZ" dirty="0" err="1"/>
              <a:t>Bernoulliho</a:t>
            </a:r>
            <a:r>
              <a:rPr lang="cs-CZ" dirty="0"/>
              <a:t> rovnice rovnováhy: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r>
              <a:rPr lang="cs-CZ" dirty="0"/>
              <a:t>kde  p</a:t>
            </a:r>
            <a:r>
              <a:rPr lang="cs-CZ" baseline="-25000" dirty="0"/>
              <a:t>1</a:t>
            </a:r>
            <a:r>
              <a:rPr lang="cs-CZ" dirty="0"/>
              <a:t>, p</a:t>
            </a:r>
            <a:r>
              <a:rPr lang="cs-CZ" baseline="-25000" dirty="0"/>
              <a:t>2</a:t>
            </a:r>
            <a:r>
              <a:rPr lang="cs-CZ" dirty="0"/>
              <a:t> jsou atmosférické tlaky v nádobách,</a:t>
            </a:r>
          </a:p>
          <a:p>
            <a:r>
              <a:rPr lang="cs-CZ" dirty="0"/>
              <a:t>       </a:t>
            </a:r>
            <a:r>
              <a:rPr lang="en-US" dirty="0">
                <a:sym typeface="Symbol" pitchFamily="18" charset="2"/>
              </a:rPr>
              <a:t></a:t>
            </a:r>
            <a:r>
              <a:rPr lang="cs-CZ" baseline="-25000" dirty="0"/>
              <a:t>1</a:t>
            </a:r>
            <a:r>
              <a:rPr lang="en-US" dirty="0">
                <a:sym typeface="Symbol" pitchFamily="18" charset="2"/>
              </a:rPr>
              <a:t>, </a:t>
            </a:r>
            <a:r>
              <a:rPr lang="cs-CZ" baseline="-25000" dirty="0"/>
              <a:t>2</a:t>
            </a:r>
            <a:r>
              <a:rPr lang="cs-CZ" dirty="0">
                <a:sym typeface="Symbol" pitchFamily="18" charset="2"/>
              </a:rPr>
              <a:t> jsou hustoty kapalin,</a:t>
            </a:r>
          </a:p>
          <a:p>
            <a:r>
              <a:rPr lang="cs-CZ" dirty="0">
                <a:sym typeface="Symbol" pitchFamily="18" charset="2"/>
              </a:rPr>
              <a:t>       h</a:t>
            </a:r>
            <a:r>
              <a:rPr lang="cs-CZ" baseline="-25000" dirty="0">
                <a:sym typeface="Symbol" pitchFamily="18" charset="2"/>
              </a:rPr>
              <a:t>1</a:t>
            </a:r>
            <a:r>
              <a:rPr lang="cs-CZ" dirty="0">
                <a:sym typeface="Symbol" pitchFamily="18" charset="2"/>
              </a:rPr>
              <a:t>, h</a:t>
            </a:r>
            <a:r>
              <a:rPr lang="cs-CZ" baseline="-25000" dirty="0">
                <a:sym typeface="Symbol" pitchFamily="18" charset="2"/>
              </a:rPr>
              <a:t>2</a:t>
            </a:r>
            <a:r>
              <a:rPr lang="cs-CZ" dirty="0">
                <a:sym typeface="Symbol" pitchFamily="18" charset="2"/>
              </a:rPr>
              <a:t>  jsou relativní výšky kapaliny v nádobách, </a:t>
            </a:r>
          </a:p>
          <a:p>
            <a:r>
              <a:rPr lang="cs-CZ" dirty="0">
                <a:sym typeface="Symbol" pitchFamily="18" charset="2"/>
              </a:rPr>
              <a:t>       g je tíhové zrychlení.</a:t>
            </a:r>
          </a:p>
          <a:p>
            <a:endParaRPr lang="cs-CZ" dirty="0">
              <a:sym typeface="Symbol" pitchFamily="18" charset="2"/>
            </a:endParaRPr>
          </a:p>
          <a:p>
            <a:r>
              <a:rPr lang="cs-CZ" dirty="0">
                <a:sym typeface="Symbol" pitchFamily="18" charset="2"/>
              </a:rPr>
              <a:t>Pokud p</a:t>
            </a:r>
            <a:r>
              <a:rPr lang="cs-CZ" baseline="-25000" dirty="0">
                <a:sym typeface="Symbol" pitchFamily="18" charset="2"/>
              </a:rPr>
              <a:t>1</a:t>
            </a:r>
            <a:r>
              <a:rPr lang="cs-CZ" dirty="0">
                <a:sym typeface="Symbol" pitchFamily="18" charset="2"/>
              </a:rPr>
              <a:t> = p</a:t>
            </a:r>
            <a:r>
              <a:rPr lang="cs-CZ" baseline="-25000" dirty="0">
                <a:sym typeface="Symbol" pitchFamily="18" charset="2"/>
              </a:rPr>
              <a:t>2</a:t>
            </a:r>
            <a:r>
              <a:rPr lang="cs-CZ" dirty="0">
                <a:sym typeface="Symbol" pitchFamily="18" charset="2"/>
              </a:rPr>
              <a:t> a </a:t>
            </a:r>
            <a:r>
              <a:rPr lang="en-US" dirty="0">
                <a:sym typeface="Symbol" pitchFamily="18" charset="2"/>
              </a:rPr>
              <a:t></a:t>
            </a:r>
            <a:r>
              <a:rPr lang="cs-CZ" baseline="-25000" dirty="0"/>
              <a:t>1</a:t>
            </a:r>
            <a:r>
              <a:rPr lang="cs-CZ" dirty="0"/>
              <a:t> </a:t>
            </a:r>
            <a:r>
              <a:rPr lang="cs-CZ" dirty="0">
                <a:sym typeface="Symbol" pitchFamily="18" charset="2"/>
              </a:rPr>
              <a:t>= </a:t>
            </a:r>
            <a:r>
              <a:rPr lang="en-US" dirty="0">
                <a:sym typeface="Symbol" pitchFamily="18" charset="2"/>
              </a:rPr>
              <a:t></a:t>
            </a:r>
            <a:r>
              <a:rPr lang="cs-CZ" baseline="-25000" dirty="0"/>
              <a:t>2</a:t>
            </a:r>
            <a:r>
              <a:rPr lang="cs-CZ" dirty="0">
                <a:sym typeface="Symbol" pitchFamily="18" charset="2"/>
              </a:rPr>
              <a:t>, bude výška hladin tvořit společnou hladinovou plochu.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Hydrostatická nivelace.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48360"/>
              </p:ext>
            </p:extLst>
          </p:nvPr>
        </p:nvGraphicFramePr>
        <p:xfrm>
          <a:off x="971600" y="2824073"/>
          <a:ext cx="4057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1841500" imgH="228600" progId="Equation.DSMT4">
                  <p:embed/>
                </p:oleObj>
              </mc:Choice>
              <mc:Fallback>
                <p:oleObj name="Equation" r:id="rId4" imgW="18415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24073"/>
                        <a:ext cx="4057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0806"/>
            <a:ext cx="2842878" cy="239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F830-2B23-4F2A-9EE9-36942C22732A}" type="slidenum">
              <a:rPr lang="cs-CZ"/>
              <a:pPr/>
              <a:t>3</a:t>
            </a:fld>
            <a:endParaRPr lang="cs-CZ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Arial" charset="0"/>
              </a:defRPr>
            </a:lvl1pPr>
            <a:lvl2pPr marL="1065213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75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9788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2075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92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6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3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60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7632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77888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0175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22463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4475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19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591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163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735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dirty="0">
              <a:latin typeface="Tahoma" pitchFamily="34" charset="0"/>
            </a:endParaRP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Hadicová vodováha</a:t>
            </a:r>
            <a:r>
              <a:rPr lang="cs-CZ" dirty="0">
                <a:latin typeface="+mj-lt"/>
              </a:rPr>
              <a:t> je nejjednodušším přístrojem pro hydrostatickou nivelaci, používaná ve stavebnictví pro přenášení výšek zejména v interiérech (např. pro zarovnání hlavic sloupů). Princip je zřejmý z obrázku.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423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6872"/>
            <a:ext cx="4717629" cy="397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684217" y="1990725"/>
            <a:ext cx="30956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Její přesnost je asi 3 – 5 mm, dosah podle délky hadice (většinou cca 10 m), používá se pro malé výškové rozdíly (řádově centimetry). 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42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584159"/>
              </p:ext>
            </p:extLst>
          </p:nvPr>
        </p:nvGraphicFramePr>
        <p:xfrm>
          <a:off x="1266035" y="4509120"/>
          <a:ext cx="19319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876300" imgH="228600" progId="Equation.DSMT4">
                  <p:embed/>
                </p:oleObj>
              </mc:Choice>
              <mc:Fallback>
                <p:oleObj name="Equation" r:id="rId4" imgW="876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35" y="4509120"/>
                        <a:ext cx="19319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Hydrostatická nivelace.</a:t>
            </a:r>
          </a:p>
        </p:txBody>
      </p:sp>
    </p:spTree>
    <p:extLst>
      <p:ext uri="{BB962C8B-B14F-4D97-AF65-F5344CB8AC3E}">
        <p14:creationId xmlns:p14="http://schemas.microsoft.com/office/powerpoint/2010/main" val="30429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D52A-834D-4B16-A05C-291A7E3A6E7A}" type="slidenum">
              <a:rPr lang="cs-CZ"/>
              <a:pPr/>
              <a:t>4</a:t>
            </a:fld>
            <a:endParaRPr lang="cs-CZ"/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Arial" charset="0"/>
              </a:defRPr>
            </a:lvl1pPr>
            <a:lvl2pPr marL="1065213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75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9788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2075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92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6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3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60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684213" y="773652"/>
            <a:ext cx="76327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77888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0175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22463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4475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19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591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163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735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dirty="0">
              <a:latin typeface="+mj-lt"/>
            </a:endParaRP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Hadicové výškoměry</a:t>
            </a:r>
            <a:r>
              <a:rPr lang="cs-CZ" dirty="0">
                <a:latin typeface="+mj-lt"/>
              </a:rPr>
              <a:t> mají dokonalejší konstrukci a vyšší přesnost, vyžadují dodržení řady podmínek (např. speciální druh stabilizace pro zavěšení nádob, k měření výšky hladin se užívá indikační jehla). Používají se pro přesná měření deformací velkých staveb – základové desky, revizní štoly přehrad, jaderné elektrárny. Přesnost se pohybuje kolem 0,1 mm, vhodné pro stálé nepřetržité sledování. </a:t>
            </a:r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Metoda je vhodná pro měření změn výšek těžko přístupných výškových bodů, pro pravidelná (nepřetržitá) měření</a:t>
            </a:r>
            <a:r>
              <a:rPr lang="cs-CZ" dirty="0" smtClean="0">
                <a:latin typeface="+mj-lt"/>
              </a:rPr>
              <a:t>.</a:t>
            </a:r>
          </a:p>
          <a:p>
            <a:pPr algn="just"/>
            <a:endParaRPr lang="cs-CZ" dirty="0" smtClean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Omezení metody je maximální délka hadic cca 30 m, nutnost zajistit stejnou teplotu po celé trase, měřící rozsah cca 100 mm (± 50 mm).</a:t>
            </a:r>
          </a:p>
          <a:p>
            <a:pPr algn="just"/>
            <a:r>
              <a:rPr lang="cs-CZ" dirty="0" smtClean="0">
                <a:latin typeface="+mj-lt"/>
              </a:rPr>
              <a:t>Dosažitelná </a:t>
            </a:r>
            <a:r>
              <a:rPr lang="cs-CZ" dirty="0">
                <a:latin typeface="+mj-lt"/>
              </a:rPr>
              <a:t>přesnost je od 0,1 mm do 0,01 mm (špičkové zařízení, vyvinuté VUGTK).</a:t>
            </a:r>
          </a:p>
          <a:p>
            <a:endParaRPr lang="cs-CZ" dirty="0">
              <a:latin typeface="Tahoma" pitchFamily="34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Hydrostatická nivelace.</a:t>
            </a:r>
          </a:p>
        </p:txBody>
      </p:sp>
    </p:spTree>
    <p:extLst>
      <p:ext uri="{BB962C8B-B14F-4D97-AF65-F5344CB8AC3E}">
        <p14:creationId xmlns:p14="http://schemas.microsoft.com/office/powerpoint/2010/main" val="2191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108</Words>
  <Application>Microsoft Office PowerPoint</Application>
  <PresentationFormat>Předvádění na obrazovce (4:3)</PresentationFormat>
  <Paragraphs>43</Paragraphs>
  <Slides>5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540</cp:revision>
  <cp:lastPrinted>2011-10-05T16:35:41Z</cp:lastPrinted>
  <dcterms:created xsi:type="dcterms:W3CDTF">2007-03-07T08:58:30Z</dcterms:created>
  <dcterms:modified xsi:type="dcterms:W3CDTF">2012-09-21T14:32:47Z</dcterms:modified>
</cp:coreProperties>
</file>