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311" r:id="rId2"/>
    <p:sldId id="327" r:id="rId3"/>
    <p:sldId id="338" r:id="rId4"/>
    <p:sldId id="339" r:id="rId5"/>
    <p:sldId id="328" r:id="rId6"/>
    <p:sldId id="329" r:id="rId7"/>
    <p:sldId id="331" r:id="rId8"/>
    <p:sldId id="330" r:id="rId9"/>
    <p:sldId id="332" r:id="rId10"/>
    <p:sldId id="334" r:id="rId11"/>
    <p:sldId id="336" r:id="rId12"/>
    <p:sldId id="335" r:id="rId13"/>
    <p:sldId id="337" r:id="rId14"/>
    <p:sldId id="309" r:id="rId15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8A0"/>
    <a:srgbClr val="A30D7C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3" autoAdjust="0"/>
    <p:restoredTop sz="96678" autoAdjust="0"/>
  </p:normalViewPr>
  <p:slideViewPr>
    <p:cSldViewPr showGuides="1">
      <p:cViewPr varScale="1">
        <p:scale>
          <a:sx n="110" d="100"/>
          <a:sy n="110" d="100"/>
        </p:scale>
        <p:origin x="-840" y="-96"/>
      </p:cViewPr>
      <p:guideLst>
        <p:guide orient="horz" pos="482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-2886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/>
            </a:lvl1pPr>
          </a:lstStyle>
          <a:p>
            <a:fld id="{CDBF6E1F-EF6A-429F-B30B-78BD7817E581}" type="datetimeFigureOut">
              <a:rPr lang="cs-CZ" smtClean="0"/>
              <a:pPr/>
              <a:t>21.9.2012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20" rIns="99038" bIns="495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8" tIns="49520" rIns="99038" bIns="495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/>
            </a:lvl1pPr>
          </a:lstStyle>
          <a:p>
            <a:fld id="{E9AB39D6-1FC5-4AAA-B0E2-D190296410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20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6B3C-EC43-462F-8511-08A895F1FD40}" type="datetime1">
              <a:rPr lang="cs-CZ" smtClean="0"/>
              <a:pPr/>
              <a:t>21.9.2012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D4D4-A8E3-4FCF-AC3E-7567330FAEA9}" type="datetime1">
              <a:rPr lang="cs-CZ" smtClean="0"/>
              <a:pPr/>
              <a:t>21.9.2012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5E93-8A6A-4BE9-AB1B-12DB771241C6}" type="datetime1">
              <a:rPr lang="cs-CZ" smtClean="0"/>
              <a:pPr/>
              <a:t>21.9.2012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2B6B-3C28-4F02-B1C9-8569555C95CF}" type="datetime1">
              <a:rPr lang="cs-CZ" smtClean="0"/>
              <a:pPr/>
              <a:t>21.9.2012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05F-82F6-4943-9A96-BDFFFA405AA0}" type="datetime1">
              <a:rPr lang="cs-CZ" smtClean="0"/>
              <a:pPr/>
              <a:t>21.9.2012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2A8B-6ECE-4BC6-A33F-0DBADE85C861}" type="datetime1">
              <a:rPr lang="cs-CZ" smtClean="0"/>
              <a:pPr/>
              <a:t>21.9.2012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374D-59A0-46BA-898D-BE927D15E474}" type="datetime1">
              <a:rPr lang="cs-CZ" smtClean="0"/>
              <a:pPr/>
              <a:t>21.9.2012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1613-3A1D-4955-956A-FD09C943EDC1}" type="datetime1">
              <a:rPr lang="cs-CZ" smtClean="0"/>
              <a:pPr/>
              <a:t>21.9.2012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0FC5-BB3A-4A36-AD0F-049DE1400558}" type="datetime1">
              <a:rPr lang="cs-CZ" smtClean="0"/>
              <a:pPr/>
              <a:t>21.9.2012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FE04-E16A-41B2-875D-7BF63426197F}" type="datetime1">
              <a:rPr lang="cs-CZ" smtClean="0"/>
              <a:pPr/>
              <a:t>21.9.2012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EB08-7495-4CE8-8ECE-C77C2D07B476}" type="datetime1">
              <a:rPr lang="cs-CZ" smtClean="0"/>
              <a:pPr/>
              <a:t>21.9.2012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08EDB-5EEF-43A4-A87A-347ED96D2112}" type="datetime1">
              <a:rPr lang="cs-CZ" smtClean="0"/>
              <a:pPr/>
              <a:t>21.9.2012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213" y="24193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Geodézie </a:t>
            </a:r>
            <a:r>
              <a:rPr lang="cs-CZ" sz="2800" b="1" dirty="0" smtClean="0"/>
              <a:t>3 (</a:t>
            </a:r>
            <a:r>
              <a:rPr lang="cs-CZ" sz="2800" b="1" dirty="0" smtClean="0"/>
              <a:t>154GD3</a:t>
            </a:r>
            <a:r>
              <a:rPr lang="cs-CZ" sz="2800" b="1" dirty="0" smtClean="0"/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3" y="1484786"/>
            <a:ext cx="7775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Téma č. 7: Trigonometrické určování výškových rozdílů – pokračování</a:t>
            </a:r>
            <a:r>
              <a:rPr lang="en-US" sz="2000" b="1" smtClean="0"/>
              <a:t> I</a:t>
            </a:r>
            <a:r>
              <a:rPr lang="cs-CZ" sz="2000" b="1" smtClean="0"/>
              <a:t>.</a:t>
            </a:r>
            <a:endParaRPr lang="cs-CZ" sz="2000" b="1" dirty="0" smtClean="0"/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0261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Trigonometrické určování výškových rozdílů.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7579"/>
            <a:ext cx="5597937" cy="498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"/>
              <p:cNvSpPr txBox="1"/>
              <p:nvPr/>
            </p:nvSpPr>
            <p:spPr>
              <a:xfrm>
                <a:off x="684212" y="774353"/>
                <a:ext cx="7941575" cy="2326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cs-CZ" sz="2000" b="1" dirty="0" smtClean="0"/>
                  <a:t>Redukce délky přímo do nulového horizontu</a:t>
                </a:r>
                <a:r>
                  <a:rPr lang="cs-CZ" dirty="0" smtClean="0"/>
                  <a:t>.</a:t>
                </a:r>
              </a:p>
              <a:p>
                <a:pPr lvl="0"/>
                <a:endParaRPr lang="cs-CZ" dirty="0"/>
              </a:p>
              <a:p>
                <a:pPr lvl="4"/>
                <a:r>
                  <a:rPr lang="cs-CZ" b="1" dirty="0" smtClean="0"/>
                  <a:t>			</a:t>
                </a:r>
              </a:p>
              <a:p>
                <a:pPr lvl="4"/>
                <a:endParaRPr lang="cs-CZ" b="1" dirty="0"/>
              </a:p>
              <a:p>
                <a:pPr lvl="4"/>
                <a:r>
                  <a:rPr lang="cs-CZ" b="1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cs-CZ" b="1" i="1">
                            <a:latin typeface="Cambria Math"/>
                          </a:rPr>
                          <m:t>𝒊𝒋</m:t>
                        </m:r>
                        <m:r>
                          <a:rPr lang="cs-CZ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cs-CZ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b="1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b="1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cs-CZ" b="1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b="1" i="1">
                                            <a:latin typeface="Cambria Math"/>
                                          </a:rPr>
                                          <m:t>𝒅</m:t>
                                        </m:r>
                                      </m:e>
                                      <m:sub>
                                        <m:r>
                                          <a:rPr lang="cs-CZ" b="1" i="1">
                                            <a:latin typeface="Cambria Math"/>
                                          </a:rPr>
                                          <m:t>𝒊𝒋</m:t>
                                        </m:r>
                                      </m:sub>
                                      <m:sup>
                                        <m:r>
                                          <a:rPr lang="en-US" b="1" i="1">
                                            <a:latin typeface="Cambria Math"/>
                                          </a:rPr>
                                          <m:t>′′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cs-CZ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cs-CZ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cs-CZ" b="1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b="1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>
                                                <a:latin typeface="Cambria Math"/>
                                              </a:rPr>
                                              <m:t>𝑯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>
                                                <a:latin typeface="Cambria Math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cs-CZ" b="1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>
                                                <a:latin typeface="Cambria Math"/>
                                              </a:rPr>
                                              <m:t>𝒗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>
                                                <a:latin typeface="Cambria Math"/>
                                              </a:rPr>
                                              <m:t>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cs-CZ" b="1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b="1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>
                                                <a:latin typeface="Cambria Math"/>
                                              </a:rPr>
                                              <m:t>𝑯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>
                                                <a:latin typeface="Cambria Math"/>
                                              </a:rPr>
                                              <m:t>𝒋</m:t>
                                            </m:r>
                                          </m:sub>
                                        </m:sSub>
                                        <m:r>
                                          <a:rPr lang="en-US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cs-CZ" b="1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>
                                                <a:latin typeface="Cambria Math"/>
                                              </a:rPr>
                                              <m:t>𝒗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>
                                                <a:latin typeface="Cambria Math"/>
                                              </a:rPr>
                                              <m:t>𝒄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cs-CZ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ctrlPr>
                                  <a:rPr lang="cs-CZ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b="1" i="1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cs-CZ" b="1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1" i="1">
                                            <a:latin typeface="Cambria Math"/>
                                          </a:rPr>
                                          <m:t>𝑯</m:t>
                                        </m:r>
                                      </m:e>
                                      <m:sub>
                                        <m:r>
                                          <a:rPr lang="cs-CZ" b="1" i="1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𝑹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cs-CZ" b="1" i="1">
                                <a:latin typeface="Cambria Math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cs-CZ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b="1" i="1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cs-CZ" b="1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1" i="1">
                                            <a:latin typeface="Cambria Math"/>
                                          </a:rPr>
                                          <m:t>𝑯</m:t>
                                        </m:r>
                                      </m:e>
                                      <m:sub>
                                        <m:r>
                                          <a:rPr lang="cs-CZ" b="1" i="1">
                                            <a:latin typeface="Cambria Math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cs-CZ" b="1" i="1">
                                        <a:latin typeface="Cambria Math"/>
                                      </a:rPr>
                                      <m:t>𝑹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e>
                    </m:rad>
                  </m:oMath>
                </a14:m>
                <a:endParaRPr lang="cs-CZ" dirty="0"/>
              </a:p>
              <a:p>
                <a:pPr lvl="4"/>
                <a:endParaRPr lang="cs-CZ" b="1" dirty="0" smtClean="0"/>
              </a:p>
            </p:txBody>
          </p:sp>
        </mc:Choice>
        <mc:Fallback xmlns="">
          <p:sp>
            <p:nvSpPr>
              <p:cNvPr id="9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774353"/>
                <a:ext cx="7941575" cy="2326471"/>
              </a:xfrm>
              <a:prstGeom prst="rect">
                <a:avLst/>
              </a:prstGeom>
              <a:blipFill rotWithShape="1">
                <a:blip r:embed="rId4"/>
                <a:stretch>
                  <a:fillRect l="-767" t="-13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76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Trigonometrické určování výškových rozdílů.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"/>
              <p:cNvSpPr txBox="1"/>
              <p:nvPr/>
            </p:nvSpPr>
            <p:spPr>
              <a:xfrm>
                <a:off x="684212" y="774353"/>
                <a:ext cx="7941575" cy="2624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cs-CZ" sz="2000" b="1" dirty="0" smtClean="0"/>
                  <a:t>Redukce délky přímo do nulového horizontu</a:t>
                </a:r>
                <a:r>
                  <a:rPr lang="cs-CZ" dirty="0" smtClean="0"/>
                  <a:t>.</a:t>
                </a:r>
              </a:p>
              <a:p>
                <a:pPr lvl="0"/>
                <a:endParaRPr lang="cs-CZ" dirty="0"/>
              </a:p>
              <a:p>
                <a:pPr lvl="4"/>
                <a:r>
                  <a:rPr lang="cs-CZ" b="1" dirty="0" smtClean="0"/>
                  <a:t>			</a:t>
                </a:r>
              </a:p>
              <a:p>
                <a:pPr lvl="4"/>
                <a:endParaRPr lang="cs-CZ" b="1" dirty="0"/>
              </a:p>
              <a:p>
                <a:pPr lvl="4"/>
                <a:r>
                  <a:rPr lang="cs-CZ" b="1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cs-CZ" b="1" i="1">
                            <a:latin typeface="Cambria Math"/>
                          </a:rPr>
                          <m:t>𝒊𝒋</m:t>
                        </m:r>
                        <m:r>
                          <a:rPr lang="cs-CZ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cs-CZ" b="1" i="1">
                        <a:latin typeface="Cambria Math"/>
                      </a:rPr>
                      <m:t>=</m:t>
                    </m:r>
                    <m:r>
                      <a:rPr lang="cs-CZ" b="1" i="1" smtClean="0">
                        <a:latin typeface="Cambria Math"/>
                      </a:rPr>
                      <m:t>𝟐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𝑹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𝒂𝒔𝒊𝒏</m:t>
                    </m:r>
                    <m:d>
                      <m:dPr>
                        <m:ctrlPr>
                          <a:rPr lang="cs-CZ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num>
                          <m:den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𝑹</m:t>
                            </m:r>
                          </m:den>
                        </m:f>
                      </m:e>
                    </m:d>
                  </m:oMath>
                </a14:m>
                <a:endParaRPr lang="cs-CZ" dirty="0" smtClean="0"/>
              </a:p>
              <a:p>
                <a:pPr lvl="4"/>
                <a:endParaRPr lang="cs-CZ" dirty="0"/>
              </a:p>
              <a:p>
                <a:pPr lvl="4"/>
                <a:r>
                  <a:rPr lang="cs-CZ" dirty="0" smtClean="0"/>
                  <a:t>			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𝒕</m:t>
                    </m:r>
                    <m:r>
                      <a:rPr lang="cs-CZ" b="1" i="1" smtClean="0">
                        <a:latin typeface="Cambria Math"/>
                      </a:rPr>
                      <m:t>=</m:t>
                    </m:r>
                    <m:r>
                      <a:rPr lang="cs-CZ" b="1" i="1" smtClean="0">
                        <a:latin typeface="Cambria Math"/>
                      </a:rPr>
                      <m:t>𝟐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𝑹</m:t>
                    </m:r>
                    <m:r>
                      <a:rPr lang="cs-CZ" b="1" i="1" smtClean="0">
                        <a:latin typeface="Cambria Math"/>
                        <a:ea typeface="Cambria Math"/>
                      </a:rPr>
                      <m:t>∙</m:t>
                    </m:r>
                    <m:func>
                      <m:funcPr>
                        <m:ctrlPr>
                          <a:rPr lang="cs-CZ" b="1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a:rPr lang="cs-CZ" b="1" i="0" smtClean="0">
                            <a:latin typeface="Cambria Math"/>
                            <a:ea typeface="Cambria Math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cs-CZ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 smtClean="0">
                                        <a:latin typeface="Cambria Math"/>
                                        <a:ea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cs-CZ" b="1" i="1" smtClean="0">
                                        <a:latin typeface="Cambria Math"/>
                                        <a:ea typeface="Cambria Math"/>
                                      </a:rPr>
                                      <m:t>𝒊𝒋</m:t>
                                    </m:r>
                                    <m:r>
                                      <a:rPr lang="cs-CZ" b="1" i="1" smtClean="0"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  <m: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cs-CZ" b="1" i="1" smtClean="0">
                                    <a:latin typeface="Cambria Math"/>
                                    <a:ea typeface="Cambria Math"/>
                                  </a:rPr>
                                  <m:t>𝑹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cs-CZ" b="1" dirty="0"/>
              </a:p>
              <a:p>
                <a:pPr lvl="4"/>
                <a:endParaRPr lang="cs-CZ" b="1" dirty="0" smtClean="0"/>
              </a:p>
            </p:txBody>
          </p:sp>
        </mc:Choice>
        <mc:Fallback xmlns="">
          <p:sp>
            <p:nvSpPr>
              <p:cNvPr id="9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774353"/>
                <a:ext cx="7941575" cy="2624180"/>
              </a:xfrm>
              <a:prstGeom prst="rect">
                <a:avLst/>
              </a:prstGeom>
              <a:blipFill rotWithShape="1">
                <a:blip r:embed="rId3"/>
                <a:stretch>
                  <a:fillRect l="-767" t="-11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6" y="1412776"/>
            <a:ext cx="3743767" cy="432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1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Trigonometrické určování výškových rozdílů.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869732" cy="433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3"/>
          <p:cNvSpPr txBox="1"/>
          <p:nvPr/>
        </p:nvSpPr>
        <p:spPr>
          <a:xfrm>
            <a:off x="684212" y="774353"/>
            <a:ext cx="7941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 smtClean="0"/>
              <a:t>Výpočet úhlu sbíhavosti tížnic</a:t>
            </a:r>
            <a:r>
              <a:rPr lang="cs-CZ" dirty="0" smtClean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3285122" y="5301208"/>
                <a:ext cx="5769985" cy="1169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/>
                          <a:ea typeface="Cambria Math"/>
                        </a:rPr>
                        <m:t>𝛗</m:t>
                      </m:r>
                      <m:r>
                        <a:rPr lang="cs-CZ" b="1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cs-CZ" b="1" i="1" smtClean="0">
                          <a:latin typeface="Cambria Math"/>
                          <a:ea typeface="Cambria Math"/>
                        </a:rPr>
                        <m:t>𝒓𝒂𝒅</m:t>
                      </m:r>
                      <m:r>
                        <a:rPr lang="cs-CZ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cs-CZ" b="1" i="1">
                                  <a:latin typeface="Cambria Math"/>
                                </a:rPr>
                                <m:t>𝒊𝒋</m:t>
                              </m:r>
                              <m:r>
                                <a:rPr lang="cs-CZ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cs-CZ" b="1" i="1">
                              <a:latin typeface="Cambria Math"/>
                            </a:rPr>
                            <m:t>𝑹</m:t>
                          </m:r>
                        </m:den>
                      </m:f>
                      <m:r>
                        <a:rPr lang="cs-CZ" b="1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cs-CZ" b="1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cs-CZ" b="1" i="1">
                                              <a:latin typeface="Cambria Math"/>
                                            </a:rPr>
                                            <m:t>𝒅</m:t>
                                          </m:r>
                                        </m:e>
                                        <m:sub>
                                          <m:r>
                                            <a:rPr lang="cs-CZ" b="1" i="1">
                                              <a:latin typeface="Cambria Math"/>
                                            </a:rPr>
                                            <m:t>𝒊𝒋</m:t>
                                          </m:r>
                                        </m:sub>
                                        <m:sup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′′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cs-CZ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cs-CZ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cs-CZ" b="1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cs-CZ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𝑯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cs-CZ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𝒗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𝒑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cs-CZ" b="1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cs-CZ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𝑯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𝒋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cs-CZ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𝒗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𝒄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cs-CZ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cs-CZ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1" i="1">
                                      <a:latin typeface="Cambria Math"/>
                                    </a:rPr>
                                    <m:t>𝑹</m:t>
                                  </m:r>
                                  <m:r>
                                    <a:rPr lang="cs-CZ" b="1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cs-CZ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1" i="1">
                                          <a:latin typeface="Cambria Math"/>
                                        </a:rPr>
                                        <m:t>𝑯</m:t>
                                      </m:r>
                                    </m:e>
                                    <m:sub>
                                      <m:r>
                                        <a:rPr lang="cs-CZ" b="1" i="1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b="1" i="1">
                                  <a:latin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cs-CZ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1" i="1">
                                      <a:latin typeface="Cambria Math"/>
                                    </a:rPr>
                                    <m:t>𝑹</m:t>
                                  </m:r>
                                  <m:r>
                                    <a:rPr lang="cs-CZ" b="1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cs-CZ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1" i="1">
                                          <a:latin typeface="Cambria Math"/>
                                        </a:rPr>
                                        <m:t>𝑯</m:t>
                                      </m:r>
                                    </m:e>
                                    <m:sub>
                                      <m:r>
                                        <a:rPr lang="cs-CZ" b="1" i="1">
                                          <a:latin typeface="Cambria Math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122" y="5301208"/>
                <a:ext cx="5769985" cy="1169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Trigonometrické určování výškových rozdílů.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3"/>
              <p:cNvSpPr txBox="1"/>
              <p:nvPr/>
            </p:nvSpPr>
            <p:spPr>
              <a:xfrm>
                <a:off x="684212" y="774353"/>
                <a:ext cx="7941575" cy="3572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cs-CZ" sz="2000" b="1" dirty="0" smtClean="0"/>
                  <a:t>Výpočet úhlu sbíhavosti tížnic</a:t>
                </a:r>
                <a:r>
                  <a:rPr lang="cs-CZ" dirty="0" smtClean="0"/>
                  <a:t>.</a:t>
                </a:r>
              </a:p>
              <a:p>
                <a:pPr lvl="0"/>
                <a:endParaRPr lang="cs-CZ" dirty="0"/>
              </a:p>
              <a:p>
                <a:pPr lvl="0"/>
                <a:r>
                  <a:rPr lang="cs-CZ" dirty="0" smtClean="0"/>
                  <a:t>Pro kratší vzdálenosti postačí:</a:t>
                </a:r>
              </a:p>
              <a:p>
                <a:pPr lvl="0"/>
                <a:endParaRPr lang="cs-CZ" dirty="0"/>
              </a:p>
              <a:p>
                <a:pPr lvl="0"/>
                <a:endParaRPr lang="cs-CZ" dirty="0" smtClean="0"/>
              </a:p>
              <a:p>
                <a:pPr lvl="0"/>
                <a:endParaRPr lang="cs-CZ" dirty="0"/>
              </a:p>
              <a:p>
                <a:pPr lvl="0"/>
                <a:r>
                  <a:rPr lang="cs-CZ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𝑟𝑎𝑑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𝑅</m:t>
                        </m:r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𝑖𝑗𝑣𝑜𝑑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den>
                    </m:f>
                  </m:oMath>
                </a14:m>
                <a:r>
                  <a:rPr lang="cs-CZ" dirty="0" smtClean="0"/>
                  <a:t> </a:t>
                </a:r>
                <a:r>
                  <a:rPr lang="en-US" dirty="0" smtClean="0"/>
                  <a:t>,</a:t>
                </a:r>
                <a:endParaRPr lang="cs-CZ" dirty="0" smtClean="0"/>
              </a:p>
              <a:p>
                <a:pPr lvl="0"/>
                <a:endParaRPr lang="cs-CZ" dirty="0"/>
              </a:p>
              <a:p>
                <a:pPr lvl="0"/>
                <a:r>
                  <a:rPr lang="cs-CZ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𝑚𝑔𝑜𝑛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100</m:t>
                        </m:r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cs-CZ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den>
                        </m:f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200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den>
                        </m:f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∗1000=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63662,0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63800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00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.</a:t>
                </a:r>
                <a:r>
                  <a:rPr lang="cs-CZ" dirty="0" smtClean="0"/>
                  <a:t> </a:t>
                </a:r>
              </a:p>
              <a:p>
                <a:pPr lvl="0"/>
                <a:endParaRPr lang="cs-CZ" dirty="0"/>
              </a:p>
              <a:p>
                <a:pPr lvl="0"/>
                <a:r>
                  <a:rPr lang="cs-CZ" dirty="0" smtClean="0"/>
                  <a:t>	</a:t>
                </a:r>
              </a:p>
            </p:txBody>
          </p:sp>
        </mc:Choice>
        <mc:Fallback>
          <p:sp>
            <p:nvSpPr>
              <p:cNvPr id="9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774353"/>
                <a:ext cx="7941575" cy="3572196"/>
              </a:xfrm>
              <a:prstGeom prst="rect">
                <a:avLst/>
              </a:prstGeom>
              <a:blipFill rotWithShape="1">
                <a:blip r:embed="rId3"/>
                <a:stretch>
                  <a:fillRect l="-767" t="-8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9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7181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cs-CZ" sz="2800" b="1" dirty="0" smtClean="0"/>
              <a:t>Konec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018003" y="97795"/>
            <a:ext cx="11079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"/>
              <p:cNvSpPr txBox="1"/>
              <p:nvPr/>
            </p:nvSpPr>
            <p:spPr>
              <a:xfrm>
                <a:off x="684212" y="774353"/>
                <a:ext cx="7941575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cs-CZ" sz="2000" b="1" dirty="0" smtClean="0"/>
                  <a:t>Problém.</a:t>
                </a:r>
              </a:p>
              <a:p>
                <a:pPr lvl="0"/>
                <a:r>
                  <a:rPr lang="cs-CZ" dirty="0" smtClean="0"/>
                  <a:t>Podle níže uvedeného vzorce lze v principu trigonometricky určit převýšení mezi body, avšak problémem je refrakce. Pro využití metody je nutné zavést  a dodržet určité postupy, aby měření dosahovalo požadované přesnosti. Obecně nelze pouze použít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cs-CZ" dirty="0" smtClean="0"/>
                  <a:t>.</a:t>
                </a:r>
              </a:p>
            </p:txBody>
          </p:sp>
        </mc:Choice>
        <mc:Fallback xmlns="">
          <p:sp>
            <p:nvSpPr>
              <p:cNvPr id="9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774353"/>
                <a:ext cx="7941575" cy="1508105"/>
              </a:xfrm>
              <a:prstGeom prst="rect">
                <a:avLst/>
              </a:prstGeom>
              <a:blipFill rotWithShape="1">
                <a:blip r:embed="rId4"/>
                <a:stretch>
                  <a:fillRect l="-767" t="-2024" b="-56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Trigonometrické určování výškových rozdílů.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394351"/>
              </p:ext>
            </p:extLst>
          </p:nvPr>
        </p:nvGraphicFramePr>
        <p:xfrm>
          <a:off x="818486" y="2077244"/>
          <a:ext cx="7507027" cy="3957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" name="AutoCAD Drawing" r:id="rId5" imgW="9820275" imgH="5638800" progId="AutoCAD.Drawing.16">
                  <p:embed/>
                </p:oleObj>
              </mc:Choice>
              <mc:Fallback>
                <p:oleObj name="AutoCAD Drawing" r:id="rId5" imgW="9820275" imgH="5638800" progId="AutoCAD.Drawing.16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031" t="10365" r="3564" b="3319"/>
                      <a:stretch>
                        <a:fillRect/>
                      </a:stretch>
                    </p:blipFill>
                    <p:spPr bwMode="auto">
                      <a:xfrm>
                        <a:off x="818486" y="2077244"/>
                        <a:ext cx="7507027" cy="39576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3"/>
              <p:cNvSpPr txBox="1"/>
              <p:nvPr/>
            </p:nvSpPr>
            <p:spPr>
              <a:xfrm>
                <a:off x="1331640" y="6021288"/>
                <a:ext cx="64807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r>
                        <a:rPr lang="cs-CZ" sz="2800" b="0" i="1" smtClean="0">
                          <a:latin typeface="Cambria Math"/>
                        </a:rPr>
                        <m:t>𝑑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sub>
                      </m:sSub>
                    </m:oMath>
                  </m:oMathPara>
                </a14:m>
                <a:endParaRPr lang="cs-CZ" sz="2800" dirty="0" smtClean="0"/>
              </a:p>
            </p:txBody>
          </p:sp>
        </mc:Choice>
        <mc:Fallback xmlns="">
          <p:sp>
            <p:nvSpPr>
              <p:cNvPr id="10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6021288"/>
                <a:ext cx="648072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2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9" name="TextBox 3"/>
          <p:cNvSpPr txBox="1"/>
          <p:nvPr/>
        </p:nvSpPr>
        <p:spPr>
          <a:xfrm>
            <a:off x="684212" y="774353"/>
            <a:ext cx="7941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 smtClean="0"/>
              <a:t>Na velké vzdálenosti je správnější použít jiný výpočet.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Trigonometrické určování výškových rozdílů.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628799"/>
            <a:ext cx="3672409" cy="356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5220072" y="2132856"/>
                <a:ext cx="2627899" cy="565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𝛽</m:t>
                      </m:r>
                      <m:r>
                        <a:rPr lang="cs-CZ" i="1">
                          <a:latin typeface="Cambria Math"/>
                        </a:rPr>
                        <m:t>=100</m:t>
                      </m:r>
                      <m:r>
                        <a:rPr lang="cs-CZ" i="1">
                          <a:latin typeface="Cambria Math"/>
                        </a:rPr>
                        <m:t>𝑔𝑜𝑛</m:t>
                      </m:r>
                      <m:r>
                        <a:rPr lang="cs-CZ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132856"/>
                <a:ext cx="2627899" cy="5651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5220072" y="2970578"/>
                <a:ext cx="2933367" cy="9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′′</m:t>
                              </m:r>
                            </m:sup>
                          </m:sSubSup>
                        </m:num>
                        <m:den>
                          <m:func>
                            <m:func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100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𝑔𝑜𝑛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𝜑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970578"/>
                <a:ext cx="2933367" cy="902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4932040" y="4221088"/>
                <a:ext cx="3921651" cy="961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𝜑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′′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𝜁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𝜑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𝜑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221088"/>
                <a:ext cx="3921651" cy="9612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5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9" name="TextBox 3"/>
          <p:cNvSpPr txBox="1"/>
          <p:nvPr/>
        </p:nvSpPr>
        <p:spPr>
          <a:xfrm>
            <a:off x="684212" y="774353"/>
            <a:ext cx="7941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 smtClean="0"/>
              <a:t>Rozdíly jednotlivých modelů.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Trigonometrické určování výškových rozdílů.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039431"/>
              </p:ext>
            </p:extLst>
          </p:nvPr>
        </p:nvGraphicFramePr>
        <p:xfrm>
          <a:off x="1547664" y="1268760"/>
          <a:ext cx="2448272" cy="5040549"/>
        </p:xfrm>
        <a:graphic>
          <a:graphicData uri="http://schemas.openxmlformats.org/drawingml/2006/table">
            <a:tbl>
              <a:tblPr firstRow="1" firstCol="1" bandRow="1"/>
              <a:tblGrid>
                <a:gridCol w="605758"/>
                <a:gridCol w="630998"/>
                <a:gridCol w="605758"/>
                <a:gridCol w="605758"/>
              </a:tblGrid>
              <a:tr h="186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d/m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M_1/m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M_2/m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M_3/m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0,0006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0,0025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0,0056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0,0100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500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0,0156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600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0,0224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700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0,0305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800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0,0398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900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0,0504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1000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0,0622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1250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0,0972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1500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0,1400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1750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0,1905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2000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0,2488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2250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0,3149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2500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0,3888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0,0001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2750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0,4704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0,0001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3000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0,5598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0,0001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3250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0,6570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0,0001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3500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0,7619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0,0002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3750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0,8747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0,0002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0,0001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4000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0,9952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0,0002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0,0001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4250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1,1234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0,0003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0,0001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4500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1,2595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0,0004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0,0001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4750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1,4033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0,0004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0,0001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5000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1,5548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0,0005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0,0001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42" marR="385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4860032" y="1484784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M_1 : d*cos(</a:t>
            </a:r>
            <a:r>
              <a:rPr lang="cs-CZ" dirty="0" smtClean="0">
                <a:latin typeface="Symbol" pitchFamily="18" charset="2"/>
              </a:rPr>
              <a:t>z</a:t>
            </a:r>
            <a:r>
              <a:rPr lang="cs-CZ" dirty="0" smtClean="0"/>
              <a:t>)</a:t>
            </a:r>
          </a:p>
          <a:p>
            <a:r>
              <a:rPr lang="cs-CZ" dirty="0" smtClean="0"/>
              <a:t>M_2 : d*cos(</a:t>
            </a:r>
            <a:r>
              <a:rPr lang="cs-CZ" dirty="0" smtClean="0">
                <a:latin typeface="Symbol" pitchFamily="18" charset="2"/>
              </a:rPr>
              <a:t>z) </a:t>
            </a:r>
            <a:r>
              <a:rPr lang="cs-CZ" dirty="0" smtClean="0"/>
              <a:t>+ </a:t>
            </a:r>
            <a:r>
              <a:rPr lang="cs-CZ" dirty="0" smtClean="0">
                <a:latin typeface="Symbol" pitchFamily="18" charset="2"/>
              </a:rPr>
              <a:t>D</a:t>
            </a:r>
            <a:r>
              <a:rPr lang="cs-CZ" baseline="-25000" dirty="0" smtClean="0"/>
              <a:t>Z</a:t>
            </a:r>
          </a:p>
          <a:p>
            <a:r>
              <a:rPr lang="cs-CZ" dirty="0" smtClean="0"/>
              <a:t>M_3 </a:t>
            </a:r>
            <a:r>
              <a:rPr lang="cs-CZ" dirty="0"/>
              <a:t>: </a:t>
            </a:r>
            <a:r>
              <a:rPr lang="cs-CZ" dirty="0" smtClean="0"/>
              <a:t>d*cos(</a:t>
            </a:r>
            <a:r>
              <a:rPr lang="cs-CZ" dirty="0" smtClean="0">
                <a:latin typeface="Symbol" pitchFamily="18" charset="2"/>
              </a:rPr>
              <a:t>z </a:t>
            </a:r>
            <a:r>
              <a:rPr lang="cs-CZ" dirty="0" smtClean="0"/>
              <a:t>- </a:t>
            </a:r>
            <a:r>
              <a:rPr lang="cs-CZ" dirty="0" smtClean="0">
                <a:latin typeface="Symbol" pitchFamily="18" charset="2"/>
              </a:rPr>
              <a:t>j/2)</a:t>
            </a:r>
            <a:endParaRPr lang="cs-CZ" baseline="-25000" dirty="0"/>
          </a:p>
          <a:p>
            <a:endParaRPr lang="cs-CZ" baseline="-25000" dirty="0" smtClean="0"/>
          </a:p>
          <a:p>
            <a:endParaRPr lang="cs-CZ" baseline="-25000" dirty="0"/>
          </a:p>
          <a:p>
            <a:r>
              <a:rPr lang="cs-CZ" baseline="-25000" dirty="0" smtClean="0"/>
              <a:t>(70 gon, </a:t>
            </a:r>
            <a:r>
              <a:rPr lang="cs-CZ" baseline="-25000" dirty="0" err="1" smtClean="0"/>
              <a:t>Hi</a:t>
            </a:r>
            <a:r>
              <a:rPr lang="cs-CZ" baseline="-25000" dirty="0" smtClean="0"/>
              <a:t> = 220 m);</a:t>
            </a:r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29096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9" name="TextBox 3"/>
          <p:cNvSpPr txBox="1"/>
          <p:nvPr/>
        </p:nvSpPr>
        <p:spPr>
          <a:xfrm>
            <a:off x="684212" y="774353"/>
            <a:ext cx="794157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 smtClean="0"/>
              <a:t>Řešení:</a:t>
            </a:r>
          </a:p>
          <a:p>
            <a:pPr marL="342900" lvl="0" indent="-342900">
              <a:buAutoNum type="arabicPeriod"/>
            </a:pPr>
            <a:endParaRPr lang="cs-CZ" dirty="0" smtClean="0"/>
          </a:p>
          <a:p>
            <a:pPr marL="342900" indent="-342900">
              <a:buFontTx/>
              <a:buAutoNum type="arabicPeriod"/>
            </a:pPr>
            <a:r>
              <a:rPr lang="cs-CZ" dirty="0"/>
              <a:t>Je nutné </a:t>
            </a:r>
            <a:r>
              <a:rPr lang="cs-CZ" dirty="0" smtClean="0"/>
              <a:t>„přesně“ </a:t>
            </a:r>
            <a:r>
              <a:rPr lang="cs-CZ" dirty="0"/>
              <a:t>určovat zenitový </a:t>
            </a:r>
            <a:r>
              <a:rPr lang="cs-CZ" dirty="0" smtClean="0"/>
              <a:t>úhel.</a:t>
            </a:r>
          </a:p>
          <a:p>
            <a:pPr marL="342900" indent="-342900">
              <a:buFontTx/>
              <a:buAutoNum type="arabicPeriod"/>
            </a:pPr>
            <a:r>
              <a:rPr lang="cs-CZ" dirty="0" smtClean="0"/>
              <a:t>Je nutné redukovat měřené veličiny (zakřivení Země, výška přístroje a cíle).	</a:t>
            </a:r>
          </a:p>
          <a:p>
            <a:pPr marL="800100" lvl="1" indent="-342900">
              <a:buFontTx/>
              <a:buAutoNum type="arabicPeriod"/>
            </a:pPr>
            <a:r>
              <a:rPr lang="cs-CZ" dirty="0" smtClean="0"/>
              <a:t>Redukce měřeného zenitového úhlu.</a:t>
            </a:r>
          </a:p>
          <a:p>
            <a:pPr marL="800100" lvl="1" indent="-342900">
              <a:buFontTx/>
              <a:buAutoNum type="arabicPeriod"/>
            </a:pPr>
            <a:r>
              <a:rPr lang="cs-CZ" dirty="0" smtClean="0"/>
              <a:t>Redukce měřené šikmé délky.</a:t>
            </a:r>
            <a:endParaRPr lang="cs-CZ" dirty="0"/>
          </a:p>
          <a:p>
            <a:pPr marL="342900" lvl="0" indent="-342900">
              <a:buAutoNum type="arabicPeriod"/>
            </a:pPr>
            <a:r>
              <a:rPr lang="cs-CZ" dirty="0" smtClean="0"/>
              <a:t>Nutno potlačit vliv refrakce jakožto systematickou chybu (určení refrakčního  koeficientu, fyzikální měření, protisměrné měření).</a:t>
            </a:r>
          </a:p>
          <a:p>
            <a:pPr lvl="0"/>
            <a:endParaRPr lang="cs-CZ" dirty="0" smtClean="0"/>
          </a:p>
          <a:p>
            <a:r>
              <a:rPr lang="cs-CZ" b="1" dirty="0"/>
              <a:t>Řešení ve vysokohorském terénu.</a:t>
            </a:r>
          </a:p>
          <a:p>
            <a:r>
              <a:rPr lang="cs-CZ" b="1" dirty="0" smtClean="0"/>
              <a:t>Řešení </a:t>
            </a:r>
            <a:r>
              <a:rPr lang="cs-CZ" b="1" dirty="0"/>
              <a:t>v plochém </a:t>
            </a:r>
            <a:r>
              <a:rPr lang="cs-CZ" b="1" dirty="0" smtClean="0"/>
              <a:t>terénu.</a:t>
            </a:r>
          </a:p>
          <a:p>
            <a:endParaRPr lang="cs-CZ" b="1" dirty="0" smtClean="0"/>
          </a:p>
          <a:p>
            <a:r>
              <a:rPr lang="cs-CZ" b="1" dirty="0" smtClean="0"/>
              <a:t>Řešení na krátké vzdálenosti (</a:t>
            </a:r>
            <a:r>
              <a:rPr lang="en-US" b="1" dirty="0" smtClean="0"/>
              <a:t>&lt;=</a:t>
            </a:r>
            <a:r>
              <a:rPr lang="cs-CZ" b="1" dirty="0" smtClean="0"/>
              <a:t> 250 m).</a:t>
            </a:r>
          </a:p>
          <a:p>
            <a:r>
              <a:rPr lang="cs-CZ" b="1" dirty="0" smtClean="0"/>
              <a:t>Řešení </a:t>
            </a:r>
            <a:r>
              <a:rPr lang="cs-CZ" b="1" dirty="0"/>
              <a:t>na </a:t>
            </a:r>
            <a:r>
              <a:rPr lang="cs-CZ" b="1" dirty="0" smtClean="0"/>
              <a:t>delší vzdálenosti.</a:t>
            </a:r>
            <a:endParaRPr lang="cs-CZ" b="1" dirty="0"/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Trigonometrické určování výškových rozdílů.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3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6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"/>
              <p:cNvSpPr txBox="1"/>
              <p:nvPr/>
            </p:nvSpPr>
            <p:spPr>
              <a:xfrm>
                <a:off x="683568" y="774353"/>
                <a:ext cx="7941575" cy="5808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cs-CZ" sz="2000" b="1" dirty="0" smtClean="0"/>
                  <a:t>Měření zenitových úhlů:</a:t>
                </a:r>
              </a:p>
              <a:p>
                <a:pPr lvl="0"/>
                <a:r>
                  <a:rPr lang="cs-CZ" sz="2000" dirty="0" smtClean="0"/>
                  <a:t>1. Ve skupinách.</a:t>
                </a:r>
              </a:p>
              <a:p>
                <a:pPr marL="363538" lvl="0"/>
                <a:r>
                  <a:rPr lang="cs-CZ" sz="2000" dirty="0" smtClean="0"/>
                  <a:t>Měří se bezprostředně I. a II. poloha, protože vliv prostředí se může měnit, v některých případech se dokonce měří všechny skupiny na jeden bod a až potom se přechází na další.</a:t>
                </a:r>
                <a:endParaRPr lang="cs-CZ" sz="2000" dirty="0"/>
              </a:p>
              <a:p>
                <a:pPr lvl="0"/>
                <a:endParaRPr lang="cs-CZ" sz="2000" dirty="0" smtClean="0"/>
              </a:p>
              <a:p>
                <a:pPr lvl="0"/>
                <a:r>
                  <a:rPr lang="cs-CZ" sz="2000" dirty="0" smtClean="0"/>
                  <a:t>2. V laboratorní jednotce.</a:t>
                </a:r>
              </a:p>
              <a:p>
                <a:pPr marL="363538" lvl="0"/>
                <a:r>
                  <a:rPr lang="cs-CZ" sz="2000" dirty="0" smtClean="0"/>
                  <a:t>Obdoba laboratorní jednotky pro měření úhlů, schéma:</a:t>
                </a:r>
              </a:p>
              <a:p>
                <a:pPr marL="363538" lvl="0"/>
                <a:endParaRPr lang="cs-CZ" sz="2000" dirty="0"/>
              </a:p>
              <a:p>
                <a:pPr marL="363538" lvl="0"/>
                <a:endParaRPr lang="cs-CZ" sz="2000" dirty="0" smtClean="0"/>
              </a:p>
              <a:p>
                <a:pPr marL="363538" lvl="0"/>
                <a:endParaRPr lang="cs-CZ" sz="2000" dirty="0"/>
              </a:p>
              <a:p>
                <a:pPr marL="363538" lvl="0"/>
                <a:endParaRPr lang="cs-CZ" sz="2000" dirty="0" smtClean="0"/>
              </a:p>
              <a:p>
                <a:pPr marL="363538"/>
                <a:r>
                  <a:rPr lang="cs-CZ" sz="2000" dirty="0" smtClean="0"/>
                  <a:t>Průměr</a:t>
                </a:r>
                <a:r>
                  <a:rPr lang="cs-CZ" sz="2000" dirty="0"/>
                  <a:t>, směrodatná odchylka průměru:</a:t>
                </a:r>
              </a:p>
              <a:p>
                <a:pPr marL="363538" lvl="0"/>
                <a:endParaRPr lang="cs-CZ" sz="2000" dirty="0" smtClean="0"/>
              </a:p>
              <a:p>
                <a:pPr marL="363538" lvl="0"/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𝑧</m:t>
                    </m:r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0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0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cs-CZ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000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cs-CZ" sz="2000" b="0" i="1" smtClean="0">
                                <a:latin typeface="Cambria Math"/>
                              </a:rPr>
                              <m:t>𝑣𝑣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]</m:t>
                            </m:r>
                          </m:num>
                          <m:den>
                            <m:r>
                              <a:rPr lang="cs-CZ" sz="20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cs-CZ" sz="2000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cs-CZ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den>
                        </m:f>
                      </m:e>
                    </m:rad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20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[</m:t>
                            </m:r>
                            <m:r>
                              <a:rPr lang="cs-CZ" sz="2000" i="1">
                                <a:latin typeface="Cambria Math"/>
                              </a:rPr>
                              <m:t>𝑣𝑣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]</m:t>
                            </m:r>
                          </m:num>
                          <m:den>
                            <m:r>
                              <a:rPr lang="cs-CZ" sz="2000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sz="2000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r>
                      <a:rPr lang="cs-CZ" sz="2000" b="0" i="1" smtClean="0">
                        <a:latin typeface="Cambria Math"/>
                      </a:rPr>
                      <m:t>𝑧</m:t>
                    </m:r>
                    <m:r>
                      <a:rPr lang="cs-CZ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cs-CZ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000" dirty="0" smtClean="0"/>
                  <a:t> .</a:t>
                </a:r>
              </a:p>
              <a:p>
                <a:pPr marL="363538" lvl="0"/>
                <a:endParaRPr lang="cs-CZ" sz="2000" dirty="0"/>
              </a:p>
              <a:p>
                <a:pPr marL="363538" lvl="0"/>
                <a:r>
                  <a:rPr lang="cs-CZ" sz="2000" dirty="0" smtClean="0"/>
                  <a:t>Kontrola: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</m:e>
                        </m:d>
                        <m:r>
                          <a:rPr lang="cs-CZ" sz="2000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cs-CZ" sz="2000" i="1">
                                    <a:latin typeface="Cambria Math"/>
                                  </a:rPr>
                                  <m:t>𝐼</m:t>
                                </m:r>
                                <m:r>
                                  <a:rPr lang="cs-CZ" sz="2000" b="0" i="1" smtClean="0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cs-CZ" sz="2000" b="0" i="1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r>
                      <a:rPr lang="cs-CZ" sz="2000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cs-CZ" sz="2000" dirty="0" smtClean="0"/>
                  <a:t> – platí pro koncové čtení v </a:t>
                </a:r>
                <a:r>
                  <a:rPr lang="cs-CZ" sz="2000" baseline="30000" dirty="0" err="1" smtClean="0"/>
                  <a:t>cc</a:t>
                </a:r>
                <a:r>
                  <a:rPr lang="cs-CZ" sz="2000" dirty="0" smtClean="0"/>
                  <a:t>.</a:t>
                </a:r>
                <a:endParaRPr lang="cs-CZ" sz="2000" dirty="0"/>
              </a:p>
            </p:txBody>
          </p:sp>
        </mc:Choice>
        <mc:Fallback xmlns="">
          <p:sp>
            <p:nvSpPr>
              <p:cNvPr id="9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774353"/>
                <a:ext cx="7941575" cy="5808513"/>
              </a:xfrm>
              <a:prstGeom prst="rect">
                <a:avLst/>
              </a:prstGeom>
              <a:blipFill rotWithShape="1">
                <a:blip r:embed="rId3"/>
                <a:stretch>
                  <a:fillRect l="-767" t="-5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Trigonometrické určování výškových rozdílů.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1187624" y="3429000"/>
                <a:ext cx="4641848" cy="9067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cs-CZ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𝐼𝐼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𝐼𝐼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</m:e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𝐼𝐼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𝐼𝐼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</m:e>
                          <m:e>
                            <m:r>
                              <a:rPr lang="cs-CZ" i="1">
                                <a:latin typeface="Cambria Math"/>
                              </a:rPr>
                              <m:t>|</m:t>
                            </m:r>
                          </m:e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𝐼𝐼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𝐼𝐼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cs-CZ" i="1">
                                <a:latin typeface="Cambria Math"/>
                              </a:rPr>
                              <m:t>⇓</m:t>
                            </m:r>
                          </m:e>
                          <m:e/>
                          <m:e>
                            <m:r>
                              <a:rPr lang="cs-CZ" i="1">
                                <a:latin typeface="Cambria Math"/>
                              </a:rPr>
                              <m:t>⇓</m:t>
                            </m:r>
                          </m:e>
                          <m:e/>
                          <m:e>
                            <m:r>
                              <a:rPr lang="cs-CZ" i="1">
                                <a:latin typeface="Cambria Math"/>
                              </a:rPr>
                              <m:t>⇓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/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e/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429000"/>
                <a:ext cx="4641848" cy="9067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0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9" name="TextBox 3"/>
          <p:cNvSpPr txBox="1"/>
          <p:nvPr/>
        </p:nvSpPr>
        <p:spPr>
          <a:xfrm>
            <a:off x="683568" y="774353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 smtClean="0"/>
              <a:t>Zápisník pro laboratorní jednotku </a:t>
            </a:r>
            <a:r>
              <a:rPr lang="cs-CZ" sz="2000" dirty="0" smtClean="0"/>
              <a:t>(3 skupiny s dvojím cílením (a koincidencí)):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Trigonometrické určování výškových rozdílů.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3"/>
          <a:stretch/>
        </p:blipFill>
        <p:spPr bwMode="auto">
          <a:xfrm>
            <a:off x="1187624" y="1155442"/>
            <a:ext cx="7056784" cy="554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1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8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"/>
              <p:cNvSpPr txBox="1"/>
              <p:nvPr/>
            </p:nvSpPr>
            <p:spPr>
              <a:xfrm>
                <a:off x="683568" y="785505"/>
                <a:ext cx="7941575" cy="6174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cs-CZ" sz="2000" b="1" dirty="0" smtClean="0"/>
                  <a:t>Redukce měřených zenitových úhlů .</a:t>
                </a:r>
              </a:p>
              <a:p>
                <a:pPr lvl="0"/>
                <a:endParaRPr lang="cs-CZ" sz="2000" b="1" dirty="0"/>
              </a:p>
              <a:p>
                <a:pPr lvl="0"/>
                <a:endParaRPr lang="cs-CZ" sz="2000" b="1" dirty="0" smtClean="0"/>
              </a:p>
              <a:p>
                <a:pPr lvl="0"/>
                <a:endParaRPr lang="cs-CZ" sz="2000" b="1" dirty="0"/>
              </a:p>
              <a:p>
                <a:pPr lvl="0"/>
                <a:endParaRPr lang="cs-CZ" sz="2000" b="1" dirty="0" smtClean="0"/>
              </a:p>
              <a:p>
                <a:pPr lvl="0"/>
                <a:r>
                  <a:rPr lang="en-US" sz="2000" b="1" dirty="0" smtClean="0"/>
                  <a:t>					</a:t>
                </a:r>
                <a:r>
                  <a:rPr lang="en-US" sz="20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𝝃</m:t>
                        </m:r>
                      </m:e>
                      <m:sub>
                        <m:r>
                          <a:rPr lang="cs-CZ" sz="2000" b="1" i="1" smtClean="0">
                            <a:latin typeface="Cambria Math"/>
                            <a:ea typeface="Cambria Math"/>
                          </a:rPr>
                          <m:t>𝒊𝒋</m:t>
                        </m:r>
                      </m:sub>
                    </m:sSub>
                    <m:r>
                      <a:rPr lang="cs-CZ" sz="2000" b="1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cs-CZ" sz="20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cs-CZ" sz="2000" b="1" i="1">
                                <a:latin typeface="Cambria Math"/>
                                <a:ea typeface="Cambria Math"/>
                              </a:rPr>
                            </m:ctrlPr>
                          </m:sPrePr>
                          <m:sub/>
                          <m:sup>
                            <m:r>
                              <a:rPr lang="cs-CZ" sz="2000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  <m:e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𝝃</m:t>
                            </m:r>
                          </m:e>
                        </m:sPre>
                      </m:e>
                      <m:sub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cs-CZ" sz="2000" b="1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1" i="1">
                            <a:latin typeface="Cambria Math"/>
                          </a:rPr>
                          <m:t>𝒐</m:t>
                        </m:r>
                      </m:e>
                      <m:sub>
                        <m:sSub>
                          <m:sSubPr>
                            <m:ctrlPr>
                              <a:rPr lang="cs-CZ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latin typeface="Cambria Math"/>
                                <a:ea typeface="Cambria Math"/>
                              </a:rPr>
                              <m:t>𝝃</m:t>
                            </m:r>
                          </m:e>
                          <m:sub>
                            <m:r>
                              <a:rPr lang="cs-CZ" sz="2000" b="1" i="1">
                                <a:latin typeface="Cambria Math"/>
                                <a:ea typeface="Cambria Math"/>
                              </a:rPr>
                              <m:t>𝒊𝒋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sz="2000" b="1" dirty="0" smtClean="0"/>
                  <a:t>,</a:t>
                </a:r>
              </a:p>
              <a:p>
                <a:pPr lvl="0"/>
                <a:endParaRPr lang="cs-CZ" sz="2000" b="1" dirty="0" smtClean="0"/>
              </a:p>
              <a:p>
                <a:pPr lvl="0"/>
                <a:r>
                  <a:rPr lang="cs-CZ" sz="2000" b="1" dirty="0"/>
                  <a:t>	</a:t>
                </a:r>
                <a:r>
                  <a:rPr lang="cs-CZ" sz="2000" b="1" dirty="0" smtClean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latin typeface="Cambria Math"/>
                          </a:rPr>
                          <m:t>𝒐</m:t>
                        </m:r>
                      </m:e>
                      <m:sub>
                        <m:sSub>
                          <m:sSubPr>
                            <m:ctrlPr>
                              <a:rPr lang="cs-CZ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latin typeface="Cambria Math"/>
                                <a:ea typeface="Cambria Math"/>
                              </a:rPr>
                              <m:t>𝝃</m:t>
                            </m:r>
                          </m:e>
                          <m:sub>
                            <m:r>
                              <a:rPr lang="cs-CZ" sz="2000" b="1" i="1" smtClean="0">
                                <a:latin typeface="Cambria Math"/>
                                <a:ea typeface="Cambria Math"/>
                              </a:rPr>
                              <m:t>𝒊𝒋</m:t>
                            </m:r>
                          </m:sub>
                        </m:sSub>
                      </m:sub>
                    </m:sSub>
                    <m:r>
                      <a:rPr lang="cs-CZ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000" b="1" i="1" smtClean="0">
                        <a:latin typeface="Cambria Math"/>
                        <a:ea typeface="Cambria Math"/>
                      </a:rPr>
                      <m:t>𝒂𝒔𝒊𝒏</m:t>
                    </m:r>
                    <m:d>
                      <m:dPr>
                        <m:ctrlPr>
                          <a:rPr lang="cs-CZ" sz="20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0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2000" b="1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cs-CZ" sz="2000" b="1" i="1" smtClean="0">
                                <a:latin typeface="Cambria Math"/>
                                <a:ea typeface="Cambria Math"/>
                              </a:rPr>
                              <m:t>𝒗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20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cs-CZ" sz="2000" b="1" i="1" smtClean="0">
                                    <a:latin typeface="Cambria Math"/>
                                    <a:ea typeface="Cambria Math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cs-CZ" sz="2000" b="1" i="1" smtClean="0">
                                    <a:latin typeface="Cambria Math"/>
                                    <a:ea typeface="Cambria Math"/>
                                  </a:rPr>
                                  <m:t>𝒊𝒋</m:t>
                                </m:r>
                              </m:sub>
                              <m:sup>
                                <m:r>
                                  <a:rPr lang="en-US" sz="2000" b="1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bSup>
                          </m:den>
                        </m:f>
                        <m:r>
                          <a:rPr lang="cs-CZ" sz="20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000" b="1" i="1" smtClean="0">
                            <a:latin typeface="Cambria Math"/>
                            <a:ea typeface="Cambria Math"/>
                          </a:rPr>
                          <m:t>𝒔𝒊𝒏</m:t>
                        </m:r>
                        <m:d>
                          <m:dPr>
                            <m:ctrlPr>
                              <a:rPr lang="cs-CZ" sz="20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sz="2000" b="1" i="1" smtClean="0"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</m:d>
                      </m:e>
                    </m:d>
                  </m:oMath>
                </a14:m>
                <a:r>
                  <a:rPr lang="cs-CZ" sz="2000" b="1" dirty="0" smtClean="0"/>
                  <a:t>,</a:t>
                </a:r>
                <a:endParaRPr lang="en-US" sz="2000" b="1" dirty="0" smtClean="0"/>
              </a:p>
              <a:p>
                <a:pPr lvl="0"/>
                <a:r>
                  <a:rPr lang="en-US" sz="2000" b="1" dirty="0" smtClean="0"/>
                  <a:t>					</a:t>
                </a:r>
              </a:p>
              <a:p>
                <a:pPr lvl="0"/>
                <a:r>
                  <a:rPr lang="en-US" sz="2000" b="1" dirty="0"/>
                  <a:t>	</a:t>
                </a:r>
                <a:r>
                  <a:rPr lang="en-US" sz="2000" b="1" dirty="0" smtClean="0"/>
                  <a:t>				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cs-CZ" sz="20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cs-CZ" sz="2000" b="1" i="1" smtClean="0">
                                <a:latin typeface="Cambria Math"/>
                                <a:ea typeface="Cambria Math"/>
                              </a:rPr>
                            </m:ctrlPr>
                          </m:sPrePr>
                          <m:sub/>
                          <m:sup>
                            <m:r>
                              <a:rPr lang="cs-CZ" sz="20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  <m:e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𝝃</m:t>
                            </m:r>
                          </m:e>
                        </m:sPre>
                      </m:e>
                      <m:sub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𝒊𝒋</m:t>
                        </m:r>
                      </m:sub>
                    </m:sSub>
                    <m:r>
                      <a:rPr lang="cs-CZ" sz="2000" b="1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cs-CZ" sz="20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b>
                        <m:r>
                          <a:rPr lang="cs-CZ" sz="2000" b="1" i="1" smtClean="0">
                            <a:latin typeface="Cambria Math"/>
                            <a:ea typeface="Cambria Math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cs-CZ" sz="2000" b="1" dirty="0" smtClean="0"/>
                  <a:t>.</a:t>
                </a:r>
                <a:endParaRPr lang="en-US" sz="2000" b="1" dirty="0"/>
              </a:p>
              <a:p>
                <a:pPr lvl="0"/>
                <a:r>
                  <a:rPr lang="en-US" sz="2000" b="1" dirty="0" smtClean="0"/>
                  <a:t>					</a:t>
                </a:r>
                <a:endParaRPr lang="cs-CZ" sz="2000" b="1" dirty="0" smtClean="0"/>
              </a:p>
              <a:p>
                <a:pPr lvl="0"/>
                <a:endParaRPr lang="cs-CZ" sz="2000" b="1" dirty="0"/>
              </a:p>
              <a:p>
                <a:pPr lvl="0"/>
                <a:r>
                  <a:rPr lang="cs-CZ" sz="2000" b="1" dirty="0" smtClean="0"/>
                  <a:t>					</a:t>
                </a:r>
                <a:endParaRPr lang="cs-CZ" b="1" dirty="0" smtClean="0"/>
              </a:p>
              <a:p>
                <a:pPr lvl="0"/>
                <a:r>
                  <a:rPr lang="cs-CZ" dirty="0" smtClean="0"/>
                  <a:t>			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latin typeface="Cambria Math"/>
                              </a:rPr>
                              <m:t>𝒐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  <m:t>𝒊𝒋</m:t>
                                </m:r>
                              </m:sub>
                            </m:sSub>
                          </m:sub>
                        </m:sSub>
                        <m:r>
                          <a:rPr lang="cs-CZ" b="1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cs-CZ" b="1" i="1">
                            <a:latin typeface="Cambria Math"/>
                            <a:ea typeface="Cambria Math"/>
                          </a:rPr>
                          <m:t>𝒂𝒔𝒊𝒏</m:t>
                        </m:r>
                        <m:d>
                          <m:dPr>
                            <m:ctrlPr>
                              <a:rPr lang="cs-CZ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  <m:t>𝒗</m:t>
                                </m:r>
                                <m: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  <m:t>𝒔𝒊𝒏</m:t>
                                </m:r>
                                <m:d>
                                  <m:dPr>
                                    <m:ctrlPr>
                                      <a:rPr lang="cs-CZ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1" i="1">
                                        <a:latin typeface="Cambria Math"/>
                                        <a:ea typeface="Cambria Math"/>
                                      </a:rPr>
                                      <m:t>𝜶</m:t>
                                    </m:r>
                                  </m:e>
                                </m:d>
                              </m:num>
                              <m:den>
                                <m:sSubSup>
                                  <m:sSubSupPr>
                                    <m:ctrlP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b="1" i="1">
                                        <a:latin typeface="Cambria Math"/>
                                        <a:ea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cs-CZ" b="1" i="1">
                                        <a:latin typeface="Cambria Math"/>
                                        <a:ea typeface="Cambria Math"/>
                                      </a:rPr>
                                      <m:t>𝒊𝒋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′′</m:t>
                                    </m:r>
                                  </m:sup>
                                </m:sSubSup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  <m:t>𝒗</m:t>
                                </m:r>
                                <m: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𝒄𝒐𝒔</m:t>
                                </m:r>
                                <m:d>
                                  <m:dPr>
                                    <m:ctrlPr>
                                      <a:rPr lang="cs-CZ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1" i="1">
                                        <a:latin typeface="Cambria Math"/>
                                        <a:ea typeface="Cambria Math"/>
                                      </a:rPr>
                                      <m:t>𝜶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cs-CZ" b="1" dirty="0"/>
                  <a:t>,</a:t>
                </a:r>
                <a:endParaRPr lang="cs-CZ" dirty="0"/>
              </a:p>
              <a:p>
                <a:r>
                  <a:rPr lang="en-US" dirty="0" smtClean="0"/>
                  <a:t>			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latin typeface="Cambria Math"/>
                              </a:rPr>
                              <m:t>𝒐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  <m:t>𝒊𝒋</m:t>
                                </m:r>
                              </m:sub>
                            </m:sSub>
                          </m:sub>
                        </m:sSub>
                        <m:r>
                          <a:rPr lang="cs-CZ" b="1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cs-CZ" b="1" i="1">
                            <a:latin typeface="Cambria Math"/>
                            <a:ea typeface="Cambria Math"/>
                          </a:rPr>
                          <m:t>𝒂𝒕𝒂𝒏</m:t>
                        </m:r>
                        <m:d>
                          <m:dPr>
                            <m:ctrlPr>
                              <a:rPr lang="cs-CZ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  <m:t>𝒗</m:t>
                                </m:r>
                                <m: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  <m:t>𝒔𝒊𝒏</m:t>
                                </m:r>
                                <m:d>
                                  <m:dPr>
                                    <m:ctrlPr>
                                      <a:rPr lang="cs-CZ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1" i="1">
                                        <a:latin typeface="Cambria Math"/>
                                        <a:ea typeface="Cambria Math"/>
                                      </a:rPr>
                                      <m:t>𝜶</m:t>
                                    </m:r>
                                  </m:e>
                                </m:d>
                              </m:num>
                              <m:den>
                                <m:sSubSup>
                                  <m:sSubSupPr>
                                    <m:ctrl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b="1" i="1">
                                        <a:latin typeface="Cambria Math"/>
                                        <a:ea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cs-CZ" b="1" i="1">
                                        <a:latin typeface="Cambria Math"/>
                                        <a:ea typeface="Cambria Math"/>
                                      </a:rPr>
                                      <m:t>𝒊𝒋</m:t>
                                    </m:r>
                                  </m:sub>
                                  <m:sup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′′</m:t>
                                    </m:r>
                                  </m:sup>
                                </m:sSubSup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  <m:t>𝒗</m:t>
                                </m:r>
                                <m:r>
                                  <a:rPr lang="cs-CZ" b="1" i="1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𝒄𝒐𝒔</m:t>
                                </m:r>
                                <m:d>
                                  <m:dPr>
                                    <m:ctrlPr>
                                      <a:rPr lang="cs-CZ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1" i="1">
                                        <a:latin typeface="Cambria Math"/>
                                        <a:ea typeface="Cambria Math"/>
                                      </a:rPr>
                                      <m:t>𝜶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d>
                    <m:r>
                      <a:rPr lang="en-US" b="1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cs-CZ" dirty="0"/>
              </a:p>
              <a:p>
                <a:pPr lvl="0"/>
                <a:endParaRPr lang="cs-CZ" dirty="0" smtClean="0"/>
              </a:p>
              <a:p>
                <a:pPr lvl="0"/>
                <a:endParaRPr lang="cs-CZ" dirty="0"/>
              </a:p>
            </p:txBody>
          </p:sp>
        </mc:Choice>
        <mc:Fallback xmlns="">
          <p:sp>
            <p:nvSpPr>
              <p:cNvPr id="9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785505"/>
                <a:ext cx="7941575" cy="6174191"/>
              </a:xfrm>
              <a:prstGeom prst="rect">
                <a:avLst/>
              </a:prstGeom>
              <a:blipFill rotWithShape="1">
                <a:blip r:embed="rId3"/>
                <a:stretch>
                  <a:fillRect l="-767" t="-4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Trigonometrické určování výškových rozdílů.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7443"/>
            <a:ext cx="4520565" cy="544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6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9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"/>
              <p:cNvSpPr txBox="1"/>
              <p:nvPr/>
            </p:nvSpPr>
            <p:spPr>
              <a:xfrm>
                <a:off x="684212" y="774353"/>
                <a:ext cx="8352284" cy="3211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cs-CZ" sz="2000" b="1" dirty="0" smtClean="0"/>
                  <a:t>Redukce měřených šikmých délek</a:t>
                </a:r>
                <a:r>
                  <a:rPr lang="cs-CZ" dirty="0" smtClean="0"/>
                  <a:t>.</a:t>
                </a:r>
                <a:endParaRPr lang="en-US" dirty="0" smtClean="0"/>
              </a:p>
              <a:p>
                <a:pPr lvl="0"/>
                <a:endParaRPr lang="en-US" dirty="0"/>
              </a:p>
              <a:p>
                <a:pPr lvl="0"/>
                <a:endParaRPr lang="en-US" dirty="0" smtClean="0"/>
              </a:p>
              <a:p>
                <a:pPr lvl="0"/>
                <a:r>
                  <a:rPr lang="en-US" dirty="0"/>
                  <a:t>	</a:t>
                </a:r>
                <a:r>
                  <a:rPr lang="en-US" dirty="0" smtClean="0"/>
                  <a:t>			</a:t>
                </a:r>
                <a:r>
                  <a:rPr lang="cs-CZ" dirty="0" smtClean="0"/>
                  <a:t>					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cs-CZ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cs-CZ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′′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+∆</m:t>
                        </m:r>
                        <m:sSup>
                          <m:sSupPr>
                            <m:ctrlPr>
                              <a:rPr lang="cs-CZ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−2∙</m:t>
                        </m:r>
                        <m:sSubSup>
                          <m:sSubSup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′′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∙∆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∙</m:t>
                        </m:r>
                        <m:func>
                          <m:funcPr>
                            <m:ctrlPr>
                              <a:rPr lang="cs-CZ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e>
                    </m:rad>
                  </m:oMath>
                </a14:m>
                <a:endParaRPr lang="cs-CZ" dirty="0" smtClean="0"/>
              </a:p>
              <a:p>
                <a:pPr lvl="0"/>
                <a:endParaRPr lang="cs-CZ" dirty="0"/>
              </a:p>
              <a:p>
                <a:pPr lvl="0"/>
                <a:endParaRPr lang="cs-CZ" dirty="0" smtClean="0"/>
              </a:p>
              <a:p>
                <a:pPr lvl="0"/>
                <a:r>
                  <a:rPr lang="cs-CZ" dirty="0" smtClean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cs-CZ" b="0" i="1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Δ</m:t>
                    </m:r>
                  </m:oMath>
                </a14:m>
                <a:r>
                  <a:rPr lang="cs-CZ" dirty="0" smtClean="0"/>
                  <a:t>,</a:t>
                </a:r>
              </a:p>
              <a:p>
                <a:pPr lvl="0"/>
                <a:r>
                  <a:rPr lang="cs-CZ" dirty="0" smtClean="0"/>
                  <a:t>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𝑖𝑗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cs-CZ" dirty="0" smtClean="0"/>
                  <a:t>.</a:t>
                </a:r>
                <a:endParaRPr lang="cs-CZ" dirty="0"/>
              </a:p>
              <a:p>
                <a:pPr lvl="0"/>
                <a:endParaRPr lang="cs-CZ" dirty="0" smtClean="0"/>
              </a:p>
            </p:txBody>
          </p:sp>
        </mc:Choice>
        <mc:Fallback xmlns="">
          <p:sp>
            <p:nvSpPr>
              <p:cNvPr id="9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774353"/>
                <a:ext cx="8352284" cy="3211328"/>
              </a:xfrm>
              <a:prstGeom prst="rect">
                <a:avLst/>
              </a:prstGeom>
              <a:blipFill rotWithShape="1">
                <a:blip r:embed="rId3"/>
                <a:stretch>
                  <a:fillRect l="-730" t="-9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3"/>
          <p:cNvSpPr txBox="1"/>
          <p:nvPr/>
        </p:nvSpPr>
        <p:spPr>
          <a:xfrm>
            <a:off x="684217" y="229555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Trigonometrické určování výškových rozdílů.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91957"/>
            <a:ext cx="1890302" cy="217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960440" cy="477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3938</TotalTime>
  <Words>777</Words>
  <Application>Microsoft Office PowerPoint</Application>
  <PresentationFormat>Předvádění na obrazovce (4:3)</PresentationFormat>
  <Paragraphs>244</Paragraphs>
  <Slides>14</Slides>
  <Notes>14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Office Theme</vt:lpstr>
      <vt:lpstr>AutoCAD Drawing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stroner</dc:creator>
  <cp:lastModifiedBy>Martin Štroner</cp:lastModifiedBy>
  <cp:revision>634</cp:revision>
  <cp:lastPrinted>2011-10-27T10:10:40Z</cp:lastPrinted>
  <dcterms:created xsi:type="dcterms:W3CDTF">2007-03-07T08:58:30Z</dcterms:created>
  <dcterms:modified xsi:type="dcterms:W3CDTF">2012-09-21T14:51:12Z</dcterms:modified>
</cp:coreProperties>
</file>