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311" r:id="rId2"/>
    <p:sldId id="327" r:id="rId3"/>
    <p:sldId id="328" r:id="rId4"/>
    <p:sldId id="333" r:id="rId5"/>
    <p:sldId id="331" r:id="rId6"/>
    <p:sldId id="330" r:id="rId7"/>
    <p:sldId id="334" r:id="rId8"/>
    <p:sldId id="335" r:id="rId9"/>
    <p:sldId id="336" r:id="rId10"/>
    <p:sldId id="341" r:id="rId11"/>
    <p:sldId id="339" r:id="rId12"/>
    <p:sldId id="340" r:id="rId13"/>
    <p:sldId id="338" r:id="rId14"/>
    <p:sldId id="309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A0"/>
    <a:srgbClr val="A30D7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3" autoAdjust="0"/>
    <p:restoredTop sz="96678" autoAdjust="0"/>
  </p:normalViewPr>
  <p:slideViewPr>
    <p:cSldViewPr showGuides="1">
      <p:cViewPr varScale="1">
        <p:scale>
          <a:sx n="115" d="100"/>
          <a:sy n="115" d="100"/>
        </p:scale>
        <p:origin x="-1140" y="-96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88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21.9.2012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24193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Geodézie </a:t>
            </a:r>
            <a:r>
              <a:rPr lang="cs-CZ" sz="2800" b="1" dirty="0" smtClean="0"/>
              <a:t>3 (154GD3)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3" y="1484786"/>
            <a:ext cx="777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Téma č. 7: Trigonometrické určování výškových rozdílů – pokračování</a:t>
            </a:r>
            <a:r>
              <a:rPr lang="en-US" sz="2000" b="1" dirty="0" smtClean="0"/>
              <a:t> I</a:t>
            </a:r>
            <a:r>
              <a:rPr lang="cs-CZ" sz="2000" b="1" dirty="0" smtClean="0"/>
              <a:t>I.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503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Potlačení systematických chyb TUVR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11182"/>
          <a:stretch/>
        </p:blipFill>
        <p:spPr bwMode="auto">
          <a:xfrm>
            <a:off x="61194" y="1628800"/>
            <a:ext cx="8975302" cy="38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Současné protisměrné měření – centrace a redukce excentricky měřeného zenitového úhlu.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0684"/>
            <a:ext cx="6624092" cy="522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7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Sférická kosinová věta.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143685"/>
            <a:ext cx="2663647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9109"/>
          <a:stretch/>
        </p:blipFill>
        <p:spPr bwMode="auto">
          <a:xfrm>
            <a:off x="5814646" y="1131857"/>
            <a:ext cx="2902796" cy="258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83" y="6381328"/>
            <a:ext cx="4591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1937" r="17931" b="4526"/>
          <a:stretch/>
        </p:blipFill>
        <p:spPr bwMode="auto">
          <a:xfrm>
            <a:off x="3213592" y="3554779"/>
            <a:ext cx="2716824" cy="282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Současné protisměrné měření – centrace a redukce excentricky měřeného zenitového úhlu.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272808" cy="4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3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 smtClean="0"/>
              <a:t>Konec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06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15" y="999371"/>
            <a:ext cx="3561467" cy="18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684217" y="765175"/>
            <a:ext cx="50399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dirty="0" smtClean="0"/>
              <a:t>Je </a:t>
            </a:r>
            <a:r>
              <a:rPr lang="cs-CZ" dirty="0"/>
              <a:t>nutné </a:t>
            </a:r>
            <a:r>
              <a:rPr lang="cs-CZ" dirty="0" smtClean="0"/>
              <a:t>„přesně“ </a:t>
            </a:r>
            <a:r>
              <a:rPr lang="cs-CZ" dirty="0"/>
              <a:t>určovat zenitový </a:t>
            </a:r>
            <a:r>
              <a:rPr lang="cs-CZ" dirty="0" smtClean="0"/>
              <a:t>úhel.</a:t>
            </a:r>
          </a:p>
          <a:p>
            <a:pPr marL="342900" indent="-342900">
              <a:buFontTx/>
              <a:buAutoNum type="arabicPeriod"/>
            </a:pPr>
            <a:r>
              <a:rPr lang="cs-CZ" dirty="0" smtClean="0"/>
              <a:t>Je nutné redukovat měřené veličiny (zakřivení Země, výška přístroje a cíle).	</a:t>
            </a:r>
          </a:p>
          <a:p>
            <a:pPr marL="800100" lvl="1" indent="-342900">
              <a:buFontTx/>
              <a:buAutoNum type="arabicPeriod"/>
            </a:pPr>
            <a:r>
              <a:rPr lang="cs-CZ" dirty="0" smtClean="0"/>
              <a:t>Redukce měřeného zenitového úhlu.</a:t>
            </a:r>
          </a:p>
          <a:p>
            <a:pPr marL="800100" lvl="1" indent="-342900">
              <a:buFontTx/>
              <a:buAutoNum type="arabicPeriod"/>
            </a:pPr>
            <a:r>
              <a:rPr lang="cs-CZ" dirty="0" smtClean="0"/>
              <a:t>Redukce měřené šikmé délky.</a:t>
            </a:r>
            <a:endParaRPr lang="cs-CZ" dirty="0"/>
          </a:p>
          <a:p>
            <a:pPr marL="342900" lvl="0" indent="-342900">
              <a:buAutoNum type="arabicPeriod"/>
            </a:pPr>
            <a:r>
              <a:rPr lang="cs-CZ" dirty="0" smtClean="0"/>
              <a:t>Nutno potlačit vliv refrakce jakožto systematickou chybu (určení refrakčního  koeficientu, fyzikální měření, protisměrné měření).</a:t>
            </a:r>
          </a:p>
          <a:p>
            <a:pPr lvl="0"/>
            <a:endParaRPr lang="cs-CZ" dirty="0" smtClean="0"/>
          </a:p>
          <a:p>
            <a:r>
              <a:rPr lang="cs-CZ" b="1" dirty="0" smtClean="0"/>
              <a:t>Řešení na krátké vzdálenosti (</a:t>
            </a:r>
            <a:r>
              <a:rPr lang="en-US" b="1" dirty="0" smtClean="0"/>
              <a:t>&lt;=</a:t>
            </a:r>
            <a:r>
              <a:rPr lang="cs-CZ" b="1" dirty="0" smtClean="0"/>
              <a:t> 250 m).</a:t>
            </a:r>
          </a:p>
          <a:p>
            <a:endParaRPr lang="cs-CZ" b="1" dirty="0" smtClean="0"/>
          </a:p>
          <a:p>
            <a:r>
              <a:rPr lang="cs-CZ" b="1" dirty="0" smtClean="0"/>
              <a:t>Řešení </a:t>
            </a:r>
            <a:r>
              <a:rPr lang="cs-CZ" b="1" dirty="0"/>
              <a:t>na </a:t>
            </a:r>
            <a:r>
              <a:rPr lang="cs-CZ" b="1" dirty="0" smtClean="0"/>
              <a:t>delší vzdálenosti.</a:t>
            </a:r>
            <a:endParaRPr lang="cs-CZ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72" y="3068960"/>
            <a:ext cx="3168352" cy="307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8064252" cy="149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Protisměrné měření.</a:t>
                </a:r>
                <a:endParaRPr lang="cs-CZ" b="1" dirty="0"/>
              </a:p>
              <a:p>
                <a:r>
                  <a:rPr lang="cs-CZ" dirty="0" smtClean="0"/>
                  <a:t>Za předpokladu v čase neměnné atmosféry, záměry výše nad terénem a běžného prostředí bez zásadních teplotních skoků pro záměrnou přímku platí:</a:t>
                </a:r>
              </a:p>
              <a:p>
                <a:r>
                  <a:rPr lang="cs-CZ" dirty="0"/>
                  <a:t>Bylo zjištěno, že v případě nepříliš dlouhých záměr (max. 2km) a málo skloněných záměr bude refrakční křivka plochá a blízká kružnicovému </a:t>
                </a:r>
                <a:r>
                  <a:rPr lang="cs-CZ" dirty="0" smtClean="0"/>
                  <a:t>oblouku a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  <m:acc>
                      <m:accPr>
                        <m:chr m:val="̇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=</m:t>
                        </m:r>
                      </m:e>
                    </m:acc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cs-CZ" dirty="0" smtClean="0"/>
                  <a:t>. </a:t>
                </a: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8064252" cy="1499641"/>
              </a:xfrm>
              <a:prstGeom prst="rect">
                <a:avLst/>
              </a:prstGeom>
              <a:blipFill rotWithShape="1">
                <a:blip r:embed="rId3"/>
                <a:stretch>
                  <a:fillRect l="-605" t="-2033" b="-4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293" name="Picture 5" descr="C:\_data_Pedagogo\__bc_mgr\GD3\obrs\trig_niv_0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170" r="5163" b="11665"/>
          <a:stretch/>
        </p:blipFill>
        <p:spPr bwMode="auto">
          <a:xfrm>
            <a:off x="1763688" y="2273994"/>
            <a:ext cx="5909984" cy="30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79203" y="5295674"/>
                <a:ext cx="7780589" cy="16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Na měřený zenitový úhel má stejný vliv sbíhavost tížnic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cs-CZ" dirty="0" smtClean="0"/>
                  <a:t>) i refrakce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dirty="0" smtClean="0"/>
                  <a:t>), platí: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Pre>
                      <m:sPrePr>
                        <m:ctrlPr>
                          <a:rPr lang="cs-CZ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cs-CZ" b="0" i="1" smtClean="0">
                            <a:latin typeface="Cambria Math"/>
                          </a:rPr>
                          <m:t>∗</m:t>
                        </m:r>
                        <m:r>
                          <a:rPr lang="cs-CZ" i="1">
                            <a:latin typeface="Cambria Math"/>
                          </a:rPr>
                          <m:t>∗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sPre>
                    <m:r>
                      <a:rPr lang="cs-CZ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𝜌</m:t>
                    </m:r>
                  </m:oMath>
                </a14:m>
                <a:r>
                  <a:rPr lang="cs-CZ" dirty="0" smtClean="0"/>
                  <a:t> .</a:t>
                </a:r>
              </a:p>
              <a:p>
                <a:r>
                  <a:rPr lang="cs-CZ" dirty="0" smtClean="0"/>
                  <a:t>Při průměrování protisměrně měřených zenitových úhlů dojde k odečtení chyb, za předpokladu, že vliv refrakce zůstává stejný (krátký čas, stejné podmínky, nejlépe současné měření).</a:t>
                </a:r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3" y="5295674"/>
                <a:ext cx="7780589" cy="1606145"/>
              </a:xfrm>
              <a:prstGeom prst="rect">
                <a:avLst/>
              </a:prstGeom>
              <a:blipFill rotWithShape="1">
                <a:blip r:embed="rId5"/>
                <a:stretch>
                  <a:fillRect l="-626" t="-1901" r="-1018" b="-53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3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806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Řešení </a:t>
            </a:r>
            <a:r>
              <a:rPr lang="cs-CZ" b="1" dirty="0"/>
              <a:t>na krátké vzdálenosti (</a:t>
            </a:r>
            <a:r>
              <a:rPr lang="en-US" b="1" dirty="0"/>
              <a:t>&lt;=</a:t>
            </a:r>
            <a:r>
              <a:rPr lang="cs-CZ" b="1" dirty="0"/>
              <a:t> </a:t>
            </a:r>
            <a:r>
              <a:rPr lang="cs-CZ" b="1" dirty="0" smtClean="0"/>
              <a:t>200 m - 250 </a:t>
            </a:r>
            <a:r>
              <a:rPr lang="cs-CZ" b="1" dirty="0"/>
              <a:t>m).</a:t>
            </a:r>
          </a:p>
          <a:p>
            <a:r>
              <a:rPr lang="cs-CZ" dirty="0" smtClean="0"/>
              <a:t>Princip se blíží principu nivelace, měřené převýšení se rozdělí na více </a:t>
            </a:r>
            <a:r>
              <a:rPr lang="cs-CZ" dirty="0"/>
              <a:t>kratších </a:t>
            </a:r>
            <a:r>
              <a:rPr lang="cs-CZ" dirty="0" smtClean="0"/>
              <a:t>úseků a měření může probíhat na principu trojpodstavcové soupravy. </a:t>
            </a:r>
            <a:r>
              <a:rPr lang="cs-CZ" dirty="0"/>
              <a:t>Jedna </a:t>
            </a:r>
            <a:r>
              <a:rPr lang="cs-CZ" dirty="0" smtClean="0"/>
              <a:t>„sestava“: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292" name="Picture 4" descr="C:\_data_Pedagogo\__bc_mgr\GD3\obrs\trig_niv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7888"/>
          <a:stretch/>
        </p:blipFill>
        <p:spPr bwMode="auto">
          <a:xfrm>
            <a:off x="537912" y="1772816"/>
            <a:ext cx="8068176" cy="33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171343" y="5149720"/>
                <a:ext cx="480131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∙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	</a:t>
                </a: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∙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	</a:t>
                </a: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43" y="5149720"/>
                <a:ext cx="4801314" cy="506870"/>
              </a:xfrm>
              <a:prstGeom prst="rect">
                <a:avLst/>
              </a:prstGeom>
              <a:blipFill rotWithShape="1">
                <a:blip r:embed="rId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355843" y="5763195"/>
                <a:ext cx="6462464" cy="636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𝑗𝑖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43" y="5763195"/>
                <a:ext cx="6462464" cy="636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806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Řešení </a:t>
            </a:r>
            <a:r>
              <a:rPr lang="cs-CZ" b="1" dirty="0"/>
              <a:t>na krátké vzdálenosti (</a:t>
            </a:r>
            <a:r>
              <a:rPr lang="en-US" b="1" dirty="0"/>
              <a:t>&lt;=</a:t>
            </a:r>
            <a:r>
              <a:rPr lang="cs-CZ" b="1" dirty="0"/>
              <a:t> </a:t>
            </a:r>
            <a:r>
              <a:rPr lang="cs-CZ" b="1" dirty="0" smtClean="0"/>
              <a:t>200 m - 250 </a:t>
            </a:r>
            <a:r>
              <a:rPr lang="cs-CZ" b="1" dirty="0"/>
              <a:t>m).</a:t>
            </a:r>
          </a:p>
          <a:p>
            <a:endParaRPr lang="cs-CZ" dirty="0" smtClean="0"/>
          </a:p>
          <a:p>
            <a:r>
              <a:rPr lang="cs-CZ" dirty="0" smtClean="0"/>
              <a:t>„Pořad“, „polygon“, každé převýšení je měřeno obousměrně: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314" name="Picture 2" descr="C:\_data_Pedagogo\__bc_mgr\GD3\obrs\trig_niv_2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 b="18929"/>
          <a:stretch/>
        </p:blipFill>
        <p:spPr bwMode="auto">
          <a:xfrm>
            <a:off x="698489" y="1697683"/>
            <a:ext cx="8058877" cy="28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707405" y="4653136"/>
                <a:ext cx="6017866" cy="2054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𝑘𝑗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/>
                            </a:rPr>
                            <m:t>𝑖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cs-CZ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05" y="4653136"/>
                <a:ext cx="6017866" cy="20549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Řešení </a:t>
            </a:r>
            <a:r>
              <a:rPr lang="cs-CZ" b="1" dirty="0"/>
              <a:t>na delší vzdálenosti.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4217" y="1515138"/>
                <a:ext cx="2540759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1515138"/>
                <a:ext cx="2540759" cy="961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685"/>
            <a:ext cx="4035268" cy="39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4218" y="2852936"/>
            <a:ext cx="381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Lze z protisměrně měřených zenitových úhlů určit velikost refrakčního úhlu, příp. refrakčního koeficientu:  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84218" y="4293096"/>
                <a:ext cx="2542747" cy="116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𝜁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/>
                                                </a:rPr>
                                                <m:t>𝑗𝑖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8" y="4293096"/>
                <a:ext cx="2542747" cy="11690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82229" y="5733256"/>
                <a:ext cx="2542747" cy="732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𝑗𝑖</m:t>
                                          </m:r>
                                        </m:sub>
                                      </m:s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29" y="5733256"/>
                <a:ext cx="2542747" cy="7322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Řešení </a:t>
            </a:r>
            <a:r>
              <a:rPr lang="cs-CZ" b="1" dirty="0"/>
              <a:t>na delší </a:t>
            </a:r>
            <a:r>
              <a:rPr lang="cs-CZ" b="1" dirty="0" smtClean="0"/>
              <a:t>vzdálenosti – jednostranně měřený zenitový úhel.</a:t>
            </a:r>
            <a:endParaRPr lang="cs-CZ" b="1" dirty="0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684217" y="1515138"/>
                <a:ext cx="2949141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1515138"/>
                <a:ext cx="2949141" cy="961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685"/>
            <a:ext cx="4035268" cy="39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84218" y="4293096"/>
                <a:ext cx="3492943" cy="65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  <m:r>
                        <a:rPr lang="cs-CZ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8" y="4293096"/>
                <a:ext cx="3492943" cy="6506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907704" y="2751515"/>
                <a:ext cx="93487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7200" i="1">
                          <a:latin typeface="Cambria Math"/>
                        </a:rPr>
                        <m:t>⇓</m:t>
                      </m:r>
                    </m:oMath>
                  </m:oMathPara>
                </a14:m>
                <a:endParaRPr lang="cs-CZ" sz="72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51515"/>
                <a:ext cx="934871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7941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Řešení </a:t>
                </a:r>
                <a:r>
                  <a:rPr lang="cs-CZ" b="1" dirty="0"/>
                  <a:t>na delší </a:t>
                </a:r>
                <a:r>
                  <a:rPr lang="cs-CZ" b="1" dirty="0" smtClean="0"/>
                  <a:t>vzdálenosti – vliv</a:t>
                </a:r>
                <a:r>
                  <a:rPr lang="en-US" b="1" dirty="0" smtClean="0"/>
                  <a:t> </a:t>
                </a:r>
                <a:r>
                  <a:rPr lang="cs-CZ" b="1" dirty="0" smtClean="0"/>
                  <a:t>zavedení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cs-CZ" b="1" i="1" smtClean="0">
                            <a:latin typeface="Cambria Math"/>
                          </a:rPr>
                          <m:t>𝑮</m:t>
                        </m:r>
                      </m:sub>
                    </m:sSub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𝟎</m:t>
                    </m:r>
                    <m:r>
                      <a:rPr lang="cs-CZ" b="1" i="1" smtClean="0">
                        <a:latin typeface="Cambria Math"/>
                      </a:rPr>
                      <m:t>,</m:t>
                    </m:r>
                    <m:r>
                      <a:rPr lang="cs-CZ" b="1" i="1" smtClean="0">
                        <a:latin typeface="Cambria Math"/>
                      </a:rPr>
                      <m:t>𝟏𝟑𝟎𝟔</m:t>
                    </m:r>
                  </m:oMath>
                </a14:m>
                <a:r>
                  <a:rPr lang="cs-CZ" b="1" dirty="0" smtClean="0"/>
                  <a:t>.</a:t>
                </a:r>
                <a:endParaRPr lang="cs-CZ" b="1" dirty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79415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1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069587"/>
                  </p:ext>
                </p:extLst>
              </p:nvPr>
            </p:nvGraphicFramePr>
            <p:xfrm>
              <a:off x="4654999" y="2276872"/>
              <a:ext cx="3240360" cy="2438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80120"/>
                    <a:gridCol w="1080120"/>
                    <a:gridCol w="1080120"/>
                  </a:tblGrid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/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𝜌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/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𝑐𝑐</m:t>
                                </m:r>
                              </m:oMath>
                            </m:oMathPara>
                          </a14:m>
                          <a:endParaRPr lang="cs-CZ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∆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h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/</m:t>
                                </m:r>
                                <m:r>
                                  <a:rPr lang="cs-CZ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𝑚𝑚</m:t>
                                </m:r>
                              </m:oMath>
                            </m:oMathPara>
                          </a14:m>
                          <a:endParaRPr lang="cs-CZ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903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6,5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069587"/>
                  </p:ext>
                </p:extLst>
              </p:nvPr>
            </p:nvGraphicFramePr>
            <p:xfrm>
              <a:off x="4654999" y="2276872"/>
              <a:ext cx="3240360" cy="2438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80120"/>
                    <a:gridCol w="1080120"/>
                    <a:gridCol w="108012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65" t="-2000" r="-200565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565" t="-2000" r="-100565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565" t="-2000" r="-565" b="-7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0,9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3,3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6,5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10,2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259632" y="2132856"/>
                <a:ext cx="1776448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𝜌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𝑘</m:t>
                      </m:r>
                      <m:r>
                        <a:rPr lang="cs-CZ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32856"/>
                <a:ext cx="1776448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1259632" y="3089900"/>
                <a:ext cx="1367682" cy="678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∆</m:t>
                      </m:r>
                      <m:r>
                        <a:rPr lang="cs-CZ" i="1">
                          <a:latin typeface="Cambria Math"/>
                        </a:rPr>
                        <m:t>h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𝑘</m:t>
                      </m:r>
                      <m:r>
                        <a:rPr lang="cs-CZ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89900"/>
                <a:ext cx="1367682" cy="6781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9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Cíle pro měření zenitových úhlů.</a:t>
            </a:r>
          </a:p>
          <a:p>
            <a:endParaRPr lang="cs-CZ" sz="1600" dirty="0"/>
          </a:p>
          <a:p>
            <a:r>
              <a:rPr lang="cs-CZ" sz="1600" b="1" dirty="0" smtClean="0"/>
              <a:t>Krátké vzdálenosti do 250m : </a:t>
            </a:r>
          </a:p>
          <a:p>
            <a:r>
              <a:rPr lang="cs-CZ" sz="1600" dirty="0" smtClean="0"/>
              <a:t>používají se standardní cíle, při současném obousměrném měření  se používají excentrická stanoviska/cíle, lze v některých případech cílit i přímo na teodolit (nasazovací značky na objektiv, </a:t>
            </a:r>
            <a:r>
              <a:rPr lang="cs-CZ" sz="1600" dirty="0" err="1" smtClean="0"/>
              <a:t>autokolimace</a:t>
            </a:r>
            <a:r>
              <a:rPr lang="cs-CZ" sz="1600" dirty="0" smtClean="0"/>
              <a:t> apod.)</a:t>
            </a:r>
          </a:p>
          <a:p>
            <a:endParaRPr lang="cs-CZ" sz="1600" dirty="0" smtClean="0"/>
          </a:p>
          <a:p>
            <a:r>
              <a:rPr lang="cs-CZ" sz="1600" b="1" dirty="0" smtClean="0"/>
              <a:t>Delší vzdálenosti:</a:t>
            </a:r>
          </a:p>
          <a:p>
            <a:r>
              <a:rPr lang="cs-CZ" sz="1600" dirty="0" smtClean="0"/>
              <a:t>Lze používat válcové znaky, které jsou výhodné vzhledem k nenutnosti otáčení, lze cílit na různá barevná rozhraní. Pozor, je nutno uvážit vliv nesprávné výšky cíle při nevodorovných záměrách. 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302848"/>
            <a:ext cx="3982997" cy="35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2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828</Words>
  <Application>Microsoft Office PowerPoint</Application>
  <PresentationFormat>Předvádění na obrazovce (4:3)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Martin Štroner</cp:lastModifiedBy>
  <cp:revision>674</cp:revision>
  <cp:lastPrinted>2012-09-21T14:58:08Z</cp:lastPrinted>
  <dcterms:created xsi:type="dcterms:W3CDTF">2007-03-07T08:58:30Z</dcterms:created>
  <dcterms:modified xsi:type="dcterms:W3CDTF">2012-09-21T14:59:55Z</dcterms:modified>
</cp:coreProperties>
</file>