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34" autoAdjust="0"/>
    <p:restoredTop sz="94660"/>
  </p:normalViewPr>
  <p:slideViewPr>
    <p:cSldViewPr showGuides="1">
      <p:cViewPr varScale="1">
        <p:scale>
          <a:sx n="64" d="100"/>
          <a:sy n="64" d="100"/>
        </p:scale>
        <p:origin x="-108" y="-198"/>
      </p:cViewPr>
      <p:guideLst>
        <p:guide orient="horz" pos="164"/>
        <p:guide pos="564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6" d="100"/>
          <a:sy n="56" d="100"/>
        </p:scale>
        <p:origin x="-246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019E36-5985-435A-8046-280E7C5E3AA8}" type="datetimeFigureOut">
              <a:rPr lang="cs-CZ" smtClean="0"/>
              <a:pPr/>
              <a:t>2.11.2012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85A45-E084-44E8-88B7-D0328C54DE5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0399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DE061-94A2-4A65-8C92-DDCC6EB8BB17}" type="datetime1">
              <a:rPr lang="cs-CZ" smtClean="0"/>
              <a:pPr/>
              <a:t>2.11.2012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4568-38CC-4347-BE1E-023E01BA13BE}" type="datetime1">
              <a:rPr lang="cs-CZ" smtClean="0"/>
              <a:pPr/>
              <a:t>2.11.2012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BF10A-90A7-424D-916B-6E7B4169B4DA}" type="datetime1">
              <a:rPr lang="cs-CZ" smtClean="0"/>
              <a:pPr/>
              <a:t>2.11.2012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A8B-8426-40D7-818F-1FDF752FD511}" type="datetime1">
              <a:rPr lang="cs-CZ" smtClean="0"/>
              <a:pPr/>
              <a:t>2.11.2012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A347E-5BA3-4EFC-812F-71A977697A85}" type="datetime1">
              <a:rPr lang="cs-CZ" smtClean="0"/>
              <a:pPr/>
              <a:t>2.11.2012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4170-7EB9-4BA3-93F3-3309835081D9}" type="datetime1">
              <a:rPr lang="cs-CZ" smtClean="0"/>
              <a:pPr/>
              <a:t>2.11.2012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28AD-7921-4699-B2D2-42F6F7313623}" type="datetime1">
              <a:rPr lang="cs-CZ" smtClean="0"/>
              <a:pPr/>
              <a:t>2.11.2012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75E22-EA5A-4373-81AB-FA8E4A0F53BB}" type="datetime1">
              <a:rPr lang="cs-CZ" smtClean="0"/>
              <a:pPr/>
              <a:t>2.11.2012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A41A-0555-4639-BCE4-4D6512261DD4}" type="datetime1">
              <a:rPr lang="cs-CZ" smtClean="0"/>
              <a:pPr/>
              <a:t>2.11.2012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C18E-1DA3-4ABD-B8AF-5154C11DE6B4}" type="datetime1">
              <a:rPr lang="cs-CZ" smtClean="0"/>
              <a:pPr/>
              <a:t>2.11.2012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CED1E-4411-4ADD-9382-3E8AF566AC4D}" type="datetime1">
              <a:rPr lang="cs-CZ" smtClean="0"/>
              <a:pPr/>
              <a:t>2.11.2012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B7E27-3606-4925-A660-F75846120AC2}" type="datetime1">
              <a:rPr lang="cs-CZ" smtClean="0"/>
              <a:pPr/>
              <a:t>2.11.2012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68313" y="620713"/>
            <a:ext cx="820896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36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Inženýrská geodézie 2</a:t>
            </a:r>
            <a:endParaRPr lang="cs-CZ" sz="3600" dirty="0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cs-CZ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154ING2</a:t>
            </a:r>
            <a:r>
              <a:rPr lang="cs-CZ" dirty="0" smtClean="0">
                <a:latin typeface="Tahoma" pitchFamily="34" charset="0"/>
                <a:cs typeface="Tahoma" pitchFamily="34" charset="0"/>
              </a:rPr>
              <a:t> </a:t>
            </a:r>
            <a:endParaRPr lang="cs-CZ" dirty="0"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endParaRPr lang="cs-CZ" sz="2000" dirty="0"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endParaRPr lang="cs-CZ" sz="2000" dirty="0" smtClean="0"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cs-CZ" sz="2000" dirty="0" smtClean="0">
                <a:latin typeface="Tahoma" pitchFamily="34" charset="0"/>
                <a:cs typeface="Tahoma" pitchFamily="34" charset="0"/>
              </a:rPr>
              <a:t>Doc. Ing</a:t>
            </a:r>
            <a:r>
              <a:rPr lang="cs-CZ" sz="2000" dirty="0">
                <a:latin typeface="Tahoma" pitchFamily="34" charset="0"/>
                <a:cs typeface="Tahoma" pitchFamily="34" charset="0"/>
              </a:rPr>
              <a:t>. Martin Štroner, Ph.D.</a:t>
            </a:r>
          </a:p>
          <a:p>
            <a:pPr>
              <a:defRPr/>
            </a:pPr>
            <a:r>
              <a:rPr lang="cs-CZ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Místnost</a:t>
            </a:r>
            <a:r>
              <a:rPr lang="cs-CZ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:</a:t>
            </a:r>
            <a:r>
              <a:rPr lang="cs-CZ" sz="2000">
                <a:latin typeface="Tahoma" pitchFamily="34" charset="0"/>
                <a:cs typeface="Tahoma" pitchFamily="34" charset="0"/>
              </a:rPr>
              <a:t>	</a:t>
            </a:r>
            <a:r>
              <a:rPr lang="cs-CZ" sz="2000" smtClean="0">
                <a:latin typeface="Tahoma" pitchFamily="34" charset="0"/>
                <a:cs typeface="Tahoma" pitchFamily="34" charset="0"/>
              </a:rPr>
              <a:t>B912</a:t>
            </a:r>
            <a:endParaRPr lang="cs-CZ" sz="2000" dirty="0"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cs-CZ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E-mail: 	</a:t>
            </a:r>
            <a:r>
              <a:rPr lang="cs-CZ" sz="2000" dirty="0">
                <a:latin typeface="Tahoma" pitchFamily="34" charset="0"/>
                <a:cs typeface="Tahoma" pitchFamily="34" charset="0"/>
              </a:rPr>
              <a:t>	</a:t>
            </a:r>
            <a:r>
              <a:rPr lang="cs-CZ" sz="2000" dirty="0" err="1">
                <a:latin typeface="Tahoma" pitchFamily="34" charset="0"/>
                <a:cs typeface="Tahoma" pitchFamily="34" charset="0"/>
              </a:rPr>
              <a:t>martin</a:t>
            </a:r>
            <a:r>
              <a:rPr lang="cs-CZ" sz="2000" dirty="0">
                <a:latin typeface="Tahoma" pitchFamily="34" charset="0"/>
                <a:cs typeface="Tahoma" pitchFamily="34" charset="0"/>
              </a:rPr>
              <a:t>.</a:t>
            </a:r>
            <a:r>
              <a:rPr lang="cs-CZ" sz="2000" dirty="0" err="1">
                <a:latin typeface="Tahoma" pitchFamily="34" charset="0"/>
                <a:cs typeface="Tahoma" pitchFamily="34" charset="0"/>
              </a:rPr>
              <a:t>stroner</a:t>
            </a:r>
            <a:r>
              <a:rPr lang="cs-CZ" sz="2000" dirty="0">
                <a:latin typeface="Tahoma" pitchFamily="34" charset="0"/>
                <a:cs typeface="Tahoma" pitchFamily="34" charset="0"/>
              </a:rPr>
              <a:t>@fsv.cvut.cz</a:t>
            </a:r>
          </a:p>
          <a:p>
            <a:pPr>
              <a:defRPr/>
            </a:pPr>
            <a:r>
              <a:rPr lang="cs-CZ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www:</a:t>
            </a:r>
            <a:r>
              <a:rPr lang="cs-CZ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	</a:t>
            </a:r>
            <a:r>
              <a:rPr lang="cs-CZ" sz="2000" dirty="0">
                <a:latin typeface="Tahoma" pitchFamily="34" charset="0"/>
                <a:cs typeface="Tahoma" pitchFamily="34" charset="0"/>
              </a:rPr>
              <a:t>	k154.fsv.cvut.cz/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~</a:t>
            </a:r>
            <a:r>
              <a:rPr lang="cs-CZ" sz="2000" dirty="0" err="1">
                <a:latin typeface="Tahoma" pitchFamily="34" charset="0"/>
                <a:cs typeface="Tahoma" pitchFamily="34" charset="0"/>
              </a:rPr>
              <a:t>stroner</a:t>
            </a:r>
            <a:r>
              <a:rPr lang="cs-CZ" sz="2000" dirty="0">
                <a:latin typeface="Tahoma" pitchFamily="34" charset="0"/>
                <a:cs typeface="Tahoma" pitchFamily="34" charset="0"/>
              </a:rPr>
              <a:t>/  </a:t>
            </a:r>
          </a:p>
          <a:p>
            <a:pPr>
              <a:defRPr/>
            </a:pPr>
            <a:endParaRPr lang="cs-CZ" sz="2000" dirty="0"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endParaRPr lang="cs-CZ" sz="2000" dirty="0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cs-CZ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Doporučená literatura:</a:t>
            </a:r>
          </a:p>
          <a:p>
            <a:pPr>
              <a:defRPr/>
            </a:pPr>
            <a:endParaRPr lang="cs-CZ" dirty="0">
              <a:latin typeface="Tahoma" pitchFamily="34" charset="0"/>
              <a:cs typeface="Tahoma" pitchFamily="34" charset="0"/>
            </a:endParaRPr>
          </a:p>
          <a:p>
            <a:pPr>
              <a:tabLst>
                <a:tab pos="355600" algn="l"/>
              </a:tabLst>
              <a:defRPr/>
            </a:pPr>
            <a:r>
              <a:rPr lang="cs-CZ" sz="2000" dirty="0">
                <a:latin typeface="Tahoma" pitchFamily="34" charset="0"/>
                <a:cs typeface="Tahoma" pitchFamily="34" charset="0"/>
              </a:rPr>
              <a:t>[</a:t>
            </a:r>
            <a:r>
              <a:rPr lang="cs-CZ" sz="2000" dirty="0" smtClean="0">
                <a:latin typeface="Tahoma" pitchFamily="34" charset="0"/>
                <a:cs typeface="Tahoma" pitchFamily="34" charset="0"/>
              </a:rPr>
              <a:t>1]	Novák</a:t>
            </a:r>
            <a:r>
              <a:rPr lang="cs-CZ" sz="2000" dirty="0">
                <a:latin typeface="Tahoma" pitchFamily="34" charset="0"/>
                <a:cs typeface="Tahoma" pitchFamily="34" charset="0"/>
              </a:rPr>
              <a:t>, Z. - Procházka, J.: Inženýrská geodézie </a:t>
            </a:r>
            <a:r>
              <a:rPr lang="cs-CZ" sz="2000" dirty="0" smtClean="0">
                <a:latin typeface="Tahoma" pitchFamily="34" charset="0"/>
                <a:cs typeface="Tahoma" pitchFamily="34" charset="0"/>
              </a:rPr>
              <a:t>10.</a:t>
            </a:r>
            <a:endParaRPr lang="cs-CZ" sz="2000" dirty="0">
              <a:latin typeface="Tahoma" pitchFamily="34" charset="0"/>
              <a:cs typeface="Tahoma" pitchFamily="34" charset="0"/>
            </a:endParaRPr>
          </a:p>
          <a:p>
            <a:pPr>
              <a:tabLst>
                <a:tab pos="355600" algn="l"/>
              </a:tabLst>
              <a:defRPr/>
            </a:pPr>
            <a:r>
              <a:rPr lang="cs-CZ" sz="2000" dirty="0">
                <a:latin typeface="Tahoma" pitchFamily="34" charset="0"/>
                <a:cs typeface="Tahoma" pitchFamily="34" charset="0"/>
              </a:rPr>
              <a:t>[</a:t>
            </a:r>
            <a:r>
              <a:rPr lang="cs-CZ" sz="2000" dirty="0" smtClean="0">
                <a:latin typeface="Tahoma" pitchFamily="34" charset="0"/>
                <a:cs typeface="Tahoma" pitchFamily="34" charset="0"/>
              </a:rPr>
              <a:t>2]	Bajer</a:t>
            </a:r>
            <a:r>
              <a:rPr lang="cs-CZ" sz="2000" dirty="0">
                <a:latin typeface="Tahoma" pitchFamily="34" charset="0"/>
                <a:cs typeface="Tahoma" pitchFamily="34" charset="0"/>
              </a:rPr>
              <a:t>, M. – Procházka, J.: Inženýrská geodézie 10, 20 – Návody ke cvičení</a:t>
            </a:r>
            <a:r>
              <a:rPr lang="cs-CZ" sz="2000" dirty="0" smtClean="0">
                <a:latin typeface="Tahoma" pitchFamily="34" charset="0"/>
                <a:cs typeface="Tahoma" pitchFamily="34" charset="0"/>
              </a:rPr>
              <a:t>.</a:t>
            </a:r>
            <a:endParaRPr lang="cs-CZ" sz="2000" dirty="0">
              <a:latin typeface="Tahoma" pitchFamily="34" charset="0"/>
              <a:cs typeface="Tahoma" pitchFamily="34" charset="0"/>
            </a:endParaRPr>
          </a:p>
          <a:p>
            <a:pPr>
              <a:tabLst>
                <a:tab pos="355600" algn="l"/>
              </a:tabLst>
              <a:defRPr/>
            </a:pPr>
            <a:r>
              <a:rPr lang="cs-CZ" sz="2000" dirty="0">
                <a:latin typeface="Tahoma" pitchFamily="34" charset="0"/>
                <a:cs typeface="Tahoma" pitchFamily="34" charset="0"/>
              </a:rPr>
              <a:t>[</a:t>
            </a:r>
            <a:r>
              <a:rPr lang="cs-CZ" sz="2000" dirty="0" smtClean="0">
                <a:latin typeface="Tahoma" pitchFamily="34" charset="0"/>
                <a:cs typeface="Tahoma" pitchFamily="34" charset="0"/>
              </a:rPr>
              <a:t>3]	k154.fsv.cvut.cz/</a:t>
            </a:r>
            <a:r>
              <a:rPr lang="cs-CZ" sz="2000" dirty="0" err="1" smtClean="0">
                <a:latin typeface="Tahoma" pitchFamily="34" charset="0"/>
                <a:cs typeface="Tahoma" pitchFamily="34" charset="0"/>
              </a:rPr>
              <a:t>vyuk</a:t>
            </a:r>
            <a:r>
              <a:rPr lang="cs-CZ" sz="2000" dirty="0" smtClean="0">
                <a:latin typeface="Tahoma" pitchFamily="34" charset="0"/>
                <a:cs typeface="Tahoma" pitchFamily="34" charset="0"/>
              </a:rPr>
              <a:t>_</a:t>
            </a:r>
            <a:r>
              <a:rPr lang="cs-CZ" sz="2000" dirty="0" err="1" smtClean="0">
                <a:latin typeface="Tahoma" pitchFamily="34" charset="0"/>
                <a:cs typeface="Tahoma" pitchFamily="34" charset="0"/>
              </a:rPr>
              <a:t>gak</a:t>
            </a:r>
            <a:r>
              <a:rPr lang="cs-CZ" sz="20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cs-CZ" sz="2000" dirty="0" err="1" smtClean="0">
                <a:latin typeface="Tahoma" pitchFamily="34" charset="0"/>
                <a:cs typeface="Tahoma" pitchFamily="34" charset="0"/>
              </a:rPr>
              <a:t>predmety</a:t>
            </a:r>
            <a:r>
              <a:rPr lang="cs-CZ" sz="2000" dirty="0" smtClean="0">
                <a:latin typeface="Tahoma" pitchFamily="34" charset="0"/>
                <a:cs typeface="Tahoma" pitchFamily="34" charset="0"/>
              </a:rPr>
              <a:t>/ing2.</a:t>
            </a:r>
            <a:r>
              <a:rPr lang="cs-CZ" sz="2000" dirty="0" err="1" smtClean="0">
                <a:latin typeface="Tahoma" pitchFamily="34" charset="0"/>
                <a:cs typeface="Tahoma" pitchFamily="34" charset="0"/>
              </a:rPr>
              <a:t>htm</a:t>
            </a:r>
            <a:endParaRPr lang="cs-CZ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1</a:t>
            </a:fld>
            <a:endParaRPr lang="cs-CZ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Zákon hromadění směrodatných odchylek</a:t>
            </a:r>
            <a:endParaRPr lang="cs-CZ" sz="2000" dirty="0" smtClean="0">
              <a:latin typeface="Tahoma" pitchFamily="34" charset="0"/>
              <a:cs typeface="Tahoma" pitchFamily="34" charset="0"/>
            </a:endParaRPr>
          </a:p>
          <a:p>
            <a:pPr lvl="0"/>
            <a:endParaRPr lang="cs-CZ" sz="2000" dirty="0" smtClean="0"/>
          </a:p>
          <a:p>
            <a:pPr lvl="0"/>
            <a:r>
              <a:rPr lang="cs-CZ" sz="2000" dirty="0" smtClean="0"/>
              <a:t>Kovarianční matice</a:t>
            </a:r>
          </a:p>
          <a:p>
            <a:pPr lvl="0"/>
            <a:r>
              <a:rPr lang="cs-CZ" sz="2000" dirty="0" smtClean="0"/>
              <a:t>- popisuje přesnosti výsledků výpočtu a jejich vzájemné závislosti</a:t>
            </a:r>
          </a:p>
          <a:p>
            <a:pPr lvl="0"/>
            <a:endParaRPr lang="cs-CZ" sz="2000" dirty="0" smtClean="0"/>
          </a:p>
          <a:p>
            <a:pPr lvl="0"/>
            <a:endParaRPr lang="cs-CZ" sz="2000" dirty="0"/>
          </a:p>
          <a:p>
            <a:pPr lvl="0"/>
            <a:endParaRPr lang="cs-CZ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_1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10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33794" name="Picture 2" descr="C:\DOCUME~1\ACER\LOCALS~1\Temp\msohtmlclip1\01\clip_image00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928802"/>
            <a:ext cx="3476625" cy="1371600"/>
          </a:xfrm>
          <a:prstGeom prst="rect">
            <a:avLst/>
          </a:prstGeom>
          <a:noFill/>
        </p:spPr>
      </p:pic>
      <p:pic>
        <p:nvPicPr>
          <p:cNvPr id="33796" name="Picture 4" descr="C:\DOCUME~1\ACER\LOCALS~1\Temp\msohtmlclip1\01\clip_image00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3500438"/>
            <a:ext cx="7677150" cy="2724150"/>
          </a:xfrm>
          <a:prstGeom prst="rect">
            <a:avLst/>
          </a:prstGeom>
          <a:noFill/>
        </p:spPr>
      </p:pic>
      <p:pic>
        <p:nvPicPr>
          <p:cNvPr id="33798" name="Picture 6" descr="C:\DOCUME~1\ACER\LOCALS~1\Temp\msohtmlclip1\01\clip_image001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86380" y="2071678"/>
            <a:ext cx="1895475" cy="962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Zákon hromadění směrodatných odchylek</a:t>
            </a:r>
            <a:endParaRPr lang="cs-CZ" sz="2000" dirty="0" smtClean="0">
              <a:latin typeface="Tahoma" pitchFamily="34" charset="0"/>
              <a:cs typeface="Tahoma" pitchFamily="34" charset="0"/>
            </a:endParaRPr>
          </a:p>
          <a:p>
            <a:pPr lvl="0"/>
            <a:endParaRPr lang="cs-CZ" sz="2000" dirty="0" smtClean="0"/>
          </a:p>
          <a:p>
            <a:pPr lvl="0"/>
            <a:r>
              <a:rPr lang="cs-CZ" sz="2000" dirty="0" smtClean="0"/>
              <a:t>Příklad pro vodorovnou délku.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_1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11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35842" name="Picture 2" descr="C:\DOCUME~1\ACER\LOCALS~1\Temp\msohtmlclip1\01\clip_image00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428736"/>
            <a:ext cx="6981825" cy="609600"/>
          </a:xfrm>
          <a:prstGeom prst="rect">
            <a:avLst/>
          </a:prstGeom>
          <a:noFill/>
        </p:spPr>
      </p:pic>
      <p:pic>
        <p:nvPicPr>
          <p:cNvPr id="11" name="Picture 4" descr="C:\DOCUME~1\ACER\LOCALS~1\Temp\msohtmlclip1\01\clip_image00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8914" y="2214554"/>
            <a:ext cx="4465699" cy="1584603"/>
          </a:xfrm>
          <a:prstGeom prst="rect">
            <a:avLst/>
          </a:prstGeom>
          <a:noFill/>
        </p:spPr>
      </p:pic>
      <p:pic>
        <p:nvPicPr>
          <p:cNvPr id="35846" name="Picture 6" descr="C:\DOCUME~1\ACER\LOCALS~1\Temp\msohtmlclip1\01\clip_image001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2214554"/>
            <a:ext cx="4010025" cy="3724275"/>
          </a:xfrm>
          <a:prstGeom prst="rect">
            <a:avLst/>
          </a:prstGeom>
          <a:noFill/>
        </p:spPr>
      </p:pic>
      <p:pic>
        <p:nvPicPr>
          <p:cNvPr id="35848" name="Picture 8" descr="C:\DOCUME~1\ACER\LOCALS~1\Temp\msohtmlclip1\01\clip_image001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29256" y="4643446"/>
            <a:ext cx="2343150" cy="828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Rozbory přesnosti</a:t>
            </a:r>
            <a:endParaRPr lang="cs-CZ" sz="2000" dirty="0" smtClean="0">
              <a:latin typeface="Tahoma" pitchFamily="34" charset="0"/>
              <a:cs typeface="Tahoma" pitchFamily="34" charset="0"/>
            </a:endParaRPr>
          </a:p>
          <a:p>
            <a:pPr lvl="0"/>
            <a:endParaRPr lang="cs-CZ" sz="2000" dirty="0" smtClean="0"/>
          </a:p>
          <a:p>
            <a:pPr lvl="0"/>
            <a:r>
              <a:rPr lang="cs-CZ" sz="2400" dirty="0" smtClean="0"/>
              <a:t>Rozbor před měřením</a:t>
            </a:r>
          </a:p>
          <a:p>
            <a:pPr marL="179388" lvl="0" indent="-179388"/>
            <a:r>
              <a:rPr lang="cs-CZ" sz="2000" dirty="0" smtClean="0"/>
              <a:t>- 	výpočet požadované přesnosti (mezní odchylka, volba koeficientu spolehlivosti, směrodatná odchylka, způsob kontroly), </a:t>
            </a:r>
          </a:p>
          <a:p>
            <a:pPr marL="179388" lvl="0" indent="-179388"/>
            <a:r>
              <a:rPr lang="cs-CZ" sz="2000" dirty="0" smtClean="0"/>
              <a:t>-	určení postupu a výběr pomůcek pro měření tak, aby bylo vyhověno požadované přesnosti,</a:t>
            </a:r>
          </a:p>
          <a:p>
            <a:pPr marL="179388" lvl="0" indent="-179388"/>
            <a:r>
              <a:rPr lang="cs-CZ" sz="2000" dirty="0" smtClean="0"/>
              <a:t>- 	pro výpočet bez vyrovnání,</a:t>
            </a:r>
          </a:p>
          <a:p>
            <a:pPr marL="179388" lvl="0" indent="-179388"/>
            <a:r>
              <a:rPr lang="cs-CZ" sz="2000" dirty="0" smtClean="0"/>
              <a:t>- 	pro výpočet s vyrovnáním.</a:t>
            </a:r>
          </a:p>
          <a:p>
            <a:pPr lvl="0"/>
            <a:endParaRPr lang="cs-CZ" sz="2000" dirty="0"/>
          </a:p>
          <a:p>
            <a:pPr lvl="0"/>
            <a:r>
              <a:rPr lang="cs-CZ" sz="2400" dirty="0" smtClean="0"/>
              <a:t>Rozbor při měření</a:t>
            </a:r>
          </a:p>
          <a:p>
            <a:pPr marL="179388" lvl="0" indent="-179388"/>
            <a:r>
              <a:rPr lang="cs-CZ" sz="2000" dirty="0" smtClean="0"/>
              <a:t>-	kontrola, zda měřené veličiny odpovídají předpokládané přesnosti,</a:t>
            </a:r>
          </a:p>
          <a:p>
            <a:pPr marL="179388" lvl="0" indent="-179388"/>
            <a:r>
              <a:rPr lang="cs-CZ" sz="2000" dirty="0" smtClean="0"/>
              <a:t>-	mezní rozdíl, mezní oprava. 	</a:t>
            </a:r>
          </a:p>
          <a:p>
            <a:pPr lvl="0"/>
            <a:endParaRPr lang="cs-CZ" sz="2000" dirty="0"/>
          </a:p>
          <a:p>
            <a:pPr lvl="0"/>
            <a:r>
              <a:rPr lang="cs-CZ" sz="2400" dirty="0" smtClean="0"/>
              <a:t>Rozbor po měření</a:t>
            </a:r>
          </a:p>
          <a:p>
            <a:pPr marL="179388" lvl="0" indent="-179388"/>
            <a:r>
              <a:rPr lang="cs-CZ" sz="2000" dirty="0" smtClean="0"/>
              <a:t>- 	kontrola, zda výsledek práce odpovídá požadované přesnosti,</a:t>
            </a:r>
          </a:p>
          <a:p>
            <a:pPr marL="179388" lvl="0" indent="-179388"/>
            <a:r>
              <a:rPr lang="cs-CZ" sz="2000" dirty="0" smtClean="0"/>
              <a:t>- 	mezní rozdíl, mezní směrodatná odchylka.</a:t>
            </a:r>
          </a:p>
          <a:p>
            <a:pPr marL="179388" lvl="0" indent="-179388"/>
            <a:endParaRPr lang="cs-CZ" sz="2000" dirty="0" smtClean="0"/>
          </a:p>
          <a:p>
            <a:pPr marL="179388" lvl="0" indent="-179388"/>
            <a:r>
              <a:rPr lang="cs-CZ" sz="2000" dirty="0" smtClean="0"/>
              <a:t>Požadovaná x očekávaná přesnost.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_1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12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Rozbory přesnosti</a:t>
            </a:r>
            <a:endParaRPr lang="cs-CZ" sz="2000" dirty="0" smtClean="0">
              <a:latin typeface="Tahoma" pitchFamily="34" charset="0"/>
              <a:cs typeface="Tahoma" pitchFamily="34" charset="0"/>
            </a:endParaRPr>
          </a:p>
          <a:p>
            <a:pPr lvl="0"/>
            <a:endParaRPr lang="cs-CZ" sz="2000" dirty="0" smtClean="0"/>
          </a:p>
          <a:p>
            <a:pPr lvl="0"/>
            <a:r>
              <a:rPr lang="cs-CZ" sz="2400" dirty="0" smtClean="0"/>
              <a:t>Dodatky I</a:t>
            </a:r>
          </a:p>
          <a:p>
            <a:pPr marL="179388" lvl="1" indent="-179388"/>
            <a:endParaRPr lang="cs-CZ" sz="2000" dirty="0" smtClean="0">
              <a:latin typeface="+mj-lt"/>
            </a:endParaRPr>
          </a:p>
          <a:p>
            <a:pPr marL="179388" lvl="1" indent="-179388"/>
            <a:r>
              <a:rPr lang="cs-CZ" sz="2000" dirty="0" smtClean="0">
                <a:latin typeface="+mj-lt"/>
              </a:rPr>
              <a:t>- 	směrodatné odchylky měření u přístrojů od výrobců (DIN 18723, ISO17123-3),</a:t>
            </a:r>
          </a:p>
          <a:p>
            <a:pPr marL="179388" indent="-179388">
              <a:buFontTx/>
              <a:buChar char="-"/>
            </a:pPr>
            <a:r>
              <a:rPr lang="cs-CZ" sz="2000" dirty="0" smtClean="0">
                <a:latin typeface="+mj-lt"/>
              </a:rPr>
              <a:t>chyba z realizace, dostředění přístroje a cíle, </a:t>
            </a:r>
          </a:p>
          <a:p>
            <a:pPr marL="179388" lvl="0" indent="-179388">
              <a:buFontTx/>
              <a:buChar char="-"/>
            </a:pPr>
            <a:r>
              <a:rPr lang="cs-CZ" sz="2000" dirty="0" smtClean="0">
                <a:latin typeface="+mj-lt"/>
              </a:rPr>
              <a:t>statistické testování.</a:t>
            </a:r>
          </a:p>
          <a:p>
            <a:pPr marL="179388" lvl="0" indent="-179388"/>
            <a:endParaRPr lang="cs-CZ" sz="2000" dirty="0" smtClean="0">
              <a:latin typeface="+mj-lt"/>
              <a:cs typeface="Tahoma" pitchFamily="34" charset="0"/>
            </a:endParaRPr>
          </a:p>
          <a:p>
            <a:pPr marL="179388" indent="-179388"/>
            <a:r>
              <a:rPr lang="cs-CZ" sz="2400" dirty="0" smtClean="0"/>
              <a:t>Dodatky II</a:t>
            </a:r>
          </a:p>
          <a:p>
            <a:pPr marL="179388" lvl="0" indent="-179388"/>
            <a:endParaRPr lang="cs-CZ" sz="2000" dirty="0" smtClean="0">
              <a:latin typeface="+mj-lt"/>
              <a:cs typeface="Tahoma" pitchFamily="34" charset="0"/>
            </a:endParaRPr>
          </a:p>
          <a:p>
            <a:pPr marL="179388" lvl="0" indent="-179388">
              <a:buFontTx/>
              <a:buChar char="-"/>
            </a:pPr>
            <a:r>
              <a:rPr lang="cs-CZ" sz="2000" dirty="0" smtClean="0">
                <a:latin typeface="+mj-lt"/>
                <a:cs typeface="Tahoma" pitchFamily="34" charset="0"/>
              </a:rPr>
              <a:t>výpočet zápisníku (ad. 1 úloha),</a:t>
            </a:r>
          </a:p>
          <a:p>
            <a:pPr marL="179388" lvl="0" indent="-179388">
              <a:buFontTx/>
              <a:buChar char="-"/>
            </a:pPr>
            <a:r>
              <a:rPr lang="cs-CZ" sz="2000" dirty="0" smtClean="0">
                <a:latin typeface="+mj-lt"/>
                <a:cs typeface="Tahoma" pitchFamily="34" charset="0"/>
              </a:rPr>
              <a:t>rozbor přesnosti modelováním </a:t>
            </a:r>
            <a:r>
              <a:rPr lang="cs-CZ" sz="2000" dirty="0" smtClean="0">
                <a:cs typeface="Tahoma" pitchFamily="34" charset="0"/>
              </a:rPr>
              <a:t>(ad. 1 úloha).</a:t>
            </a:r>
            <a:endParaRPr lang="cs-CZ" sz="2000" dirty="0" smtClean="0">
              <a:latin typeface="+mj-lt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_1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13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Rozbory přesnosti</a:t>
            </a:r>
            <a:endParaRPr lang="cs-CZ" sz="2000" dirty="0" smtClean="0">
              <a:latin typeface="Tahoma" pitchFamily="34" charset="0"/>
              <a:cs typeface="Tahoma" pitchFamily="34" charset="0"/>
            </a:endParaRPr>
          </a:p>
          <a:p>
            <a:pPr lvl="0"/>
            <a:endParaRPr lang="cs-CZ" sz="2000" dirty="0" smtClean="0"/>
          </a:p>
          <a:p>
            <a:pPr lvl="0"/>
            <a:r>
              <a:rPr lang="cs-CZ" sz="2400" dirty="0" smtClean="0"/>
              <a:t>Dodatek III</a:t>
            </a:r>
          </a:p>
          <a:p>
            <a:pPr marL="342900" lvl="1" indent="-342900">
              <a:buFontTx/>
              <a:buChar char="-"/>
            </a:pPr>
            <a:r>
              <a:rPr lang="cs-CZ" sz="2000" dirty="0" smtClean="0">
                <a:latin typeface="+mj-lt"/>
              </a:rPr>
              <a:t>Testování přesnosti pomocí mezních hodnot</a:t>
            </a:r>
          </a:p>
          <a:p>
            <a:pPr marL="800100" lvl="2" indent="-342900">
              <a:buFontTx/>
              <a:buChar char="-"/>
            </a:pPr>
            <a:r>
              <a:rPr lang="cs-CZ" sz="2000" dirty="0" smtClean="0">
                <a:latin typeface="+mj-lt"/>
              </a:rPr>
              <a:t>Mezní uzávěr.</a:t>
            </a:r>
          </a:p>
          <a:p>
            <a:pPr marL="800100" lvl="2" indent="-342900">
              <a:buFontTx/>
              <a:buChar char="-"/>
            </a:pPr>
            <a:r>
              <a:rPr lang="cs-CZ" sz="2000" dirty="0" smtClean="0">
                <a:latin typeface="+mj-lt"/>
              </a:rPr>
              <a:t>Mezní rozdíl protisměrných měření.</a:t>
            </a:r>
          </a:p>
          <a:p>
            <a:pPr marL="800100" lvl="2" indent="-342900">
              <a:buFontTx/>
              <a:buChar char="-"/>
            </a:pPr>
            <a:r>
              <a:rPr lang="cs-CZ" sz="2000" dirty="0" smtClean="0"/>
              <a:t>Směrodatná odchylka z opakování, z uzávěrů, z rozdílů protisměrných měření.</a:t>
            </a:r>
          </a:p>
          <a:p>
            <a:pPr marL="800100" lvl="2" indent="-342900">
              <a:buFontTx/>
              <a:buChar char="-"/>
            </a:pPr>
            <a:r>
              <a:rPr lang="cs-CZ" sz="2000" dirty="0" smtClean="0"/>
              <a:t>Mezní </a:t>
            </a:r>
            <a:r>
              <a:rPr lang="cs-CZ" sz="2000" dirty="0"/>
              <a:t>výběrová směrodatná </a:t>
            </a:r>
            <a:r>
              <a:rPr lang="cs-CZ" sz="2000" dirty="0" smtClean="0"/>
              <a:t>odchylka.</a:t>
            </a:r>
            <a:endParaRPr lang="cs-CZ" sz="2000" dirty="0" smtClean="0">
              <a:latin typeface="+mj-lt"/>
            </a:endParaRPr>
          </a:p>
          <a:p>
            <a:pPr marL="179388" lvl="0" indent="-179388"/>
            <a:endParaRPr lang="cs-CZ" sz="2000" dirty="0" smtClean="0">
              <a:latin typeface="+mj-lt"/>
              <a:cs typeface="Tahoma" pitchFamily="34" charset="0"/>
            </a:endParaRPr>
          </a:p>
          <a:p>
            <a:pPr marL="179388" indent="-179388"/>
            <a:r>
              <a:rPr lang="cs-CZ" sz="2400" dirty="0" smtClean="0"/>
              <a:t>Dodatek IV</a:t>
            </a:r>
          </a:p>
          <a:p>
            <a:pPr marL="179388" lvl="0" indent="-179388">
              <a:buFontTx/>
              <a:buChar char="-"/>
            </a:pPr>
            <a:r>
              <a:rPr lang="cs-CZ" sz="2000" dirty="0" smtClean="0">
                <a:latin typeface="+mj-lt"/>
                <a:cs typeface="Tahoma" pitchFamily="34" charset="0"/>
              </a:rPr>
              <a:t>MNČ  (vyrovnání zprostředkujících)</a:t>
            </a:r>
          </a:p>
          <a:p>
            <a:pPr marL="636588" lvl="1" indent="-179388">
              <a:buFontTx/>
              <a:buChar char="-"/>
            </a:pPr>
            <a:r>
              <a:rPr lang="cs-CZ" sz="2000" dirty="0" smtClean="0">
                <a:latin typeface="+mj-lt"/>
                <a:cs typeface="Tahoma" pitchFamily="34" charset="0"/>
              </a:rPr>
              <a:t>Princip.</a:t>
            </a:r>
          </a:p>
          <a:p>
            <a:pPr marL="636588" lvl="1" indent="-179388">
              <a:buFontTx/>
              <a:buChar char="-"/>
            </a:pPr>
            <a:r>
              <a:rPr lang="cs-CZ" sz="2000" dirty="0" smtClean="0">
                <a:latin typeface="+mj-lt"/>
                <a:cs typeface="Tahoma" pitchFamily="34" charset="0"/>
              </a:rPr>
              <a:t>Vlastnosti.</a:t>
            </a:r>
          </a:p>
          <a:p>
            <a:pPr marL="636588" lvl="1" indent="-179388">
              <a:buFontTx/>
              <a:buChar char="-"/>
            </a:pPr>
            <a:r>
              <a:rPr lang="cs-CZ" sz="2000" dirty="0" smtClean="0">
                <a:latin typeface="+mj-lt"/>
                <a:cs typeface="Tahoma" pitchFamily="34" charset="0"/>
              </a:rPr>
              <a:t>Postup výpočtu.</a:t>
            </a:r>
          </a:p>
          <a:p>
            <a:pPr marL="636588" lvl="1" indent="-179388">
              <a:buFontTx/>
              <a:buChar char="-"/>
            </a:pPr>
            <a:r>
              <a:rPr lang="cs-CZ" sz="2000" dirty="0" smtClean="0">
                <a:latin typeface="+mj-lt"/>
                <a:cs typeface="Tahoma" pitchFamily="34" charset="0"/>
              </a:rPr>
              <a:t>Hodnocení kvality výsledků vyrovnání </a:t>
            </a:r>
          </a:p>
          <a:p>
            <a:pPr marL="1093788" lvl="2" indent="-179388">
              <a:buFontTx/>
              <a:buChar char="-"/>
            </a:pPr>
            <a:r>
              <a:rPr lang="cs-CZ" sz="2000" dirty="0" smtClean="0">
                <a:latin typeface="+mj-lt"/>
                <a:cs typeface="Tahoma" pitchFamily="34" charset="0"/>
              </a:rPr>
              <a:t>vstupující odhady přesnosti x výsledky,</a:t>
            </a:r>
          </a:p>
          <a:p>
            <a:pPr marL="1093788" lvl="2" indent="-179388">
              <a:buFontTx/>
              <a:buChar char="-"/>
            </a:pPr>
            <a:r>
              <a:rPr lang="cs-CZ" sz="2000" dirty="0" smtClean="0">
                <a:latin typeface="+mj-lt"/>
                <a:cs typeface="Tahoma" pitchFamily="34" charset="0"/>
              </a:rPr>
              <a:t>globální kontrola – s</a:t>
            </a:r>
            <a:r>
              <a:rPr lang="cs-CZ" sz="2000" baseline="-25000" dirty="0" smtClean="0">
                <a:latin typeface="+mj-lt"/>
                <a:cs typeface="Tahoma" pitchFamily="34" charset="0"/>
              </a:rPr>
              <a:t>0</a:t>
            </a:r>
            <a:r>
              <a:rPr lang="cs-CZ" sz="2000" dirty="0" smtClean="0">
                <a:latin typeface="+mj-lt"/>
                <a:cs typeface="Tahoma" pitchFamily="34" charset="0"/>
              </a:rPr>
              <a:t>, </a:t>
            </a:r>
            <a:r>
              <a:rPr lang="cs-CZ" sz="2000" dirty="0" smtClean="0">
                <a:latin typeface="Symbol" pitchFamily="18" charset="2"/>
                <a:cs typeface="Tahoma" pitchFamily="34" charset="0"/>
              </a:rPr>
              <a:t>s</a:t>
            </a:r>
            <a:r>
              <a:rPr lang="cs-CZ" sz="2000" baseline="-25000" dirty="0" smtClean="0">
                <a:latin typeface="+mj-lt"/>
                <a:cs typeface="Tahoma" pitchFamily="34" charset="0"/>
              </a:rPr>
              <a:t>0</a:t>
            </a:r>
            <a:r>
              <a:rPr lang="cs-CZ" sz="2000" dirty="0" smtClean="0">
                <a:latin typeface="+mj-lt"/>
                <a:cs typeface="Tahoma" pitchFamily="34" charset="0"/>
              </a:rPr>
              <a:t> (+ počet nadbytečných veličin)</a:t>
            </a:r>
          </a:p>
          <a:p>
            <a:pPr marL="1093788" lvl="2" indent="-179388">
              <a:buFontTx/>
              <a:buChar char="-"/>
            </a:pPr>
            <a:r>
              <a:rPr lang="cs-CZ" sz="2000" dirty="0" smtClean="0">
                <a:latin typeface="+mj-lt"/>
                <a:cs typeface="Tahoma" pitchFamily="34" charset="0"/>
              </a:rPr>
              <a:t>hodnocení oprav.</a:t>
            </a:r>
          </a:p>
          <a:p>
            <a:pPr lvl="1"/>
            <a:endParaRPr lang="cs-CZ" sz="2000" dirty="0" smtClean="0">
              <a:latin typeface="+mj-lt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_1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14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573016"/>
            <a:ext cx="447675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662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Rozbory přesnosti</a:t>
            </a:r>
            <a:endParaRPr lang="cs-CZ" sz="2000" dirty="0" smtClean="0">
              <a:latin typeface="Tahoma" pitchFamily="34" charset="0"/>
              <a:cs typeface="Tahoma" pitchFamily="34" charset="0"/>
            </a:endParaRPr>
          </a:p>
          <a:p>
            <a:pPr lvl="0"/>
            <a:endParaRPr lang="cs-CZ" sz="2000" dirty="0" smtClean="0"/>
          </a:p>
          <a:p>
            <a:pPr lvl="0"/>
            <a:r>
              <a:rPr lang="cs-CZ" sz="2400" dirty="0"/>
              <a:t>Dodatek </a:t>
            </a:r>
            <a:r>
              <a:rPr lang="cs-CZ" sz="2400" dirty="0" smtClean="0"/>
              <a:t>V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Robustní metody vyrovnání</a:t>
            </a:r>
          </a:p>
          <a:p>
            <a:pPr marL="800100" lvl="1" indent="-342900">
              <a:buFontTx/>
              <a:buChar char="-"/>
            </a:pPr>
            <a:r>
              <a:rPr lang="cs-CZ" sz="2000" dirty="0" smtClean="0"/>
              <a:t>Princip,</a:t>
            </a:r>
          </a:p>
          <a:p>
            <a:pPr marL="800100" lvl="1" indent="-342900">
              <a:buFontTx/>
              <a:buChar char="-"/>
            </a:pPr>
            <a:r>
              <a:rPr lang="cs-CZ" sz="2000" dirty="0" smtClean="0"/>
              <a:t>Huberova metoda.</a:t>
            </a:r>
          </a:p>
          <a:p>
            <a:pPr marL="800100" lvl="1" indent="-342900">
              <a:buFontTx/>
              <a:buChar char="-"/>
            </a:pPr>
            <a:r>
              <a:rPr lang="cs-CZ" sz="2000" dirty="0" smtClean="0"/>
              <a:t>Norma L</a:t>
            </a:r>
            <a:r>
              <a:rPr lang="cs-CZ" sz="2000" baseline="-25000" dirty="0" smtClean="0"/>
              <a:t>1</a:t>
            </a:r>
            <a:r>
              <a:rPr lang="cs-CZ" sz="2000" dirty="0" smtClean="0"/>
              <a:t>.</a:t>
            </a:r>
          </a:p>
          <a:p>
            <a:pPr marL="342900" lvl="0" indent="-342900">
              <a:buFontTx/>
              <a:buChar char="-"/>
            </a:pPr>
            <a:endParaRPr lang="cs-CZ" sz="2400" dirty="0"/>
          </a:p>
          <a:p>
            <a:pPr lvl="0"/>
            <a:r>
              <a:rPr lang="cs-CZ" sz="2400" dirty="0" smtClean="0"/>
              <a:t>Dodatek VI</a:t>
            </a:r>
          </a:p>
          <a:p>
            <a:pPr marL="179388" lvl="1" indent="-179388"/>
            <a:endParaRPr lang="cs-CZ" sz="2000" dirty="0" smtClean="0">
              <a:latin typeface="+mj-lt"/>
            </a:endParaRPr>
          </a:p>
          <a:p>
            <a:pPr marL="342900" lvl="1" indent="-342900">
              <a:buFontTx/>
              <a:buChar char="-"/>
            </a:pPr>
            <a:r>
              <a:rPr lang="cs-CZ" sz="2000" dirty="0" smtClean="0">
                <a:latin typeface="+mj-lt"/>
              </a:rPr>
              <a:t>Globální optimalizační metody</a:t>
            </a:r>
          </a:p>
          <a:p>
            <a:pPr marL="800100" lvl="2" indent="-342900">
              <a:buFontTx/>
              <a:buChar char="-"/>
            </a:pPr>
            <a:r>
              <a:rPr lang="cs-CZ" sz="2000" dirty="0" smtClean="0">
                <a:latin typeface="+mj-lt"/>
              </a:rPr>
              <a:t>principy.</a:t>
            </a:r>
          </a:p>
          <a:p>
            <a:pPr marL="800100" lvl="2" indent="-342900">
              <a:buFontTx/>
              <a:buChar char="-"/>
            </a:pPr>
            <a:r>
              <a:rPr lang="cs-CZ" sz="2000" dirty="0" smtClean="0">
                <a:latin typeface="+mj-lt"/>
              </a:rPr>
              <a:t>Simplexová metoda.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_1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15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482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21439" y="274290"/>
                <a:ext cx="8501122" cy="55891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tabLst>
                    <a:tab pos="450850" algn="l"/>
                  </a:tabLst>
                </a:pPr>
                <a:r>
                  <a:rPr lang="cs-CZ" sz="2400" u="sng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itchFamily="34" charset="0"/>
                    <a:cs typeface="Tahoma" pitchFamily="34" charset="0"/>
                  </a:rPr>
                  <a:t>Rozbory přesnosti</a:t>
                </a:r>
                <a:endParaRPr lang="cs-CZ" sz="2000" dirty="0" smtClean="0">
                  <a:latin typeface="Tahoma" pitchFamily="34" charset="0"/>
                  <a:cs typeface="Tahoma" pitchFamily="34" charset="0"/>
                </a:endParaRPr>
              </a:p>
              <a:p>
                <a:pPr lvl="0"/>
                <a:endParaRPr lang="cs-CZ" sz="2000" dirty="0" smtClean="0"/>
              </a:p>
              <a:p>
                <a:pPr lvl="0"/>
                <a:r>
                  <a:rPr lang="cs-CZ" sz="2400" dirty="0"/>
                  <a:t>Dodatek </a:t>
                </a:r>
                <a:r>
                  <a:rPr lang="cs-CZ" sz="2400" dirty="0" smtClean="0"/>
                  <a:t>V</a:t>
                </a:r>
              </a:p>
              <a:p>
                <a:pPr marL="342900" lvl="0" indent="-342900">
                  <a:buFontTx/>
                  <a:buChar char="-"/>
                </a:pPr>
                <a:r>
                  <a:rPr lang="cs-CZ" sz="2400" dirty="0" smtClean="0"/>
                  <a:t>Robustní metody vyrovnání</a:t>
                </a:r>
              </a:p>
              <a:p>
                <a:pPr marL="800100" lvl="1" indent="-342900">
                  <a:buFontTx/>
                  <a:buChar char="-"/>
                </a:pPr>
                <a:r>
                  <a:rPr lang="cs-CZ" sz="2000" dirty="0" smtClean="0"/>
                  <a:t>Huberova metoda.</a:t>
                </a:r>
              </a:p>
              <a:p>
                <a:pPr lvl="1"/>
                <a:endParaRPr lang="cs-CZ" sz="2000" dirty="0"/>
              </a:p>
              <a:p>
                <a:r>
                  <a:rPr lang="cs-CZ" sz="2000" dirty="0" smtClean="0"/>
                  <a:t>	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i="1">
                            <a:latin typeface="Cambria Math"/>
                          </a:rPr>
                        </m:ctrlPr>
                      </m:sSubSupPr>
                      <m:e>
                        <m:r>
                          <a:rPr lang="cs-CZ" i="1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𝑖</m:t>
                        </m:r>
                      </m:sub>
                      <m:sup>
                        <m:d>
                          <m:dPr>
                            <m:ctrlPr>
                              <a:rPr lang="cs-CZ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i="1">
                                <a:latin typeface="Cambria Math"/>
                              </a:rPr>
                              <m:t>𝑚</m:t>
                            </m:r>
                          </m:e>
                        </m:d>
                      </m:sup>
                    </m:sSubSup>
                    <m:r>
                      <a:rPr lang="cs-CZ" i="1">
                        <a:latin typeface="Cambria Math"/>
                      </a:rPr>
                      <m:t>=1</m:t>
                    </m:r>
                  </m:oMath>
                </a14:m>
                <a:r>
                  <a:rPr lang="cs-CZ" dirty="0"/>
                  <a:t>		pro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i="1">
                            <a:latin typeface="Cambria Math"/>
                          </a:rPr>
                          <m:t>𝑣</m:t>
                        </m:r>
                      </m:e>
                    </m:d>
                    <m:r>
                      <a:rPr lang="cs-CZ" i="1">
                        <a:latin typeface="Cambria Math"/>
                      </a:rPr>
                      <m:t>≤</m:t>
                    </m:r>
                    <m:r>
                      <a:rPr lang="cs-CZ" i="1">
                        <a:latin typeface="Cambria Math"/>
                      </a:rPr>
                      <m:t>𝑐</m:t>
                    </m:r>
                  </m:oMath>
                </a14:m>
                <a:r>
                  <a:rPr lang="cs-CZ" dirty="0"/>
                  <a:t>,					</a:t>
                </a:r>
                <a:r>
                  <a:rPr lang="cs-CZ" dirty="0" smtClean="0"/>
                  <a:t>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i="1">
                            <a:latin typeface="Cambria Math"/>
                          </a:rPr>
                        </m:ctrlPr>
                      </m:sSubSupPr>
                      <m:e>
                        <m:r>
                          <a:rPr lang="cs-CZ" i="1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𝑖</m:t>
                        </m:r>
                      </m:sub>
                      <m:sup>
                        <m:d>
                          <m:dPr>
                            <m:ctrlPr>
                              <a:rPr lang="cs-CZ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i="1">
                                <a:latin typeface="Cambria Math"/>
                              </a:rPr>
                              <m:t>𝑚</m:t>
                            </m:r>
                          </m:e>
                        </m:d>
                      </m:sup>
                    </m:sSubSup>
                    <m:r>
                      <a:rPr lang="cs-CZ" i="1">
                        <a:latin typeface="Cambria Math"/>
                      </a:rPr>
                      <m:t>=</m:t>
                    </m:r>
                    <m:r>
                      <a:rPr lang="cs-CZ" i="1">
                        <a:latin typeface="Cambria Math"/>
                      </a:rPr>
                      <m:t>𝑐</m:t>
                    </m:r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i="1">
                            <a:latin typeface="Cambria Math"/>
                          </a:rPr>
                          <m:t>𝜎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cs-CZ" i="1">
                                <a:latin typeface="Cambria Math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cs-CZ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cs-CZ" i="1">
                                    <a:latin typeface="Cambria Math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cs-CZ" i="1">
                                    <a:latin typeface="Cambria Math"/>
                                  </a:rPr>
                                  <m:t>𝑖</m:t>
                                </m:r>
                              </m:sub>
                              <m:sup>
                                <m:d>
                                  <m:dPr>
                                    <m:ctrlPr>
                                      <a:rPr lang="cs-CZ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cs-CZ" i="1">
                                        <a:latin typeface="Cambria Math"/>
                                      </a:rPr>
                                      <m:t>𝑚</m:t>
                                    </m:r>
                                  </m:e>
                                </m:d>
                              </m:sup>
                            </m:sSubSup>
                          </m:e>
                        </m:d>
                      </m:den>
                    </m:f>
                  </m:oMath>
                </a14:m>
                <a:r>
                  <a:rPr lang="cs-CZ" dirty="0"/>
                  <a:t>	pro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i="1">
                            <a:latin typeface="Cambria Math"/>
                          </a:rPr>
                          <m:t>𝑣</m:t>
                        </m:r>
                      </m:e>
                    </m:d>
                    <m:r>
                      <a:rPr lang="cs-CZ" i="1">
                        <a:latin typeface="Cambria Math"/>
                      </a:rPr>
                      <m:t>&gt;</m:t>
                    </m:r>
                    <m:r>
                      <a:rPr lang="cs-CZ" i="1">
                        <a:latin typeface="Cambria Math"/>
                      </a:rPr>
                      <m:t>𝑐</m:t>
                    </m:r>
                  </m:oMath>
                </a14:m>
                <a:r>
                  <a:rPr lang="cs-CZ" dirty="0"/>
                  <a:t> .</a:t>
                </a:r>
              </a:p>
              <a:p>
                <a:pPr lvl="1"/>
                <a:endParaRPr lang="cs-CZ" sz="2000" dirty="0" smtClean="0"/>
              </a:p>
              <a:p>
                <a:pPr lvl="1"/>
                <a:endParaRPr lang="cs-CZ" sz="2000" dirty="0" smtClean="0"/>
              </a:p>
              <a:p>
                <a:pPr marL="800100" lvl="1" indent="-342900">
                  <a:buFontTx/>
                  <a:buChar char="-"/>
                </a:pPr>
                <a:r>
                  <a:rPr lang="cs-CZ" sz="2000" dirty="0" smtClean="0"/>
                  <a:t>Norma L</a:t>
                </a:r>
                <a:r>
                  <a:rPr lang="cs-CZ" sz="2000" baseline="-25000" dirty="0" smtClean="0"/>
                  <a:t>1</a:t>
                </a:r>
                <a:r>
                  <a:rPr lang="cs-CZ" sz="2000" dirty="0" smtClean="0"/>
                  <a:t>.</a:t>
                </a:r>
              </a:p>
              <a:p>
                <a:pPr lvl="0"/>
                <a:r>
                  <a:rPr lang="cs-CZ" sz="2400" dirty="0" smtClean="0"/>
                  <a:t>	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sz="2400" i="1">
                            <a:latin typeface="Cambria Math"/>
                          </a:rPr>
                        </m:ctrlPr>
                      </m:sSubSupPr>
                      <m:e>
                        <m:r>
                          <a:rPr lang="cs-CZ" sz="2400" i="1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cs-CZ" sz="2400" i="1">
                            <a:latin typeface="Cambria Math"/>
                          </a:rPr>
                          <m:t>𝑖</m:t>
                        </m:r>
                      </m:sub>
                      <m:sup>
                        <m:d>
                          <m:dPr>
                            <m:ctrlPr>
                              <a:rPr lang="cs-CZ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sz="2400" i="1">
                                <a:latin typeface="Cambria Math"/>
                              </a:rPr>
                              <m:t>𝑚</m:t>
                            </m:r>
                          </m:e>
                        </m:d>
                      </m:sup>
                    </m:sSubSup>
                    <m:r>
                      <a:rPr lang="cs-CZ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i="1">
                            <a:latin typeface="Cambria Math"/>
                          </a:rPr>
                          <m:t>1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cs-CZ" sz="2400" i="1">
                                <a:latin typeface="Cambria Math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cs-CZ" sz="2400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cs-CZ" sz="2400" i="1">
                                    <a:latin typeface="Cambria Math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cs-CZ" sz="2400" i="1">
                                    <a:latin typeface="Cambria Math"/>
                                  </a:rPr>
                                  <m:t>𝑖</m:t>
                                </m:r>
                              </m:sub>
                              <m:sup>
                                <m:d>
                                  <m:dPr>
                                    <m:ctrlPr>
                                      <a:rPr lang="cs-CZ" sz="24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cs-CZ" sz="2400" i="1">
                                        <a:latin typeface="Cambria Math"/>
                                      </a:rPr>
                                      <m:t>𝑚</m:t>
                                    </m:r>
                                  </m:e>
                                </m:d>
                              </m:sup>
                            </m:sSubSup>
                          </m:e>
                        </m:d>
                      </m:den>
                    </m:f>
                  </m:oMath>
                </a14:m>
                <a:r>
                  <a:rPr lang="cs-CZ" sz="2400" dirty="0"/>
                  <a:t> .	</a:t>
                </a:r>
                <a:endParaRPr lang="cs-CZ" sz="2400" dirty="0" smtClean="0"/>
              </a:p>
              <a:p>
                <a:pPr lvl="0"/>
                <a:endParaRPr lang="cs-CZ" sz="2400" dirty="0"/>
              </a:p>
              <a:p>
                <a:pPr lvl="0" indent="449263"/>
                <a:endParaRPr lang="cs-CZ" sz="2000" dirty="0" smtClean="0"/>
              </a:p>
              <a:p>
                <a:pPr lvl="0" indent="449263"/>
                <a:r>
                  <a:rPr lang="cs-CZ" sz="2000" dirty="0" smtClean="0"/>
                  <a:t>- „Ruční“ výpočet (</a:t>
                </a:r>
                <a:r>
                  <a:rPr lang="cs-CZ" sz="2000" dirty="0" err="1" smtClean="0"/>
                  <a:t>Talwarova</a:t>
                </a:r>
                <a:r>
                  <a:rPr lang="cs-CZ" sz="2000" dirty="0" smtClean="0"/>
                  <a:t> metoda)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439" y="274290"/>
                <a:ext cx="8501122" cy="5589159"/>
              </a:xfrm>
              <a:prstGeom prst="rect">
                <a:avLst/>
              </a:prstGeom>
              <a:blipFill rotWithShape="1">
                <a:blip r:embed="rId3"/>
                <a:stretch>
                  <a:fillRect l="-1220" t="-981" b="-98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_1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16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8" name="Obrázek 7" descr="C:\_Data_k\_publikace\__curr\Robust_methods\obrs_Ms\odhady_1.wmf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62" t="31671" r="4321" b="30997"/>
          <a:stretch/>
        </p:blipFill>
        <p:spPr bwMode="auto">
          <a:xfrm>
            <a:off x="5818356" y="1340768"/>
            <a:ext cx="3098433" cy="194421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Obrázek 8" descr="C:\_Data_k\_publikace\__curr\Robust_methods\obrs_Ms\odhady_C.wmf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606" t="27707" r="5372" b="35936"/>
          <a:stretch/>
        </p:blipFill>
        <p:spPr bwMode="auto">
          <a:xfrm>
            <a:off x="5772322" y="3429000"/>
            <a:ext cx="3098433" cy="172022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0452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Rozbory přesnosti</a:t>
            </a:r>
            <a:endParaRPr lang="cs-CZ" sz="2000" dirty="0" smtClean="0">
              <a:latin typeface="Tahoma" pitchFamily="34" charset="0"/>
              <a:cs typeface="Tahoma" pitchFamily="34" charset="0"/>
            </a:endParaRPr>
          </a:p>
          <a:p>
            <a:pPr lvl="0"/>
            <a:endParaRPr lang="cs-CZ" sz="2000" dirty="0" smtClean="0"/>
          </a:p>
          <a:p>
            <a:pPr lvl="0"/>
            <a:r>
              <a:rPr lang="cs-CZ" sz="2400" dirty="0" smtClean="0"/>
              <a:t>Dodatek VI</a:t>
            </a:r>
          </a:p>
          <a:p>
            <a:pPr marL="179388" lvl="1" indent="-179388"/>
            <a:endParaRPr lang="cs-CZ" sz="2000" dirty="0" smtClean="0">
              <a:latin typeface="+mj-lt"/>
            </a:endParaRPr>
          </a:p>
          <a:p>
            <a:pPr marL="342900" lvl="1" indent="-342900">
              <a:buFontTx/>
              <a:buChar char="-"/>
            </a:pPr>
            <a:r>
              <a:rPr lang="cs-CZ" sz="2000" dirty="0" smtClean="0">
                <a:latin typeface="+mj-lt"/>
              </a:rPr>
              <a:t>Globální optimalizační metody</a:t>
            </a:r>
          </a:p>
          <a:p>
            <a:pPr marL="800100" lvl="2" indent="-342900">
              <a:buFontTx/>
              <a:buChar char="-"/>
            </a:pPr>
            <a:r>
              <a:rPr lang="cs-CZ" sz="2000" dirty="0" smtClean="0">
                <a:latin typeface="+mj-lt"/>
              </a:rPr>
              <a:t>principy.</a:t>
            </a:r>
          </a:p>
          <a:p>
            <a:pPr marL="800100" lvl="2" indent="-342900">
              <a:buFontTx/>
              <a:buChar char="-"/>
            </a:pPr>
            <a:r>
              <a:rPr lang="cs-CZ" sz="2000" dirty="0" smtClean="0">
                <a:latin typeface="+mj-lt"/>
              </a:rPr>
              <a:t>Simplexová metoda.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_1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17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606226"/>
            <a:ext cx="4813176" cy="4129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37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285728"/>
            <a:ext cx="850112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Témata přednášek</a:t>
            </a:r>
          </a:p>
          <a:p>
            <a:endParaRPr lang="cs-CZ" sz="2000" dirty="0">
              <a:latin typeface="Tahoma" pitchFamily="34" charset="0"/>
              <a:cs typeface="Tahoma" pitchFamily="34" charset="0"/>
            </a:endParaRPr>
          </a:p>
          <a:p>
            <a:pPr>
              <a:tabLst>
                <a:tab pos="450850" algn="l"/>
              </a:tabLst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1.	Plánování přesnosti měření v IG</a:t>
            </a:r>
          </a:p>
          <a:p>
            <a:pPr>
              <a:tabLst>
                <a:tab pos="450850" algn="l"/>
              </a:tabLst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2.	Přesnost měřených a vytyčovaných délek</a:t>
            </a:r>
          </a:p>
          <a:p>
            <a:pPr>
              <a:tabLst>
                <a:tab pos="450850" algn="l"/>
              </a:tabLst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3.	Přesnost měření a vytyčování vodorovných a zenitových 	úhlů</a:t>
            </a:r>
          </a:p>
          <a:p>
            <a:pPr>
              <a:tabLst>
                <a:tab pos="450850" algn="l"/>
              </a:tabLst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4.	Polohové vytyčovací sítě</a:t>
            </a:r>
          </a:p>
          <a:p>
            <a:pPr>
              <a:tabLst>
                <a:tab pos="450850" algn="l"/>
              </a:tabLst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5.	Polohové vytyčování</a:t>
            </a:r>
          </a:p>
          <a:p>
            <a:pPr>
              <a:tabLst>
                <a:tab pos="450850" algn="l"/>
              </a:tabLst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6.	Prostorové vytyčovací sítě určené trigonometricky a GPS</a:t>
            </a:r>
          </a:p>
          <a:p>
            <a:pPr>
              <a:tabLst>
                <a:tab pos="450850" algn="l"/>
              </a:tabLst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7.	Přechodnice, výškové oblouky</a:t>
            </a:r>
          </a:p>
          <a:p>
            <a:pPr>
              <a:tabLst>
                <a:tab pos="450850" algn="l"/>
              </a:tabLst>
            </a:pPr>
            <a:r>
              <a:rPr lang="cs-CZ" sz="2400" dirty="0" smtClean="0">
                <a:latin typeface="Tahoma" pitchFamily="34" charset="0"/>
                <a:cs typeface="Tahoma" pitchFamily="34" charset="0"/>
              </a:rPr>
              <a:t>8.	Měření posunů a přetvoření</a:t>
            </a:r>
            <a:endParaRPr lang="cs-CZ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86644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_1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2</a:t>
            </a:fld>
            <a:endParaRPr lang="cs-CZ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Plánování přesnosti měření v IG</a:t>
            </a:r>
          </a:p>
          <a:p>
            <a:pPr marL="457200" indent="-457200"/>
            <a:endParaRPr lang="cs-CZ" sz="2000" dirty="0" smtClean="0">
              <a:latin typeface="Tahoma" pitchFamily="34" charset="0"/>
              <a:cs typeface="Tahoma" pitchFamily="34" charset="0"/>
            </a:endParaRPr>
          </a:p>
          <a:p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Úvod </a:t>
            </a:r>
            <a:r>
              <a:rPr lang="cs-CZ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základní nástroje TCHAVP</a:t>
            </a:r>
            <a:endParaRPr lang="cs-CZ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endParaRPr lang="cs-CZ" sz="2000" dirty="0" smtClean="0"/>
          </a:p>
          <a:p>
            <a:pPr lvl="0"/>
            <a:r>
              <a:rPr lang="cs-CZ" sz="2000" b="1" dirty="0" smtClean="0"/>
              <a:t>Náhodné a systematické chyby.</a:t>
            </a:r>
            <a:r>
              <a:rPr lang="cs-CZ" sz="2000" dirty="0" smtClean="0"/>
              <a:t> </a:t>
            </a:r>
          </a:p>
          <a:p>
            <a:r>
              <a:rPr lang="cs-CZ" sz="2000" b="1" dirty="0" smtClean="0"/>
              <a:t>Normální </a:t>
            </a:r>
            <a:r>
              <a:rPr lang="cs-CZ" sz="2000" b="1" dirty="0"/>
              <a:t>rozdělení </a:t>
            </a:r>
            <a:r>
              <a:rPr lang="cs-CZ" sz="2000" b="1" dirty="0" smtClean="0"/>
              <a:t>pravděpodobnosti </a:t>
            </a:r>
          </a:p>
          <a:p>
            <a:r>
              <a:rPr lang="cs-CZ" sz="2000" dirty="0" smtClean="0"/>
              <a:t>- jeho </a:t>
            </a:r>
            <a:r>
              <a:rPr lang="cs-CZ" sz="2000" dirty="0"/>
              <a:t>vlastnosti a </a:t>
            </a:r>
            <a:r>
              <a:rPr lang="cs-CZ" sz="2000" dirty="0" smtClean="0"/>
              <a:t>charakteristiky,</a:t>
            </a:r>
          </a:p>
          <a:p>
            <a:r>
              <a:rPr lang="cs-CZ" sz="2000" dirty="0" smtClean="0"/>
              <a:t>- směrodatná a mezní odchylka.</a:t>
            </a:r>
            <a:endParaRPr lang="cs-CZ" sz="2000" dirty="0"/>
          </a:p>
          <a:p>
            <a:r>
              <a:rPr lang="cs-CZ" sz="2000" b="1" dirty="0" smtClean="0"/>
              <a:t>Zákon </a:t>
            </a:r>
            <a:r>
              <a:rPr lang="cs-CZ" sz="2000" b="1" dirty="0"/>
              <a:t>hromadění směrodatných </a:t>
            </a:r>
            <a:r>
              <a:rPr lang="cs-CZ" sz="2000" b="1" dirty="0" smtClean="0"/>
              <a:t>odchylek </a:t>
            </a:r>
          </a:p>
          <a:p>
            <a:r>
              <a:rPr lang="cs-CZ" sz="2000" dirty="0" smtClean="0"/>
              <a:t>- pro </a:t>
            </a:r>
            <a:r>
              <a:rPr lang="cs-CZ" sz="2000" dirty="0"/>
              <a:t>nezávislé </a:t>
            </a:r>
            <a:r>
              <a:rPr lang="cs-CZ" sz="2000" dirty="0" smtClean="0"/>
              <a:t>hodnoty,</a:t>
            </a:r>
            <a:endParaRPr lang="cs-CZ" sz="2000" dirty="0"/>
          </a:p>
          <a:p>
            <a:pPr lvl="0"/>
            <a:r>
              <a:rPr lang="cs-CZ" sz="2000" dirty="0" smtClean="0"/>
              <a:t>- obecný,</a:t>
            </a:r>
            <a:endParaRPr lang="cs-CZ" sz="2000" dirty="0"/>
          </a:p>
          <a:p>
            <a:pPr lvl="0"/>
            <a:r>
              <a:rPr lang="cs-CZ" sz="2000" dirty="0" smtClean="0"/>
              <a:t>- pravidla </a:t>
            </a:r>
            <a:r>
              <a:rPr lang="cs-CZ" sz="2000" dirty="0"/>
              <a:t>a principy použití, předpoklady, vlastnosti.</a:t>
            </a:r>
          </a:p>
          <a:p>
            <a:r>
              <a:rPr lang="cs-CZ" sz="2000" b="1" dirty="0" smtClean="0"/>
              <a:t>Rozbory </a:t>
            </a:r>
            <a:r>
              <a:rPr lang="cs-CZ" sz="2000" b="1" dirty="0"/>
              <a:t>přesnosti</a:t>
            </a:r>
          </a:p>
          <a:p>
            <a:pPr lvl="0"/>
            <a:r>
              <a:rPr lang="cs-CZ" sz="2000" dirty="0" smtClean="0"/>
              <a:t>- před měřením,</a:t>
            </a:r>
            <a:endParaRPr lang="cs-CZ" sz="2000" dirty="0"/>
          </a:p>
          <a:p>
            <a:pPr lvl="0"/>
            <a:r>
              <a:rPr lang="cs-CZ" sz="2000" dirty="0" smtClean="0"/>
              <a:t>- při měření,</a:t>
            </a:r>
            <a:endParaRPr lang="cs-CZ" sz="2000" dirty="0"/>
          </a:p>
          <a:p>
            <a:pPr lvl="0"/>
            <a:r>
              <a:rPr lang="cs-CZ" sz="2000" dirty="0" smtClean="0"/>
              <a:t>- po </a:t>
            </a:r>
            <a:r>
              <a:rPr lang="cs-CZ" sz="2000" dirty="0"/>
              <a:t>měření (mezní rozdíl, mezní směrodatná odchylka), </a:t>
            </a:r>
          </a:p>
          <a:p>
            <a:pPr lvl="0"/>
            <a:r>
              <a:rPr lang="cs-CZ" sz="2000" b="1" dirty="0" smtClean="0"/>
              <a:t>Dodatky I</a:t>
            </a:r>
            <a:endParaRPr lang="cs-CZ" sz="2000" b="1" dirty="0"/>
          </a:p>
          <a:p>
            <a:pPr marL="179388" lvl="0" indent="-179388">
              <a:buFontTx/>
              <a:buChar char="-"/>
            </a:pPr>
            <a:r>
              <a:rPr lang="cs-CZ" sz="2000" dirty="0" smtClean="0"/>
              <a:t>chyba </a:t>
            </a:r>
            <a:r>
              <a:rPr lang="cs-CZ" sz="2000" dirty="0"/>
              <a:t>z realizace, </a:t>
            </a:r>
            <a:r>
              <a:rPr lang="cs-CZ" sz="2000" dirty="0" smtClean="0"/>
              <a:t>dostředění; směrodatné odchylky měření u </a:t>
            </a:r>
            <a:r>
              <a:rPr lang="cs-CZ" sz="2000" dirty="0"/>
              <a:t>přístrojů od </a:t>
            </a:r>
            <a:r>
              <a:rPr lang="cs-CZ" sz="2000" dirty="0" smtClean="0"/>
              <a:t>výrobců; statistické testování.</a:t>
            </a:r>
          </a:p>
          <a:p>
            <a:r>
              <a:rPr lang="cs-CZ" sz="2000" b="1" dirty="0" smtClean="0"/>
              <a:t>Dodatky II</a:t>
            </a:r>
          </a:p>
          <a:p>
            <a:pPr lvl="0">
              <a:buFontTx/>
              <a:buChar char="-"/>
            </a:pPr>
            <a:endParaRPr lang="cs-CZ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_1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3</a:t>
            </a:fld>
            <a:endParaRPr lang="cs-CZ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Náhodné a systematické chyby</a:t>
            </a:r>
            <a:endParaRPr lang="cs-CZ" sz="2000" dirty="0" smtClean="0">
              <a:latin typeface="Tahoma" pitchFamily="34" charset="0"/>
              <a:cs typeface="Tahoma" pitchFamily="34" charset="0"/>
            </a:endParaRPr>
          </a:p>
          <a:p>
            <a:pPr lvl="0"/>
            <a:endParaRPr lang="cs-CZ" sz="2000" dirty="0" smtClean="0"/>
          </a:p>
          <a:p>
            <a:pPr lvl="0"/>
            <a:r>
              <a:rPr lang="cs-CZ" sz="2000" dirty="0" smtClean="0">
                <a:latin typeface="+mj-lt"/>
              </a:rPr>
              <a:t>(omyly, hrubé chyby)</a:t>
            </a:r>
          </a:p>
          <a:p>
            <a:pPr lvl="0"/>
            <a:endParaRPr lang="cs-CZ" sz="2000" dirty="0">
              <a:latin typeface="+mj-lt"/>
            </a:endParaRPr>
          </a:p>
          <a:p>
            <a:pPr lvl="0"/>
            <a:r>
              <a:rPr lang="cs-CZ" sz="2400" dirty="0" smtClean="0">
                <a:latin typeface="+mj-lt"/>
              </a:rPr>
              <a:t>Systematické chyby</a:t>
            </a:r>
          </a:p>
          <a:p>
            <a:pPr lvl="0"/>
            <a:r>
              <a:rPr lang="cs-CZ" sz="2000" dirty="0" smtClean="0">
                <a:latin typeface="+mj-lt"/>
              </a:rPr>
              <a:t>- vznikají z jednostranně působících příčin,za stejných podmínek ovlivňují měření ve stejném smyslu, tj. chyba měření má stejné znaménko i velikost.</a:t>
            </a:r>
          </a:p>
          <a:p>
            <a:pPr lvl="0"/>
            <a:r>
              <a:rPr lang="cs-CZ" sz="2000" dirty="0" smtClean="0">
                <a:latin typeface="+mj-lt"/>
                <a:cs typeface="Tahoma" pitchFamily="34" charset="0"/>
              </a:rPr>
              <a:t>- konstantní , proměnlivé,</a:t>
            </a:r>
          </a:p>
          <a:p>
            <a:pPr lvl="0"/>
            <a:r>
              <a:rPr lang="cs-CZ" sz="2000" dirty="0" smtClean="0">
                <a:latin typeface="+mj-lt"/>
                <a:cs typeface="Tahoma" pitchFamily="34" charset="0"/>
              </a:rPr>
              <a:t>- </a:t>
            </a:r>
            <a:r>
              <a:rPr lang="cs-CZ" sz="2000" dirty="0" smtClean="0"/>
              <a:t>je možno je potlačit seřízením (rektifikací) přístrojů a pomůcek před měřením a vhodnou metodikou zpracování měření.</a:t>
            </a:r>
            <a:r>
              <a:rPr lang="cs-CZ" sz="2000" dirty="0" smtClean="0">
                <a:latin typeface="+mj-lt"/>
                <a:cs typeface="Tahoma" pitchFamily="34" charset="0"/>
              </a:rPr>
              <a:t> </a:t>
            </a:r>
          </a:p>
          <a:p>
            <a:pPr lvl="0"/>
            <a:r>
              <a:rPr lang="cs-CZ" sz="2000" dirty="0" smtClean="0">
                <a:latin typeface="+mj-lt"/>
                <a:cs typeface="Tahoma" pitchFamily="34" charset="0"/>
              </a:rPr>
              <a:t>  </a:t>
            </a:r>
            <a:endParaRPr lang="cs-CZ" sz="2000" dirty="0">
              <a:latin typeface="+mj-lt"/>
              <a:cs typeface="Tahoma" pitchFamily="34" charset="0"/>
            </a:endParaRPr>
          </a:p>
          <a:p>
            <a:pPr lvl="0"/>
            <a:r>
              <a:rPr lang="cs-CZ" sz="2400" dirty="0" smtClean="0">
                <a:latin typeface="+mj-lt"/>
                <a:cs typeface="Tahoma" pitchFamily="34" charset="0"/>
              </a:rPr>
              <a:t>Náhodné chyby</a:t>
            </a:r>
          </a:p>
          <a:p>
            <a:r>
              <a:rPr lang="cs-CZ" sz="2000" dirty="0" smtClean="0">
                <a:latin typeface="+mj-lt"/>
                <a:cs typeface="Tahoma" pitchFamily="34" charset="0"/>
              </a:rPr>
              <a:t>-</a:t>
            </a:r>
            <a:r>
              <a:rPr lang="cs-CZ" sz="2000" dirty="0" smtClean="0"/>
              <a:t> chyby, které při stejné měřené veličině, metodě měření, podmínkách a pečlivosti, náhodně nabývají různé velikosti i znaménka. Jednotlivě nemají žádné zákonitosti a jsou vzájemně nezávislé, nepředvídatelné a nezdůvodnitelné. </a:t>
            </a:r>
          </a:p>
          <a:p>
            <a:r>
              <a:rPr lang="cs-CZ" sz="2000" dirty="0" smtClean="0"/>
              <a:t>Ve větších souborech (vícekrát opakované měření) se však již řídí jistými statistickými zákonitostmi.</a:t>
            </a:r>
            <a:endParaRPr lang="cs-CZ" sz="2000" dirty="0">
              <a:latin typeface="+mj-lt"/>
              <a:cs typeface="Tahoma" pitchFamily="34" charset="0"/>
            </a:endParaRPr>
          </a:p>
          <a:p>
            <a:pPr lvl="0"/>
            <a:r>
              <a:rPr lang="cs-CZ" sz="2000" dirty="0" smtClean="0">
                <a:latin typeface="+mj-lt"/>
                <a:cs typeface="Tahoma" pitchFamily="34" charset="0"/>
              </a:rPr>
              <a:t>    </a:t>
            </a:r>
            <a:endParaRPr lang="cs-CZ" sz="2000" dirty="0">
              <a:latin typeface="+mj-lt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_1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4</a:t>
            </a:fld>
            <a:endParaRPr lang="cs-CZ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Normální rozdělení pravděpodobnosti</a:t>
            </a:r>
            <a:endParaRPr lang="cs-CZ" sz="2000" dirty="0" smtClean="0">
              <a:latin typeface="Tahoma" pitchFamily="34" charset="0"/>
              <a:cs typeface="Tahoma" pitchFamily="34" charset="0"/>
            </a:endParaRPr>
          </a:p>
          <a:p>
            <a:pPr lvl="0"/>
            <a:endParaRPr lang="cs-CZ" sz="2000" dirty="0" smtClean="0"/>
          </a:p>
          <a:p>
            <a:r>
              <a:rPr lang="cs-CZ" sz="2000" dirty="0">
                <a:latin typeface="+mj-lt"/>
              </a:rPr>
              <a:t>Předpokládáme, že měření mají normální rozdělení a na tomto předpokladu se zakládají všechny výpočty přesnosti (tj. směrodatných odchylek) a </a:t>
            </a:r>
            <a:r>
              <a:rPr lang="cs-CZ" sz="2000" dirty="0" smtClean="0">
                <a:latin typeface="+mj-lt"/>
              </a:rPr>
              <a:t>statistická </a:t>
            </a:r>
            <a:r>
              <a:rPr lang="cs-CZ" sz="2000" dirty="0">
                <a:latin typeface="+mj-lt"/>
              </a:rPr>
              <a:t>testování.</a:t>
            </a:r>
          </a:p>
          <a:p>
            <a:r>
              <a:rPr lang="cs-CZ" sz="2000" dirty="0">
                <a:latin typeface="+mj-lt"/>
              </a:rPr>
              <a:t>Normální rozdělení (</a:t>
            </a:r>
            <a:r>
              <a:rPr lang="cs-CZ" sz="2000" dirty="0" err="1">
                <a:latin typeface="+mj-lt"/>
              </a:rPr>
              <a:t>Laplace</a:t>
            </a:r>
            <a:r>
              <a:rPr lang="cs-CZ" sz="2000" dirty="0">
                <a:latin typeface="+mj-lt"/>
              </a:rPr>
              <a:t> – </a:t>
            </a:r>
            <a:r>
              <a:rPr lang="cs-CZ" sz="2000" dirty="0" err="1">
                <a:latin typeface="+mj-lt"/>
              </a:rPr>
              <a:t>Gaussovo</a:t>
            </a:r>
            <a:r>
              <a:rPr lang="cs-CZ" sz="2000" dirty="0">
                <a:latin typeface="+mj-lt"/>
              </a:rPr>
              <a:t>) je použitelné všude tam, kde kolísání náhodné veličiny je způsobeno součtem velkého počtu nepatrných a vzájemně nezávislých vlivů.</a:t>
            </a:r>
            <a:r>
              <a:rPr lang="cs-CZ" sz="2000" dirty="0" smtClean="0">
                <a:latin typeface="+mj-lt"/>
                <a:cs typeface="Tahoma" pitchFamily="34" charset="0"/>
              </a:rPr>
              <a:t> </a:t>
            </a:r>
          </a:p>
          <a:p>
            <a:endParaRPr lang="cs-CZ" sz="2000" dirty="0">
              <a:latin typeface="+mj-lt"/>
              <a:cs typeface="Tahoma" pitchFamily="34" charset="0"/>
            </a:endParaRPr>
          </a:p>
          <a:p>
            <a:pPr marL="179388" lvl="0" indent="-179388"/>
            <a:r>
              <a:rPr lang="cs-CZ" sz="2000" dirty="0" smtClean="0"/>
              <a:t>- 	Náhodné </a:t>
            </a:r>
            <a:r>
              <a:rPr lang="cs-CZ" sz="2000" dirty="0"/>
              <a:t>měřické chyby jednotlivě nepodléhají žádným zákonitostem. Nelze předvídat, jaká bude velikost nebo znaménko právě prováděného měření.</a:t>
            </a:r>
          </a:p>
          <a:p>
            <a:pPr marL="179388" lvl="0" indent="-179388"/>
            <a:r>
              <a:rPr lang="cs-CZ" sz="2000" dirty="0" smtClean="0"/>
              <a:t>- 	Při </a:t>
            </a:r>
            <a:r>
              <a:rPr lang="cs-CZ" sz="2000" dirty="0"/>
              <a:t>větším množství měření stejného druhu nebo téže veličiny lze pozorovat u náhodných veličin stejné zákonitosti jako u hromadných náhodných jevů. </a:t>
            </a:r>
          </a:p>
          <a:p>
            <a:pPr marL="179388" lvl="0" indent="-179388"/>
            <a:r>
              <a:rPr lang="cs-CZ" sz="2000" dirty="0" smtClean="0"/>
              <a:t>- 	Pravděpodobnost </a:t>
            </a:r>
            <a:r>
              <a:rPr lang="cs-CZ" sz="2000" dirty="0"/>
              <a:t>vzniku kladné nebo záporné chyby určité velikosti je stejná.</a:t>
            </a:r>
          </a:p>
          <a:p>
            <a:pPr marL="179388" lvl="0" indent="-179388"/>
            <a:r>
              <a:rPr lang="cs-CZ" sz="2000" dirty="0" smtClean="0"/>
              <a:t>- 	Malé </a:t>
            </a:r>
            <a:r>
              <a:rPr lang="cs-CZ" sz="2000" dirty="0"/>
              <a:t>chyby jsou pravděpodobnější a tedy i četnější než </a:t>
            </a:r>
            <a:r>
              <a:rPr lang="cs-CZ" sz="2000" dirty="0" smtClean="0"/>
              <a:t>velké.</a:t>
            </a:r>
            <a:endParaRPr lang="cs-CZ" sz="2000" dirty="0"/>
          </a:p>
          <a:p>
            <a:pPr marL="179388" lvl="0" indent="-179388"/>
            <a:r>
              <a:rPr lang="cs-CZ" sz="2000" dirty="0" smtClean="0"/>
              <a:t>- 	Chyby </a:t>
            </a:r>
            <a:r>
              <a:rPr lang="cs-CZ" sz="2000" dirty="0"/>
              <a:t>nad určitou mez se nevyskytují, resp. považujeme je za hrubé  - nenáleží do základního  souboru náhodných chyb</a:t>
            </a:r>
            <a:r>
              <a:rPr lang="cs-CZ" sz="2000" dirty="0" smtClean="0"/>
              <a:t>.</a:t>
            </a:r>
            <a:endParaRPr lang="cs-CZ" sz="2000" dirty="0">
              <a:latin typeface="+mj-lt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_1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5</a:t>
            </a:fld>
            <a:endParaRPr lang="cs-CZ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Normální rozdělení pravděpodobnosti</a:t>
            </a:r>
            <a:endParaRPr lang="cs-CZ" sz="2000" dirty="0" smtClean="0">
              <a:latin typeface="Tahoma" pitchFamily="34" charset="0"/>
              <a:cs typeface="Tahoma" pitchFamily="34" charset="0"/>
            </a:endParaRPr>
          </a:p>
          <a:p>
            <a:pPr lvl="0"/>
            <a:endParaRPr lang="cs-CZ" sz="2000" dirty="0" smtClean="0"/>
          </a:p>
          <a:p>
            <a:endParaRPr lang="cs-CZ" sz="2000" dirty="0">
              <a:latin typeface="+mj-lt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_1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6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pic>
        <p:nvPicPr>
          <p:cNvPr id="7" name="Picture 8" descr="gauss"/>
          <p:cNvPicPr>
            <a:picLocks noChangeAspect="1" noChangeArrowheads="1"/>
          </p:cNvPicPr>
          <p:nvPr/>
        </p:nvPicPr>
        <p:blipFill>
          <a:blip r:embed="rId4"/>
          <a:srcRect l="9113" t="7451" r="3586" b="6790"/>
          <a:stretch>
            <a:fillRect/>
          </a:stretch>
        </p:blipFill>
        <p:spPr bwMode="auto">
          <a:xfrm>
            <a:off x="500034" y="642918"/>
            <a:ext cx="6119813" cy="445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500034" y="5500702"/>
          <a:ext cx="5453063" cy="109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5" imgW="2476500" imgH="495300" progId="">
                  <p:embed/>
                </p:oleObj>
              </mc:Choice>
              <mc:Fallback>
                <p:oleObj name="Equation" r:id="rId5" imgW="2476500" imgH="4953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5500702"/>
                        <a:ext cx="5453063" cy="1090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429388" y="1571612"/>
            <a:ext cx="2286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Směrodatná </a:t>
            </a:r>
          </a:p>
          <a:p>
            <a:r>
              <a:rPr lang="cs-CZ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mezní </a:t>
            </a:r>
          </a:p>
          <a:p>
            <a:r>
              <a:rPr lang="cs-CZ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odchylka</a:t>
            </a:r>
            <a:endParaRPr lang="cs-CZ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Normální rozdělení pravděpodobnosti</a:t>
            </a:r>
            <a:endParaRPr lang="cs-CZ" sz="2000" dirty="0" smtClean="0">
              <a:latin typeface="Tahoma" pitchFamily="34" charset="0"/>
              <a:cs typeface="Tahoma" pitchFamily="34" charset="0"/>
            </a:endParaRPr>
          </a:p>
          <a:p>
            <a:pPr lvl="0"/>
            <a:endParaRPr lang="cs-CZ" sz="2000" dirty="0" smtClean="0"/>
          </a:p>
          <a:p>
            <a:r>
              <a:rPr lang="cs-CZ" sz="2000" dirty="0" smtClean="0">
                <a:latin typeface="+mj-lt"/>
              </a:rPr>
              <a:t>Směrodatná odchylka výběrové směrodatné odchylky</a:t>
            </a:r>
          </a:p>
          <a:p>
            <a:endParaRPr lang="cs-CZ" sz="2000" dirty="0">
              <a:latin typeface="+mj-lt"/>
              <a:cs typeface="Tahoma" pitchFamily="34" charset="0"/>
            </a:endParaRPr>
          </a:p>
          <a:p>
            <a:endParaRPr lang="cs-CZ" sz="2000" dirty="0">
              <a:latin typeface="+mj-lt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_1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7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3080" name="Picture 8" descr="C:\DOCUME~1\ACER\LOCALS~1\Temp\msohtmlclip1\01\clip_image00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571612"/>
            <a:ext cx="2000250" cy="110490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428596" y="3059668"/>
            <a:ext cx="65008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dirty="0" smtClean="0"/>
              <a:t>kde n</a:t>
            </a:r>
            <a:r>
              <a:rPr lang="en-US" sz="2000" dirty="0" smtClean="0"/>
              <a:t>’</a:t>
            </a:r>
            <a:r>
              <a:rPr lang="cs-CZ" sz="2000" dirty="0" smtClean="0"/>
              <a:t> je nadbytečný počet měření.</a:t>
            </a:r>
            <a:endParaRPr lang="cs-CZ" sz="2000" dirty="0"/>
          </a:p>
        </p:txBody>
      </p:sp>
      <p:graphicFrame>
        <p:nvGraphicFramePr>
          <p:cNvPr id="12" name="Group 124"/>
          <p:cNvGraphicFramePr>
            <a:graphicFrameLocks noGrp="1"/>
          </p:cNvGraphicFramePr>
          <p:nvPr/>
        </p:nvGraphicFramePr>
        <p:xfrm>
          <a:off x="571472" y="4000504"/>
          <a:ext cx="7270750" cy="914400"/>
        </p:xfrm>
        <a:graphic>
          <a:graphicData uri="http://schemas.openxmlformats.org/drawingml/2006/table">
            <a:tbl>
              <a:tblPr/>
              <a:tblGrid>
                <a:gridCol w="1390650"/>
                <a:gridCol w="735013"/>
                <a:gridCol w="735012"/>
                <a:gridCol w="735013"/>
                <a:gridCol w="735012"/>
                <a:gridCol w="735013"/>
                <a:gridCol w="735012"/>
                <a:gridCol w="735013"/>
                <a:gridCol w="735012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1/√(2n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’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0,71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0,35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0,24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0,16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0,07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0,03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Zákon hromadění směrodatných odchylek</a:t>
            </a:r>
            <a:endParaRPr lang="cs-CZ" sz="2000" dirty="0" smtClean="0">
              <a:latin typeface="Tahoma" pitchFamily="34" charset="0"/>
              <a:cs typeface="Tahoma" pitchFamily="34" charset="0"/>
            </a:endParaRPr>
          </a:p>
          <a:p>
            <a:pPr lvl="0"/>
            <a:endParaRPr lang="cs-CZ" sz="2000" dirty="0" smtClean="0"/>
          </a:p>
          <a:p>
            <a:r>
              <a:rPr lang="cs-CZ" sz="2000" dirty="0" smtClean="0"/>
              <a:t>Funkční vztah :</a:t>
            </a:r>
          </a:p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>
                <a:latin typeface="+mj-lt"/>
                <a:cs typeface="Tahoma" pitchFamily="34" charset="0"/>
              </a:rPr>
              <a:t>Zákon hromadění:</a:t>
            </a:r>
          </a:p>
          <a:p>
            <a:endParaRPr lang="cs-CZ" sz="2000" dirty="0">
              <a:latin typeface="+mj-lt"/>
              <a:cs typeface="Tahoma" pitchFamily="34" charset="0"/>
            </a:endParaRPr>
          </a:p>
          <a:p>
            <a:endParaRPr lang="cs-CZ" sz="2000" dirty="0" smtClean="0">
              <a:latin typeface="+mj-lt"/>
              <a:cs typeface="Tahoma" pitchFamily="34" charset="0"/>
            </a:endParaRPr>
          </a:p>
          <a:p>
            <a:endParaRPr lang="cs-CZ" sz="2000" dirty="0">
              <a:latin typeface="+mj-lt"/>
              <a:cs typeface="Tahoma" pitchFamily="34" charset="0"/>
            </a:endParaRPr>
          </a:p>
          <a:p>
            <a:endParaRPr lang="cs-CZ" sz="2000" dirty="0" smtClean="0">
              <a:latin typeface="+mj-lt"/>
              <a:cs typeface="Tahoma" pitchFamily="34" charset="0"/>
            </a:endParaRPr>
          </a:p>
          <a:p>
            <a:endParaRPr lang="cs-CZ" sz="2000" dirty="0" smtClean="0"/>
          </a:p>
          <a:p>
            <a:r>
              <a:rPr lang="cs-CZ" sz="2000" dirty="0"/>
              <a:t>P</a:t>
            </a:r>
            <a:r>
              <a:rPr lang="cs-CZ" sz="2000" dirty="0" smtClean="0"/>
              <a:t>latí za splnění podmínek : </a:t>
            </a:r>
          </a:p>
          <a:p>
            <a:endParaRPr lang="cs-CZ" sz="2000" dirty="0"/>
          </a:p>
          <a:p>
            <a:pPr marL="269875" indent="-269875"/>
            <a:r>
              <a:rPr lang="cs-CZ" sz="2000" dirty="0" smtClean="0"/>
              <a:t>1. 	Jednotlivé měřené veličiny, a tedy i jejich skutečné chyby, musí být vzájemně nezávislé.</a:t>
            </a:r>
          </a:p>
          <a:p>
            <a:pPr marL="269875" indent="-269875"/>
            <a:r>
              <a:rPr lang="cs-CZ" sz="2000" dirty="0" smtClean="0"/>
              <a:t>2. 	Skutečné chyby mají náhodný charakter, jejich znaménko a velikost se řídí normálním rozdělením.</a:t>
            </a:r>
          </a:p>
          <a:p>
            <a:pPr marL="269875" indent="-269875"/>
            <a:r>
              <a:rPr lang="cs-CZ" sz="2000" dirty="0" smtClean="0"/>
              <a:t>3. 	Chyby jsou oproti měřeným hodnotám malé, parciální derivace musí zůstat prakticky konstantní, změní - li se měřené hodnoty o hodnoty chyb.</a:t>
            </a:r>
          </a:p>
          <a:p>
            <a:pPr marL="269875" indent="-269875"/>
            <a:r>
              <a:rPr lang="cs-CZ" sz="2000" dirty="0" smtClean="0"/>
              <a:t>4. 	Jednotlivé členy musí mít stejný fyzikální rozměr.</a:t>
            </a:r>
            <a:endParaRPr lang="cs-CZ" sz="2000" dirty="0">
              <a:latin typeface="+mj-lt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_1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8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500034" y="1357298"/>
          <a:ext cx="426085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8" name="Equation" r:id="rId4" imgW="1930400" imgH="228600" progId="">
                  <p:embed/>
                </p:oleObj>
              </mc:Choice>
              <mc:Fallback>
                <p:oleObj name="Equation" r:id="rId4" imgW="1930400" imgH="2286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1357298"/>
                        <a:ext cx="4260850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428596" y="2287587"/>
          <a:ext cx="6437313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9" name="Equation" r:id="rId6" imgW="2958840" imgH="520560" progId="">
                  <p:embed/>
                </p:oleObj>
              </mc:Choice>
              <mc:Fallback>
                <p:oleObj name="Equation" r:id="rId6" imgW="2958840" imgH="52056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2287587"/>
                        <a:ext cx="6437313" cy="1141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7215206" y="2143116"/>
            <a:ext cx="172713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Dohromady, </a:t>
            </a:r>
          </a:p>
          <a:p>
            <a:r>
              <a:rPr lang="cs-CZ" dirty="0" smtClean="0"/>
              <a:t>ne zvlášť,</a:t>
            </a:r>
          </a:p>
          <a:p>
            <a:r>
              <a:rPr lang="cs-CZ" dirty="0" smtClean="0"/>
              <a:t>zjednodušování!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Zákon hromadění směrodatných odchylek</a:t>
            </a:r>
            <a:endParaRPr lang="cs-CZ" sz="2000" dirty="0" smtClean="0">
              <a:latin typeface="Tahoma" pitchFamily="34" charset="0"/>
              <a:cs typeface="Tahoma" pitchFamily="34" charset="0"/>
            </a:endParaRPr>
          </a:p>
          <a:p>
            <a:pPr lvl="0"/>
            <a:endParaRPr lang="cs-CZ" sz="2000" dirty="0" smtClean="0"/>
          </a:p>
          <a:p>
            <a:r>
              <a:rPr lang="cs-CZ" sz="2000" dirty="0" smtClean="0"/>
              <a:t>Pro závislé veličiny je nutné použít Obecný ZHSO:</a:t>
            </a:r>
          </a:p>
          <a:p>
            <a:r>
              <a:rPr lang="cs-CZ" sz="2000" dirty="0" smtClean="0"/>
              <a:t>(Platí za splnění stejných podmínek – kromě nezávislosti.)</a:t>
            </a:r>
          </a:p>
          <a:p>
            <a:endParaRPr lang="cs-CZ" sz="2000" dirty="0" smtClean="0">
              <a:latin typeface="+mj-lt"/>
              <a:cs typeface="Tahoma" pitchFamily="34" charset="0"/>
            </a:endParaRPr>
          </a:p>
          <a:p>
            <a:endParaRPr lang="cs-CZ" sz="2000" dirty="0">
              <a:latin typeface="+mj-lt"/>
              <a:cs typeface="Tahoma" pitchFamily="34" charset="0"/>
            </a:endParaRPr>
          </a:p>
          <a:p>
            <a:endParaRPr lang="cs-CZ" sz="2000" dirty="0" smtClean="0">
              <a:latin typeface="+mj-lt"/>
              <a:cs typeface="Tahoma" pitchFamily="34" charset="0"/>
            </a:endParaRPr>
          </a:p>
          <a:p>
            <a:endParaRPr lang="cs-CZ" sz="2000" dirty="0">
              <a:latin typeface="+mj-lt"/>
              <a:cs typeface="Tahoma" pitchFamily="34" charset="0"/>
            </a:endParaRPr>
          </a:p>
          <a:p>
            <a:r>
              <a:rPr lang="cs-CZ" sz="2000" dirty="0" smtClean="0"/>
              <a:t>Funkce:</a:t>
            </a:r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Vektor derivací:</a:t>
            </a:r>
            <a:endParaRPr lang="cs-CZ" sz="2000" dirty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r>
              <a:rPr lang="cs-CZ" sz="2000" b="1" i="1" dirty="0" smtClean="0"/>
              <a:t>M</a:t>
            </a:r>
            <a:r>
              <a:rPr lang="cs-CZ" sz="2000" dirty="0" smtClean="0"/>
              <a:t> … kovarianční matice.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_1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9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9701" name="Picture 5" descr="C:\DOCUME~1\ACER\LOCALS~1\Temp\msohtmlclip1\01\clip_image00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857364"/>
            <a:ext cx="2200275" cy="676275"/>
          </a:xfrm>
          <a:prstGeom prst="rect">
            <a:avLst/>
          </a:prstGeom>
          <a:noFill/>
        </p:spPr>
      </p:pic>
      <p:pic>
        <p:nvPicPr>
          <p:cNvPr id="29703" name="Picture 7" descr="C:\DOCUME~1\ACER\LOCALS~1\Temp\msohtmlclip1\01\clip_image00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1857364"/>
            <a:ext cx="2181225" cy="638175"/>
          </a:xfrm>
          <a:prstGeom prst="rect">
            <a:avLst/>
          </a:prstGeom>
          <a:noFill/>
        </p:spPr>
      </p:pic>
      <p:pic>
        <p:nvPicPr>
          <p:cNvPr id="29705" name="Picture 9" descr="C:\DOCUME~1\ACER\LOCALS~1\Temp\msohtmlclip1\01\clip_image001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3429000"/>
            <a:ext cx="5229225" cy="552450"/>
          </a:xfrm>
          <a:prstGeom prst="rect">
            <a:avLst/>
          </a:prstGeom>
          <a:noFill/>
        </p:spPr>
      </p:pic>
      <p:pic>
        <p:nvPicPr>
          <p:cNvPr id="29707" name="Picture 11" descr="C:\DOCUME~1\ACER\LOCALS~1\Temp\msohtmlclip1\01\clip_image001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10" y="4500570"/>
            <a:ext cx="5648325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477</Words>
  <Application>Microsoft Office PowerPoint</Application>
  <PresentationFormat>Předvádění na obrazovce (4:3)</PresentationFormat>
  <Paragraphs>270</Paragraphs>
  <Slides>17</Slides>
  <Notes>17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9" baseType="lpstr">
      <vt:lpstr>Office Theme</vt:lpstr>
      <vt:lpstr>Equation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martin stroner</dc:creator>
  <cp:lastModifiedBy>Martin Štroner</cp:lastModifiedBy>
  <cp:revision>104</cp:revision>
  <dcterms:created xsi:type="dcterms:W3CDTF">2008-10-02T11:42:11Z</dcterms:created>
  <dcterms:modified xsi:type="dcterms:W3CDTF">2012-11-02T09:57:19Z</dcterms:modified>
</cp:coreProperties>
</file>