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0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2009" autoAdjust="0"/>
    <p:restoredTop sz="96661" autoAdjust="0"/>
  </p:normalViewPr>
  <p:slideViewPr>
    <p:cSldViewPr showGuides="1">
      <p:cViewPr varScale="1">
        <p:scale>
          <a:sx n="106" d="100"/>
          <a:sy n="106" d="100"/>
        </p:scale>
        <p:origin x="-960" y="-84"/>
      </p:cViewPr>
      <p:guideLst>
        <p:guide orient="horz" pos="754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F6E1F-EF6A-429F-B30B-78BD7817E581}" type="datetimeFigureOut">
              <a:rPr lang="cs-CZ" smtClean="0"/>
              <a:pPr/>
              <a:t>18.12.2009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18.12.2009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Zjednodušený výklad k refrakci</a:t>
            </a:r>
            <a:endParaRPr lang="cs-CZ" sz="2800" dirty="0" smtClean="0"/>
          </a:p>
          <a:p>
            <a:pPr algn="ctr"/>
            <a:r>
              <a:rPr lang="cs-CZ" sz="2000" dirty="0" smtClean="0"/>
              <a:t>(Modelování průchodu svazku paprsků </a:t>
            </a:r>
            <a:r>
              <a:rPr lang="cs-CZ" sz="2000" dirty="0" smtClean="0"/>
              <a:t>nehomogenním optickým </a:t>
            </a:r>
            <a:r>
              <a:rPr lang="cs-CZ" sz="2000" dirty="0" smtClean="0"/>
              <a:t>prostředím)</a:t>
            </a:r>
            <a:endParaRPr lang="cs-CZ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714348" y="1785926"/>
            <a:ext cx="764386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cs-CZ" sz="2400" dirty="0" smtClean="0"/>
              <a:t>Obsah</a:t>
            </a:r>
            <a:endParaRPr lang="cs-CZ" sz="1100" dirty="0" smtClean="0"/>
          </a:p>
          <a:p>
            <a:pPr marL="268288" indent="-268288"/>
            <a:r>
              <a:rPr lang="cs-CZ" sz="1100" dirty="0" smtClean="0"/>
              <a:t> </a:t>
            </a:r>
          </a:p>
          <a:p>
            <a:pPr marL="268288" indent="-268288"/>
            <a:r>
              <a:rPr lang="cs-CZ" sz="2400" cap="all" dirty="0" smtClean="0"/>
              <a:t>1.</a:t>
            </a:r>
            <a:r>
              <a:rPr lang="cs-CZ" sz="2400" cap="all" dirty="0" smtClean="0"/>
              <a:t>	</a:t>
            </a:r>
            <a:r>
              <a:rPr lang="cs-CZ" sz="2400" cap="all" dirty="0" err="1" smtClean="0"/>
              <a:t>Fermatův</a:t>
            </a:r>
            <a:r>
              <a:rPr lang="cs-CZ" sz="2400" cap="all" dirty="0" smtClean="0"/>
              <a:t> </a:t>
            </a:r>
            <a:r>
              <a:rPr lang="cs-CZ" sz="2400" cap="all" dirty="0" smtClean="0"/>
              <a:t>princip</a:t>
            </a:r>
            <a:endParaRPr lang="cs-CZ" sz="2400" cap="all" dirty="0" smtClean="0"/>
          </a:p>
          <a:p>
            <a:pPr marL="268288" indent="-268288"/>
            <a:r>
              <a:rPr lang="cs-CZ" sz="2400" cap="all" dirty="0" smtClean="0"/>
              <a:t>2.</a:t>
            </a:r>
            <a:r>
              <a:rPr lang="cs-CZ" sz="2400" cap="all" dirty="0" smtClean="0"/>
              <a:t>	Index lomu </a:t>
            </a:r>
            <a:r>
              <a:rPr lang="cs-CZ" sz="2400" cap="all" dirty="0" smtClean="0"/>
              <a:t>vzduchu</a:t>
            </a:r>
            <a:endParaRPr lang="cs-CZ" sz="2400" cap="all" dirty="0" smtClean="0"/>
          </a:p>
          <a:p>
            <a:pPr marL="268288" indent="-268288"/>
            <a:r>
              <a:rPr lang="cs-CZ" sz="2400" cap="all" dirty="0" smtClean="0"/>
              <a:t>3.	Diferenciální </a:t>
            </a:r>
            <a:r>
              <a:rPr lang="cs-CZ" sz="2400" cap="all" dirty="0" smtClean="0"/>
              <a:t>rovnice průchodu </a:t>
            </a:r>
            <a:r>
              <a:rPr lang="cs-CZ" sz="2400" cap="all" dirty="0" smtClean="0"/>
              <a:t>vlnoplochy</a:t>
            </a:r>
          </a:p>
          <a:p>
            <a:pPr marL="268288" indent="-268288"/>
            <a:r>
              <a:rPr lang="cs-CZ" sz="2400" cap="all" dirty="0" smtClean="0"/>
              <a:t> 	nehomogenním prostředím</a:t>
            </a:r>
            <a:endParaRPr lang="cs-CZ" sz="2400" cap="all" dirty="0" smtClean="0"/>
          </a:p>
          <a:p>
            <a:pPr marL="268288" indent="-268288"/>
            <a:r>
              <a:rPr lang="cs-CZ" sz="2400" cap="all" dirty="0" smtClean="0"/>
              <a:t>4.</a:t>
            </a:r>
            <a:r>
              <a:rPr lang="cs-CZ" sz="2400" cap="all" dirty="0" smtClean="0"/>
              <a:t>	Zjednodušený model prof. </a:t>
            </a:r>
            <a:r>
              <a:rPr lang="cs-CZ" sz="2400" cap="all" dirty="0" err="1" smtClean="0"/>
              <a:t>Böhma</a:t>
            </a:r>
            <a:endParaRPr lang="cs-CZ" sz="2400" cap="all" dirty="0" smtClean="0"/>
          </a:p>
          <a:p>
            <a:pPr marL="268288" indent="-268288">
              <a:buAutoNum type="arabicPeriod" startAt="5"/>
            </a:pPr>
            <a:r>
              <a:rPr lang="cs-CZ" sz="2400" cap="all" dirty="0" smtClean="0"/>
              <a:t>Využití </a:t>
            </a:r>
            <a:r>
              <a:rPr lang="cs-CZ" sz="2400" cap="all" dirty="0" smtClean="0"/>
              <a:t>radiační bilance zemského </a:t>
            </a:r>
            <a:r>
              <a:rPr lang="cs-CZ" sz="2400" cap="all" dirty="0" smtClean="0"/>
              <a:t>povrchu</a:t>
            </a:r>
          </a:p>
          <a:p>
            <a:pPr marL="268288" indent="-268288">
              <a:buAutoNum type="arabicPeriod" startAt="5"/>
            </a:pPr>
            <a:r>
              <a:rPr lang="cs-CZ" sz="2400" cap="all" dirty="0" smtClean="0"/>
              <a:t>Orientační </a:t>
            </a:r>
            <a:r>
              <a:rPr lang="cs-CZ" sz="2400" cap="all" dirty="0" smtClean="0"/>
              <a:t>tabulka vlivu refrakce na geodetická měření ve svislém směru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10" y="5357826"/>
            <a:ext cx="78581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cs-CZ" sz="1400" b="1" dirty="0" smtClean="0"/>
              <a:t>Literatura</a:t>
            </a:r>
            <a:endParaRPr lang="cs-CZ" sz="600" b="1" dirty="0" smtClean="0"/>
          </a:p>
          <a:p>
            <a:pPr marL="179388" indent="-179388"/>
            <a:r>
              <a:rPr lang="cs-CZ" sz="300" dirty="0" smtClean="0"/>
              <a:t> </a:t>
            </a:r>
            <a:endParaRPr lang="cs-CZ" sz="700" dirty="0" smtClean="0"/>
          </a:p>
          <a:p>
            <a:pPr marL="179388" indent="-179388"/>
            <a:r>
              <a:rPr lang="cs-CZ" sz="1050" dirty="0" smtClean="0"/>
              <a:t>[1]	Horák, Z. – Krupka, F. – Šindelář, V. : Technická fysika. Státní nakladatelství technické literatury, Praha 1961. 3. </a:t>
            </a:r>
            <a:r>
              <a:rPr lang="cs-CZ" sz="1050" dirty="0" err="1" smtClean="0"/>
              <a:t>vyd</a:t>
            </a:r>
            <a:r>
              <a:rPr lang="cs-CZ" sz="1050" dirty="0" smtClean="0"/>
              <a:t>.</a:t>
            </a:r>
          </a:p>
          <a:p>
            <a:pPr marL="179388" indent="-179388"/>
            <a:r>
              <a:rPr lang="cs-CZ" sz="1050" dirty="0" smtClean="0"/>
              <a:t>[2]	Štroner, M.: Metody výpočtu indexu lomu vzduchu. Jemná mechanika a optika. 2000, </a:t>
            </a:r>
            <a:r>
              <a:rPr lang="cs-CZ" sz="1050" dirty="0" err="1" smtClean="0"/>
              <a:t>roč</a:t>
            </a:r>
            <a:r>
              <a:rPr lang="cs-CZ" sz="1050" dirty="0" smtClean="0"/>
              <a:t>. 45, č. 7-8, s. 224-228. ISSN 0447-6441.</a:t>
            </a:r>
          </a:p>
          <a:p>
            <a:pPr marL="179388" indent="-179388"/>
            <a:r>
              <a:rPr lang="cs-CZ" sz="1050" dirty="0" smtClean="0"/>
              <a:t>[3]	</a:t>
            </a:r>
            <a:r>
              <a:rPr lang="cs-CZ" sz="1050" dirty="0" err="1" smtClean="0"/>
              <a:t>Kravcov</a:t>
            </a:r>
            <a:r>
              <a:rPr lang="cs-CZ" sz="1050" dirty="0" smtClean="0"/>
              <a:t>, </a:t>
            </a:r>
            <a:r>
              <a:rPr lang="cs-CZ" sz="1050" dirty="0" err="1" smtClean="0"/>
              <a:t>Ju</a:t>
            </a:r>
            <a:r>
              <a:rPr lang="cs-CZ" sz="1050" dirty="0" smtClean="0"/>
              <a:t>. – </a:t>
            </a:r>
            <a:r>
              <a:rPr lang="cs-CZ" sz="1050" dirty="0" err="1" smtClean="0"/>
              <a:t>Orlov</a:t>
            </a:r>
            <a:r>
              <a:rPr lang="cs-CZ" sz="1050" dirty="0" smtClean="0"/>
              <a:t>, </a:t>
            </a:r>
            <a:r>
              <a:rPr lang="cs-CZ" sz="1050" dirty="0" err="1" smtClean="0"/>
              <a:t>Ju</a:t>
            </a:r>
            <a:r>
              <a:rPr lang="cs-CZ" sz="1050" dirty="0" smtClean="0"/>
              <a:t>.: </a:t>
            </a:r>
            <a:r>
              <a:rPr lang="cs-CZ" sz="1050" dirty="0" err="1" smtClean="0"/>
              <a:t>Geometričeskaja</a:t>
            </a:r>
            <a:r>
              <a:rPr lang="cs-CZ" sz="1050" dirty="0" smtClean="0"/>
              <a:t> optika </a:t>
            </a:r>
            <a:r>
              <a:rPr lang="cs-CZ" sz="1050" dirty="0" err="1" smtClean="0"/>
              <a:t>neodnoronych</a:t>
            </a:r>
            <a:r>
              <a:rPr lang="cs-CZ" sz="1050" dirty="0" smtClean="0"/>
              <a:t> </a:t>
            </a:r>
            <a:r>
              <a:rPr lang="cs-CZ" sz="1050" dirty="0" err="1" smtClean="0"/>
              <a:t>sred</a:t>
            </a:r>
            <a:r>
              <a:rPr lang="cs-CZ" sz="1050" dirty="0" smtClean="0"/>
              <a:t>. Nauka, Moskva, 1980, 304 s.</a:t>
            </a:r>
          </a:p>
          <a:p>
            <a:pPr marL="179388" indent="-179388"/>
            <a:r>
              <a:rPr lang="cs-CZ" sz="1050" dirty="0" smtClean="0"/>
              <a:t>[4]	</a:t>
            </a:r>
            <a:r>
              <a:rPr lang="cs-CZ" sz="1050" dirty="0" err="1" smtClean="0"/>
              <a:t>Mikš</a:t>
            </a:r>
            <a:r>
              <a:rPr lang="cs-CZ" sz="1050" dirty="0" smtClean="0"/>
              <a:t>, A. – Pospíšil, J.: Počítačová simulace vlivu atmosféry na geodetická měření. Stavební obzor, 1998, 7, č. 7, s. 220 – 225. ISSN 1210-4027.</a:t>
            </a:r>
          </a:p>
          <a:p>
            <a:pPr marL="179388" indent="-179388"/>
            <a:r>
              <a:rPr lang="cs-CZ" sz="1050" dirty="0" smtClean="0"/>
              <a:t>[5]	</a:t>
            </a:r>
            <a:r>
              <a:rPr lang="cs-CZ" sz="1050" dirty="0" err="1" smtClean="0"/>
              <a:t>Hauf</a:t>
            </a:r>
            <a:r>
              <a:rPr lang="cs-CZ" sz="1050" dirty="0" smtClean="0"/>
              <a:t>, M. a kol.: Geodézie – technický průvodce. SNTL – nakladatelství technické literatury, Praha 1982. 544s.</a:t>
            </a:r>
            <a:endParaRPr lang="cs-CZ" sz="10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b="1" dirty="0" smtClean="0"/>
              <a:t>1. </a:t>
            </a:r>
            <a:r>
              <a:rPr lang="cs-CZ" sz="2800" b="1" dirty="0" err="1" smtClean="0"/>
              <a:t>Fermatův</a:t>
            </a:r>
            <a:r>
              <a:rPr lang="cs-CZ" sz="2800" b="1" dirty="0" smtClean="0"/>
              <a:t> princip</a:t>
            </a:r>
            <a:endParaRPr lang="cs-CZ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 dirty="0"/>
          </a:p>
        </p:txBody>
      </p:sp>
      <p:pic>
        <p:nvPicPr>
          <p:cNvPr id="6146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8018145" cy="2639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b="1" dirty="0" smtClean="0"/>
              <a:t>2. Index lomu vzduchu</a:t>
            </a:r>
            <a:endParaRPr lang="cs-CZ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142338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8051006" cy="3866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b="1" dirty="0" smtClean="0"/>
              <a:t>3</a:t>
            </a:r>
            <a:r>
              <a:rPr lang="cs-CZ" sz="2800" b="1" dirty="0" smtClean="0"/>
              <a:t>. Diferenciální rovnice průchodu </a:t>
            </a:r>
            <a:r>
              <a:rPr lang="cs-CZ" sz="2800" b="1" dirty="0" smtClean="0"/>
              <a:t>vlnoplochy nehomogenním </a:t>
            </a:r>
            <a:r>
              <a:rPr lang="cs-CZ" sz="2800" b="1" dirty="0" smtClean="0"/>
              <a:t>prostředím</a:t>
            </a:r>
            <a:endParaRPr lang="cs-CZ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/>
          <a:srcRect b="27029"/>
          <a:stretch>
            <a:fillRect/>
          </a:stretch>
        </p:blipFill>
        <p:spPr bwMode="auto">
          <a:xfrm>
            <a:off x="500034" y="1500174"/>
            <a:ext cx="80290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b="1" dirty="0" smtClean="0"/>
              <a:t>4</a:t>
            </a:r>
            <a:r>
              <a:rPr lang="cs-CZ" sz="2800" b="1" dirty="0" smtClean="0"/>
              <a:t>. </a:t>
            </a:r>
            <a:r>
              <a:rPr lang="cs-CZ" sz="2800" b="1" dirty="0" smtClean="0"/>
              <a:t>Zjednodušený </a:t>
            </a:r>
            <a:r>
              <a:rPr lang="cs-CZ" sz="2800" b="1" dirty="0" smtClean="0"/>
              <a:t>model prof. </a:t>
            </a:r>
            <a:r>
              <a:rPr lang="cs-CZ" sz="2800" b="1" dirty="0" err="1" smtClean="0"/>
              <a:t>Böhma</a:t>
            </a:r>
            <a:endParaRPr lang="cs-CZ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146434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8204359" cy="196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b="1" dirty="0" smtClean="0"/>
              <a:t>5. Využití radiační bilance zemského povrchu</a:t>
            </a:r>
            <a:endParaRPr lang="cs-CZ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5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061960" cy="2398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b="1" dirty="0" smtClean="0"/>
              <a:t>6</a:t>
            </a:r>
            <a:r>
              <a:rPr lang="cs-CZ" sz="2800" b="1" dirty="0" smtClean="0"/>
              <a:t>. Orientační tabulka vlivu refrakce na geodetická měření ve svislém směru</a:t>
            </a:r>
            <a:endParaRPr lang="cs-CZ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8215312" cy="32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 smtClean="0"/>
              <a:t>Konec </a:t>
            </a:r>
            <a:r>
              <a:rPr lang="cs-CZ" sz="2800" b="1" dirty="0" smtClean="0"/>
              <a:t>ING2</a:t>
            </a:r>
            <a:endParaRPr lang="cs-CZ" sz="28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76</Words>
  <Application>Microsoft Office PowerPoint</Application>
  <PresentationFormat>Předvádění na obrazovce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Your User Name</cp:lastModifiedBy>
  <cp:revision>177</cp:revision>
  <dcterms:created xsi:type="dcterms:W3CDTF">2007-03-07T08:58:30Z</dcterms:created>
  <dcterms:modified xsi:type="dcterms:W3CDTF">2009-12-18T08:49:52Z</dcterms:modified>
</cp:coreProperties>
</file>