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34" autoAdjust="0"/>
    <p:restoredTop sz="95356" autoAdjust="0"/>
  </p:normalViewPr>
  <p:slideViewPr>
    <p:cSldViewPr showGuides="1">
      <p:cViewPr varScale="1">
        <p:scale>
          <a:sx n="83" d="100"/>
          <a:sy n="83" d="100"/>
        </p:scale>
        <p:origin x="-456" y="-90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13.11.2008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2. 	Přesnost měření a vytyčování vodorovných a zenitových úhlů</a:t>
            </a:r>
          </a:p>
          <a:p>
            <a:pPr marL="457200" indent="-457200"/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cs-CZ" sz="2000" b="1" dirty="0" smtClean="0"/>
              <a:t>Chyby měření úhlů </a:t>
            </a:r>
          </a:p>
          <a:p>
            <a:endParaRPr lang="cs-CZ" sz="2000" b="1" dirty="0" smtClean="0"/>
          </a:p>
          <a:p>
            <a:pPr marL="177800" lvl="0" indent="-177800">
              <a:buFontTx/>
              <a:buChar char="-"/>
            </a:pPr>
            <a:r>
              <a:rPr lang="cs-CZ" sz="2000" dirty="0" smtClean="0"/>
              <a:t>Dostředění přístroje a cíle</a:t>
            </a:r>
          </a:p>
          <a:p>
            <a:pPr marL="177800" lvl="0" indent="-177800">
              <a:buFontTx/>
              <a:buChar char="-"/>
            </a:pPr>
            <a:r>
              <a:rPr lang="cs-CZ" sz="2000" dirty="0" smtClean="0"/>
              <a:t>Chyba ve čtení</a:t>
            </a:r>
          </a:p>
          <a:p>
            <a:pPr marL="177800" lvl="0" indent="-177800">
              <a:buFontTx/>
              <a:buChar char="-"/>
            </a:pPr>
            <a:r>
              <a:rPr lang="cs-CZ" sz="2000" dirty="0" smtClean="0"/>
              <a:t>Chyba v cílení</a:t>
            </a:r>
          </a:p>
          <a:p>
            <a:pPr marL="177800" lvl="0" indent="-177800">
              <a:buFontTx/>
              <a:buChar char="-"/>
            </a:pPr>
            <a:r>
              <a:rPr lang="cs-CZ" sz="2000" dirty="0" smtClean="0"/>
              <a:t>Přístrojové vady</a:t>
            </a:r>
          </a:p>
          <a:p>
            <a:pPr lvl="0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Chyby měření úhlů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chyby v dostředění přístroje na měřený směr</a:t>
            </a:r>
            <a:endParaRPr lang="cs-CZ" sz="2000" b="1" dirty="0" smtClean="0">
              <a:latin typeface="+mj-lt"/>
              <a:cs typeface="Tahoma" pitchFamily="34" charset="0"/>
            </a:endParaRP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  </a:t>
            </a:r>
            <a:endParaRPr lang="cs-CZ" sz="2000" dirty="0">
              <a:latin typeface="+mj-lt"/>
              <a:cs typeface="Tahoma" pitchFamily="34" charset="0"/>
            </a:endParaRP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    </a:t>
            </a:r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7885113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Chyby měření úhlů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chyby v dostředění přístroje a cíle na vytyčovaný směr</a:t>
            </a:r>
          </a:p>
          <a:p>
            <a:pPr marL="179388" lvl="0" indent="-179388"/>
            <a:r>
              <a:rPr lang="cs-CZ" sz="2000" dirty="0" smtClean="0">
                <a:latin typeface="+mj-lt"/>
                <a:cs typeface="Tahoma" pitchFamily="34" charset="0"/>
              </a:rPr>
              <a:t>	(zařazení bodu do přímky)   </a:t>
            </a:r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7796213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Chyby měření úhlů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chyby v dostředění přístroje a cílů na měřený úhel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8555300" cy="500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Chyby měření úhlů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Vliv chyby v dostředění přístroje a cílů na měřený úhel</a:t>
            </a:r>
          </a:p>
          <a:p>
            <a:pPr marL="179388" lvl="0" indent="-179388"/>
            <a:r>
              <a:rPr lang="cs-CZ" sz="2000" dirty="0" smtClean="0">
                <a:latin typeface="Symbol" pitchFamily="18" charset="2"/>
              </a:rPr>
              <a:t>	s</a:t>
            </a:r>
            <a:r>
              <a:rPr lang="cs-CZ" sz="2000" baseline="-25000" dirty="0" smtClean="0">
                <a:latin typeface="+mj-lt"/>
              </a:rPr>
              <a:t>e</a:t>
            </a:r>
            <a:r>
              <a:rPr lang="cs-CZ" sz="2000" dirty="0" smtClean="0">
                <a:latin typeface="+mj-lt"/>
              </a:rPr>
              <a:t> = 1 mm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714488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Chyby měření úhlů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Přesnosti dostředění různými pomůckami</a:t>
            </a:r>
          </a:p>
          <a:p>
            <a:pPr marL="179388" lvl="0" indent="-179388">
              <a:buFontTx/>
              <a:buChar char="-"/>
            </a:pPr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Nucená centrace – </a:t>
            </a:r>
            <a:r>
              <a:rPr lang="cs-CZ" sz="2000" dirty="0" err="1" smtClean="0">
                <a:latin typeface="+mj-lt"/>
              </a:rPr>
              <a:t>trojpodstavcová</a:t>
            </a:r>
            <a:r>
              <a:rPr lang="cs-CZ" sz="2000" dirty="0" smtClean="0">
                <a:latin typeface="+mj-lt"/>
              </a:rPr>
              <a:t> souprava	0,1 mm</a:t>
            </a:r>
          </a:p>
          <a:p>
            <a:pPr marL="179388" lvl="0" indent="-179388"/>
            <a:r>
              <a:rPr lang="cs-CZ" sz="2000" dirty="0" smtClean="0"/>
              <a:t>Nucená centrace – koule – zděř			0,01 mm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Optická centrace – v jednom směru			0,3 – 0,4 mm</a:t>
            </a:r>
          </a:p>
          <a:p>
            <a:pPr marL="179388" indent="-179388"/>
            <a:r>
              <a:rPr lang="cs-CZ" sz="2000" dirty="0" smtClean="0"/>
              <a:t>Optická centrace – v všech směrech		0,6 – 0,7 mm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Tuhá olovnice (</a:t>
            </a:r>
            <a:r>
              <a:rPr lang="cs-CZ" sz="2000" dirty="0" err="1" smtClean="0">
                <a:latin typeface="+mj-lt"/>
              </a:rPr>
              <a:t>centrační</a:t>
            </a:r>
            <a:r>
              <a:rPr lang="cs-CZ" sz="2000" dirty="0" smtClean="0">
                <a:latin typeface="+mj-lt"/>
              </a:rPr>
              <a:t> tyč)			1,0 mm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Olovnice 					3 </a:t>
            </a:r>
            <a:r>
              <a:rPr lang="cs-CZ" sz="2000" smtClean="0">
                <a:latin typeface="+mj-lt"/>
              </a:rPr>
              <a:t>– 5 </a:t>
            </a:r>
            <a:r>
              <a:rPr lang="cs-CZ" sz="2000" dirty="0" smtClean="0">
                <a:latin typeface="+mj-lt"/>
              </a:rPr>
              <a:t>mm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(Důležitý je i tvar a „kvalita“ vyznačení bodu).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Chyby měření úhlů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Chyba ve čtení</a:t>
            </a:r>
          </a:p>
          <a:p>
            <a:pPr marL="179388" lvl="0" indent="-179388">
              <a:buFontTx/>
              <a:buChar char="-"/>
            </a:pPr>
            <a:endParaRPr lang="cs-CZ" sz="1400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Závislá především na použité čtecí pomůcce:</a:t>
            </a:r>
          </a:p>
          <a:p>
            <a:pPr marL="179388" lvl="0" indent="-179388"/>
            <a:endParaRPr lang="cs-CZ" sz="1400" dirty="0" smtClean="0">
              <a:latin typeface="+mj-lt"/>
            </a:endParaRPr>
          </a:p>
          <a:p>
            <a:pPr marL="179388" lvl="0" indent="-179388"/>
            <a:r>
              <a:rPr lang="cs-CZ" sz="2000" dirty="0" smtClean="0">
                <a:latin typeface="+mj-lt"/>
              </a:rPr>
              <a:t>Mřížka 			:	¼ nejmenšího dílku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Koincidence		:	2x velikost nejmenšího dílku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Elektronické čtení	:	dle technologie, již se obvykle neuvádí</a:t>
            </a:r>
          </a:p>
          <a:p>
            <a:pPr marL="179388" lvl="0" indent="-179388"/>
            <a:r>
              <a:rPr lang="cs-CZ" sz="2000" dirty="0" smtClean="0">
                <a:latin typeface="+mj-lt"/>
              </a:rPr>
              <a:t>					(dříve 0,15 – 0,20 mgon)</a:t>
            </a:r>
          </a:p>
          <a:p>
            <a:pPr marL="179388" lvl="0" indent="-179388"/>
            <a:endParaRPr lang="cs-CZ" sz="1400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Chyba v cílení</a:t>
            </a:r>
          </a:p>
          <a:p>
            <a:pPr marL="179388" lvl="0" indent="-179388"/>
            <a:endParaRPr lang="cs-CZ" sz="1400" dirty="0" smtClean="0"/>
          </a:p>
          <a:p>
            <a:pPr marL="179388" lvl="0" indent="-179388"/>
            <a:r>
              <a:rPr lang="cs-CZ" sz="2000" dirty="0" smtClean="0"/>
              <a:t>Závisí na</a:t>
            </a:r>
            <a:endParaRPr lang="cs-CZ" sz="2000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vlastnostech dalekohledu a kvalitě teodolitu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Cílové značce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Prostředí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Měřiči</a:t>
            </a:r>
          </a:p>
          <a:p>
            <a:pPr marL="179388" lvl="0" indent="-179388"/>
            <a:endParaRPr lang="cs-CZ" sz="14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Uvádí se přesnost cílení 0,6 mgon/ 0,4 mgon až 0,2 mgon pro běžné/lepší a optimální podmínky (takřka laboratorní, vysoce kvalitní vybavení).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Chyby měření úhlů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Přístrojové vady</a:t>
            </a:r>
          </a:p>
          <a:p>
            <a:pPr marL="179388" lvl="0" indent="-179388">
              <a:buFontTx/>
              <a:buChar char="-"/>
            </a:pPr>
            <a:endParaRPr lang="cs-CZ" sz="1400" dirty="0" smtClean="0">
              <a:latin typeface="+mj-lt"/>
            </a:endParaRPr>
          </a:p>
          <a:p>
            <a:pPr marL="179388" lvl="0" indent="-179388"/>
            <a:r>
              <a:rPr lang="cs-CZ" sz="2000" i="1" dirty="0" smtClean="0">
                <a:latin typeface="+mj-lt"/>
              </a:rPr>
              <a:t>Chyba z mimostředné </a:t>
            </a:r>
            <a:r>
              <a:rPr lang="cs-CZ" sz="2000" i="1" dirty="0" err="1" smtClean="0">
                <a:latin typeface="+mj-lt"/>
              </a:rPr>
              <a:t>alhidády</a:t>
            </a:r>
            <a:endParaRPr lang="cs-CZ" sz="2000" i="1" dirty="0" smtClean="0">
              <a:latin typeface="+mj-lt"/>
            </a:endParaRPr>
          </a:p>
          <a:p>
            <a:pPr marL="179388" lvl="0" indent="-179388"/>
            <a:r>
              <a:rPr lang="cs-CZ" sz="2000" i="1" dirty="0" smtClean="0">
                <a:latin typeface="+mj-lt"/>
              </a:rPr>
              <a:t>Chyba z nestejnoměrného dělení kruhu</a:t>
            </a:r>
          </a:p>
          <a:p>
            <a:pPr marL="179388" lvl="0" indent="-179388"/>
            <a:r>
              <a:rPr lang="cs-CZ" sz="2000" i="1" dirty="0" smtClean="0">
                <a:latin typeface="+mj-lt"/>
              </a:rPr>
              <a:t>Kolimační vada </a:t>
            </a:r>
            <a:r>
              <a:rPr lang="cs-CZ" sz="2000" dirty="0" smtClean="0">
                <a:latin typeface="+mj-lt"/>
              </a:rPr>
              <a:t>(záměrná není kolmá na točnou teodolitu)</a:t>
            </a:r>
          </a:p>
          <a:p>
            <a:pPr marL="179388" lvl="0" indent="-179388"/>
            <a:r>
              <a:rPr lang="cs-CZ" sz="2000" i="1" dirty="0" smtClean="0">
                <a:latin typeface="+mj-lt"/>
              </a:rPr>
              <a:t>Úklonná vada </a:t>
            </a:r>
            <a:r>
              <a:rPr lang="cs-CZ" sz="2000" dirty="0" smtClean="0">
                <a:latin typeface="+mj-lt"/>
              </a:rPr>
              <a:t>(</a:t>
            </a:r>
            <a:r>
              <a:rPr lang="cs-CZ" sz="2000" dirty="0" smtClean="0"/>
              <a:t>záměrná není kolmá na točnou dalekohledu)</a:t>
            </a:r>
          </a:p>
          <a:p>
            <a:pPr marL="179388" lvl="0" indent="-179388"/>
            <a:r>
              <a:rPr lang="cs-CZ" sz="2000" i="1" dirty="0" smtClean="0">
                <a:latin typeface="+mj-lt"/>
              </a:rPr>
              <a:t>Odklon točné osy </a:t>
            </a:r>
            <a:r>
              <a:rPr lang="cs-CZ" sz="2000" i="1" dirty="0" err="1" smtClean="0">
                <a:latin typeface="+mj-lt"/>
              </a:rPr>
              <a:t>alhidády</a:t>
            </a:r>
            <a:r>
              <a:rPr lang="cs-CZ" sz="2000" i="1" dirty="0" smtClean="0">
                <a:latin typeface="+mj-lt"/>
              </a:rPr>
              <a:t> od svislice </a:t>
            </a:r>
            <a:r>
              <a:rPr lang="cs-CZ" sz="2000" dirty="0" smtClean="0">
                <a:latin typeface="+mj-lt"/>
              </a:rPr>
              <a:t>(rekt. </a:t>
            </a:r>
            <a:r>
              <a:rPr lang="cs-CZ" sz="2000" dirty="0" err="1" smtClean="0">
                <a:latin typeface="+mj-lt"/>
              </a:rPr>
              <a:t>alhidádové</a:t>
            </a:r>
            <a:r>
              <a:rPr lang="cs-CZ" sz="2000" dirty="0" smtClean="0">
                <a:latin typeface="+mj-lt"/>
              </a:rPr>
              <a:t> libely)</a:t>
            </a:r>
            <a:endParaRPr lang="cs-CZ" sz="14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8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_3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9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155</Words>
  <Application>Microsoft Office PowerPoint</Application>
  <PresentationFormat>On-screen Show (4:3)</PresentationFormat>
  <Paragraphs>95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180</cp:revision>
  <dcterms:created xsi:type="dcterms:W3CDTF">2008-10-02T11:42:11Z</dcterms:created>
  <dcterms:modified xsi:type="dcterms:W3CDTF">2008-11-13T09:18:43Z</dcterms:modified>
</cp:coreProperties>
</file>