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8" r:id="rId2"/>
    <p:sldId id="266" r:id="rId3"/>
    <p:sldId id="268" r:id="rId4"/>
    <p:sldId id="269" r:id="rId5"/>
    <p:sldId id="270" r:id="rId6"/>
    <p:sldId id="271" r:id="rId7"/>
    <p:sldId id="267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834" autoAdjust="0"/>
    <p:restoredTop sz="95356" autoAdjust="0"/>
  </p:normalViewPr>
  <p:slideViewPr>
    <p:cSldViewPr showGuides="1">
      <p:cViewPr varScale="1">
        <p:scale>
          <a:sx n="59" d="100"/>
          <a:sy n="59" d="100"/>
        </p:scale>
        <p:origin x="-96" y="-210"/>
      </p:cViewPr>
      <p:guideLst>
        <p:guide orient="horz" pos="164"/>
        <p:guide pos="564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6" d="100"/>
          <a:sy n="56" d="100"/>
        </p:scale>
        <p:origin x="-246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019E36-5985-435A-8046-280E7C5E3AA8}" type="datetimeFigureOut">
              <a:rPr lang="cs-CZ" smtClean="0"/>
              <a:pPr/>
              <a:t>5.12.2008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85A45-E084-44E8-88B7-D0328C54DE5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DE061-94A2-4A65-8C92-DDCC6EB8BB17}" type="datetime1">
              <a:rPr lang="cs-CZ" smtClean="0"/>
              <a:pPr/>
              <a:t>5.12.2008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4568-38CC-4347-BE1E-023E01BA13BE}" type="datetime1">
              <a:rPr lang="cs-CZ" smtClean="0"/>
              <a:pPr/>
              <a:t>5.12.2008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BF10A-90A7-424D-916B-6E7B4169B4DA}" type="datetime1">
              <a:rPr lang="cs-CZ" smtClean="0"/>
              <a:pPr/>
              <a:t>5.12.2008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A8B-8426-40D7-818F-1FDF752FD511}" type="datetime1">
              <a:rPr lang="cs-CZ" smtClean="0"/>
              <a:pPr/>
              <a:t>5.12.2008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A347E-5BA3-4EFC-812F-71A977697A85}" type="datetime1">
              <a:rPr lang="cs-CZ" smtClean="0"/>
              <a:pPr/>
              <a:t>5.12.2008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4170-7EB9-4BA3-93F3-3309835081D9}" type="datetime1">
              <a:rPr lang="cs-CZ" smtClean="0"/>
              <a:pPr/>
              <a:t>5.12.2008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28AD-7921-4699-B2D2-42F6F7313623}" type="datetime1">
              <a:rPr lang="cs-CZ" smtClean="0"/>
              <a:pPr/>
              <a:t>5.12.2008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75E22-EA5A-4373-81AB-FA8E4A0F53BB}" type="datetime1">
              <a:rPr lang="cs-CZ" smtClean="0"/>
              <a:pPr/>
              <a:t>5.12.2008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A41A-0555-4639-BCE4-4D6512261DD4}" type="datetime1">
              <a:rPr lang="cs-CZ" smtClean="0"/>
              <a:pPr/>
              <a:t>5.12.2008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C18E-1DA3-4ABD-B8AF-5154C11DE6B4}" type="datetime1">
              <a:rPr lang="cs-CZ" smtClean="0"/>
              <a:pPr/>
              <a:t>5.12.2008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CED1E-4411-4ADD-9382-3E8AF566AC4D}" type="datetime1">
              <a:rPr lang="cs-CZ" smtClean="0"/>
              <a:pPr/>
              <a:t>5.12.2008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B7E27-3606-4925-A660-F75846120AC2}" type="datetime1">
              <a:rPr lang="cs-CZ" smtClean="0"/>
              <a:pPr/>
              <a:t>5.12.2008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7. Polohové vytyčovací sítě</a:t>
            </a:r>
            <a:endParaRPr lang="cs-CZ" sz="2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tabLst>
                <a:tab pos="450850" algn="l"/>
              </a:tabLst>
            </a:pPr>
            <a:endParaRPr lang="cs-CZ" sz="2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r>
              <a:rPr lang="cs-CZ" sz="2000" dirty="0" smtClean="0"/>
              <a:t>Přenesení projektu do terénu (= vytyčení) se u rozsáhlejších staveb skládá ze dvou fází:</a:t>
            </a:r>
          </a:p>
          <a:p>
            <a:r>
              <a:rPr lang="cs-CZ" sz="2000" dirty="0" smtClean="0"/>
              <a:t>- Vybudování vytyčovací sítě (polohová, výšková)</a:t>
            </a:r>
          </a:p>
          <a:p>
            <a:r>
              <a:rPr lang="cs-CZ" sz="2000" dirty="0" smtClean="0"/>
              <a:t>- Vytyčení stavebních objektů (polohové, výškové)</a:t>
            </a:r>
          </a:p>
          <a:p>
            <a:endParaRPr lang="cs-CZ" sz="2000" dirty="0" smtClean="0"/>
          </a:p>
          <a:p>
            <a:r>
              <a:rPr lang="cs-CZ" sz="2000" dirty="0" smtClean="0"/>
              <a:t>Vybudování VS je první činností v posloupnosti geodetických prací (v přímém vztahu k budovanému objektu). Potom následuje vytyčení prostorové polohy a podrobné vytyčení. Tvar sítě se volí na základě rozsahu, tvaru a technické složitosti budovaných objektů.</a:t>
            </a:r>
          </a:p>
          <a:p>
            <a:endParaRPr lang="cs-CZ" sz="1200" b="1" dirty="0" smtClean="0"/>
          </a:p>
          <a:p>
            <a:r>
              <a:rPr lang="cs-CZ" sz="2000" b="1" dirty="0" smtClean="0"/>
              <a:t>Dělení podle budování </a:t>
            </a:r>
          </a:p>
          <a:p>
            <a:endParaRPr lang="cs-CZ" sz="1200" b="1" dirty="0" smtClean="0"/>
          </a:p>
          <a:p>
            <a:r>
              <a:rPr lang="cs-CZ" sz="2000" dirty="0" smtClean="0"/>
              <a:t>- Místní</a:t>
            </a:r>
          </a:p>
          <a:p>
            <a:r>
              <a:rPr lang="cs-CZ" sz="2000" dirty="0" smtClean="0"/>
              <a:t>- S-JTSK + </a:t>
            </a:r>
            <a:r>
              <a:rPr lang="cs-CZ" sz="2000" dirty="0" err="1" smtClean="0"/>
              <a:t>Bpv</a:t>
            </a:r>
            <a:endParaRPr lang="cs-CZ" sz="2000" dirty="0" smtClean="0"/>
          </a:p>
          <a:p>
            <a:pPr marL="179388" lvl="0" indent="-179388"/>
            <a:endParaRPr lang="cs-CZ" sz="1400" b="1" dirty="0" smtClean="0"/>
          </a:p>
          <a:p>
            <a:pPr marL="179388" lvl="0" indent="-179388"/>
            <a:r>
              <a:rPr lang="cs-CZ" sz="2000" b="1" dirty="0" smtClean="0"/>
              <a:t>Dělení podle  významu</a:t>
            </a:r>
          </a:p>
          <a:p>
            <a:pPr marL="179388" lvl="0" indent="-179388"/>
            <a:endParaRPr lang="cs-CZ" sz="1400" b="1" dirty="0" smtClean="0"/>
          </a:p>
          <a:p>
            <a:pPr marL="179388" lvl="0" indent="-179388">
              <a:buFontTx/>
              <a:buChar char="-"/>
            </a:pPr>
            <a:r>
              <a:rPr lang="cs-CZ" sz="2000" dirty="0" smtClean="0"/>
              <a:t>Základní vytyčovací síť (primární),</a:t>
            </a:r>
          </a:p>
          <a:p>
            <a:pPr marL="179388" lvl="0" indent="-179388">
              <a:buFontTx/>
              <a:buChar char="-"/>
            </a:pPr>
            <a:r>
              <a:rPr lang="cs-CZ" sz="2000" dirty="0" smtClean="0"/>
              <a:t>Podrobná vytyčovací síť (sekundární).</a:t>
            </a:r>
          </a:p>
          <a:p>
            <a:endParaRPr lang="cs-CZ" sz="2000" b="1" dirty="0" smtClean="0"/>
          </a:p>
          <a:p>
            <a:endParaRPr lang="cs-CZ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_7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1</a:t>
            </a:fld>
            <a:endParaRPr lang="cs-CZ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Dělení podle tvaru</a:t>
            </a:r>
          </a:p>
          <a:p>
            <a:endParaRPr lang="cs-CZ" sz="2000" b="1" dirty="0" smtClean="0"/>
          </a:p>
          <a:p>
            <a:pPr>
              <a:buFontTx/>
              <a:buChar char="-"/>
            </a:pPr>
            <a:r>
              <a:rPr lang="cs-CZ" sz="2000" dirty="0" smtClean="0"/>
              <a:t> liniové,</a:t>
            </a:r>
          </a:p>
          <a:p>
            <a:pPr lvl="1">
              <a:buFontTx/>
              <a:buChar char="-"/>
            </a:pPr>
            <a:r>
              <a:rPr lang="cs-CZ" sz="2000" dirty="0" smtClean="0"/>
              <a:t> vytyčovací osa nebo přímka,</a:t>
            </a:r>
          </a:p>
          <a:p>
            <a:pPr lvl="1">
              <a:buFontTx/>
              <a:buChar char="-"/>
            </a:pPr>
            <a:r>
              <a:rPr lang="cs-CZ" sz="2000" dirty="0" smtClean="0"/>
              <a:t> polygonový pořad,</a:t>
            </a:r>
          </a:p>
          <a:p>
            <a:pPr lvl="1">
              <a:buFontTx/>
              <a:buChar char="-"/>
            </a:pPr>
            <a:r>
              <a:rPr lang="cs-CZ" sz="2000" dirty="0" smtClean="0"/>
              <a:t> trojúhelníkový nebo čtyřúhelníkový řetězec,</a:t>
            </a:r>
          </a:p>
          <a:p>
            <a:pPr lvl="1">
              <a:buFontTx/>
              <a:buChar char="-"/>
            </a:pPr>
            <a:endParaRPr lang="cs-CZ" sz="2000" dirty="0" smtClean="0"/>
          </a:p>
          <a:p>
            <a:pPr>
              <a:buFontTx/>
              <a:buChar char="-"/>
            </a:pPr>
            <a:r>
              <a:rPr lang="cs-CZ" sz="2000" dirty="0" smtClean="0"/>
              <a:t> plošné,</a:t>
            </a:r>
          </a:p>
          <a:p>
            <a:pPr lvl="1">
              <a:buFontTx/>
              <a:buChar char="-"/>
            </a:pPr>
            <a:r>
              <a:rPr lang="cs-CZ" sz="2000" dirty="0" smtClean="0"/>
              <a:t> pravoúhelníková síť,</a:t>
            </a:r>
          </a:p>
          <a:p>
            <a:pPr lvl="1">
              <a:buFontTx/>
              <a:buChar char="-"/>
            </a:pPr>
            <a:r>
              <a:rPr lang="cs-CZ" sz="2000" dirty="0" smtClean="0"/>
              <a:t> čtvercová síť,</a:t>
            </a:r>
          </a:p>
          <a:p>
            <a:pPr lvl="1">
              <a:buFontTx/>
              <a:buChar char="-"/>
            </a:pPr>
            <a:r>
              <a:rPr lang="cs-CZ" sz="2000" dirty="0" smtClean="0"/>
              <a:t> nepravidelná síť,</a:t>
            </a:r>
          </a:p>
          <a:p>
            <a:pPr lvl="1">
              <a:buFontTx/>
              <a:buChar char="-"/>
            </a:pPr>
            <a:r>
              <a:rPr lang="cs-CZ" sz="2000" dirty="0" smtClean="0"/>
              <a:t> výchozí vytyčovací síť (pro metodu volných stanovisek).</a:t>
            </a:r>
          </a:p>
          <a:p>
            <a:endParaRPr lang="cs-CZ" sz="1200" dirty="0" smtClean="0"/>
          </a:p>
          <a:p>
            <a:pPr marL="179388" lvl="0" indent="-179388"/>
            <a:r>
              <a:rPr lang="cs-CZ" sz="2000" b="1" dirty="0" smtClean="0">
                <a:latin typeface="+mj-lt"/>
              </a:rPr>
              <a:t>Volba bodů</a:t>
            </a:r>
          </a:p>
          <a:p>
            <a:pPr lvl="0"/>
            <a:r>
              <a:rPr lang="cs-CZ" sz="2000" dirty="0" smtClean="0">
                <a:latin typeface="+mj-lt"/>
              </a:rPr>
              <a:t>Body musí být chráněny před zničením a umístěny tak, aby nebyly ovlivněny stavební činností.</a:t>
            </a:r>
          </a:p>
          <a:p>
            <a:pPr marL="179388" lvl="0" indent="-179388"/>
            <a:endParaRPr lang="cs-CZ" sz="2000" b="1" dirty="0" smtClean="0">
              <a:latin typeface="+mj-lt"/>
            </a:endParaRPr>
          </a:p>
          <a:p>
            <a:pPr marL="179388" lvl="0" indent="-179388"/>
            <a:r>
              <a:rPr lang="cs-CZ" sz="2000" b="1" dirty="0" smtClean="0">
                <a:latin typeface="+mj-lt"/>
              </a:rPr>
              <a:t>Stabilizace bodů VS</a:t>
            </a:r>
          </a:p>
          <a:p>
            <a:pPr marL="179388" lvl="0" indent="-179388">
              <a:buFontTx/>
              <a:buChar char="-"/>
            </a:pPr>
            <a:r>
              <a:rPr lang="cs-CZ" sz="2000" dirty="0" smtClean="0">
                <a:latin typeface="+mj-lt"/>
              </a:rPr>
              <a:t>těžká, </a:t>
            </a:r>
          </a:p>
          <a:p>
            <a:pPr marL="179388" lvl="0" indent="-179388">
              <a:buFontTx/>
              <a:buChar char="-"/>
            </a:pPr>
            <a:r>
              <a:rPr lang="cs-CZ" sz="2000" dirty="0" smtClean="0">
                <a:latin typeface="+mj-lt"/>
              </a:rPr>
              <a:t>lehká.</a:t>
            </a:r>
          </a:p>
          <a:p>
            <a:pPr marL="179388" lvl="0" indent="-179388">
              <a:buFontTx/>
              <a:buChar char="-"/>
            </a:pPr>
            <a:endParaRPr lang="cs-CZ" sz="2000" b="1" dirty="0" smtClean="0">
              <a:latin typeface="+mj-lt"/>
            </a:endParaRPr>
          </a:p>
          <a:p>
            <a:pPr marL="179388" lvl="0" indent="-179388"/>
            <a:endParaRPr lang="cs-CZ" sz="2000" b="1" dirty="0" smtClean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_7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2</a:t>
            </a:fld>
            <a:endParaRPr lang="cs-CZ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lvl="0" indent="-179388"/>
            <a:r>
              <a:rPr lang="cs-CZ" sz="2000" b="1" dirty="0" smtClean="0">
                <a:latin typeface="+mj-lt"/>
              </a:rPr>
              <a:t>Těžká stabilizace bodů</a:t>
            </a:r>
          </a:p>
          <a:p>
            <a:pPr marL="179388" lvl="0" indent="-179388">
              <a:buFontTx/>
              <a:buChar char="-"/>
            </a:pPr>
            <a:endParaRPr lang="cs-CZ" sz="2000" b="1" dirty="0" smtClean="0">
              <a:latin typeface="+mj-lt"/>
            </a:endParaRPr>
          </a:p>
          <a:p>
            <a:pPr marL="179388" lvl="0" indent="-179388">
              <a:buFontTx/>
              <a:buChar char="-"/>
            </a:pPr>
            <a:endParaRPr lang="cs-CZ" sz="2000" b="1" dirty="0" smtClean="0">
              <a:latin typeface="+mj-lt"/>
            </a:endParaRPr>
          </a:p>
          <a:p>
            <a:pPr marL="179388" lvl="0" indent="-179388"/>
            <a:endParaRPr lang="cs-CZ" sz="2000" b="1" dirty="0" smtClean="0">
              <a:latin typeface="+mj-lt"/>
            </a:endParaRPr>
          </a:p>
          <a:p>
            <a:pPr marL="179388" lvl="0" indent="-179388"/>
            <a:endParaRPr lang="cs-CZ" sz="2000" b="1" dirty="0" smtClean="0">
              <a:latin typeface="+mj-lt"/>
            </a:endParaRPr>
          </a:p>
          <a:p>
            <a:pPr marL="179388" lvl="0" indent="-179388"/>
            <a:endParaRPr lang="cs-CZ" sz="2000" b="1" dirty="0" smtClean="0">
              <a:latin typeface="+mj-lt"/>
            </a:endParaRPr>
          </a:p>
          <a:p>
            <a:pPr marL="179388" lvl="0" indent="-179388"/>
            <a:endParaRPr lang="cs-CZ" sz="2000" b="1" dirty="0" smtClean="0">
              <a:latin typeface="+mj-lt"/>
            </a:endParaRPr>
          </a:p>
          <a:p>
            <a:pPr marL="179388" lvl="0" indent="-179388"/>
            <a:endParaRPr lang="cs-CZ" sz="2000" b="1" dirty="0" smtClean="0">
              <a:latin typeface="+mj-lt"/>
            </a:endParaRPr>
          </a:p>
          <a:p>
            <a:pPr marL="179388" lvl="0" indent="-179388"/>
            <a:endParaRPr lang="cs-CZ" sz="2000" b="1" dirty="0" smtClean="0">
              <a:latin typeface="+mj-lt"/>
            </a:endParaRPr>
          </a:p>
          <a:p>
            <a:pPr marL="179388" lvl="0" indent="-179388"/>
            <a:endParaRPr lang="cs-CZ" sz="2000" b="1" dirty="0" smtClean="0">
              <a:latin typeface="+mj-lt"/>
            </a:endParaRPr>
          </a:p>
          <a:p>
            <a:pPr marL="179388" lvl="0" indent="-179388"/>
            <a:endParaRPr lang="cs-CZ" sz="2000" b="1" dirty="0" smtClean="0">
              <a:latin typeface="+mj-lt"/>
            </a:endParaRPr>
          </a:p>
          <a:p>
            <a:pPr marL="179388" lvl="0" indent="-179388"/>
            <a:endParaRPr lang="cs-CZ" sz="2000" b="1" dirty="0" smtClean="0">
              <a:latin typeface="+mj-lt"/>
            </a:endParaRPr>
          </a:p>
          <a:p>
            <a:pPr marL="179388" lvl="0" indent="-179388"/>
            <a:endParaRPr lang="cs-CZ" sz="2000" b="1" dirty="0" smtClean="0">
              <a:latin typeface="+mj-lt"/>
            </a:endParaRPr>
          </a:p>
          <a:p>
            <a:pPr marL="179388" lvl="0" indent="-179388"/>
            <a:endParaRPr lang="cs-CZ" sz="2000" b="1" dirty="0" smtClean="0">
              <a:latin typeface="+mj-lt"/>
            </a:endParaRPr>
          </a:p>
          <a:p>
            <a:pPr marL="179388" lvl="0" indent="-179388"/>
            <a:endParaRPr lang="cs-CZ" sz="2000" b="1" dirty="0" smtClean="0">
              <a:latin typeface="+mj-lt"/>
            </a:endParaRPr>
          </a:p>
          <a:p>
            <a:pPr marL="179388" lvl="0" indent="-179388"/>
            <a:r>
              <a:rPr lang="cs-CZ" sz="2000" dirty="0" smtClean="0">
                <a:latin typeface="+mj-lt"/>
              </a:rPr>
              <a:t>Stabilizace sítě betonovými bloky		      Stabilizace v paženém vrtu</a:t>
            </a:r>
          </a:p>
          <a:p>
            <a:pPr marL="179388" lvl="0" indent="-179388"/>
            <a:endParaRPr lang="cs-CZ" sz="2000" dirty="0" smtClean="0">
              <a:latin typeface="+mj-lt"/>
            </a:endParaRPr>
          </a:p>
          <a:p>
            <a:pPr marL="179388" lvl="0" indent="-179388"/>
            <a:r>
              <a:rPr lang="cs-CZ" sz="2000" dirty="0" smtClean="0">
                <a:latin typeface="+mj-lt"/>
              </a:rPr>
              <a:t>(betonový blok 0,5 x 0,5 x 1 m až 2m	      (spojeno s nucenou centrací </a:t>
            </a:r>
          </a:p>
          <a:p>
            <a:pPr marL="179388" lvl="0" indent="-179388"/>
            <a:r>
              <a:rPr lang="cs-CZ" sz="2000" dirty="0" smtClean="0"/>
              <a:t>nahoře </a:t>
            </a:r>
            <a:r>
              <a:rPr lang="cs-CZ" sz="2000" dirty="0" smtClean="0">
                <a:latin typeface="+mj-lt"/>
              </a:rPr>
              <a:t>s kovovou deskou s dírkou)		        přístroje, nahoře je závit pro 						        podložku (trojnožku</a:t>
            </a:r>
            <a:r>
              <a:rPr lang="cs-CZ" sz="2000" smtClean="0">
                <a:latin typeface="+mj-lt"/>
              </a:rPr>
              <a:t>) přístroje)</a:t>
            </a:r>
            <a:endParaRPr lang="cs-CZ" sz="2000" dirty="0" smtClean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_7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3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142984"/>
            <a:ext cx="4507937" cy="350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260350"/>
            <a:ext cx="3454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lvl="0" indent="-179388"/>
            <a:r>
              <a:rPr lang="cs-CZ" sz="2000" b="1" dirty="0" smtClean="0">
                <a:latin typeface="+mj-lt"/>
              </a:rPr>
              <a:t>Těžká stabilizace bodů</a:t>
            </a:r>
          </a:p>
          <a:p>
            <a:pPr marL="179388" lvl="0" indent="-179388">
              <a:buFontTx/>
              <a:buChar char="-"/>
            </a:pPr>
            <a:endParaRPr lang="cs-CZ" sz="2000" b="1" dirty="0" smtClean="0">
              <a:latin typeface="+mj-lt"/>
            </a:endParaRPr>
          </a:p>
          <a:p>
            <a:pPr marL="179388" lvl="0" indent="-179388">
              <a:buFontTx/>
              <a:buChar char="-"/>
            </a:pPr>
            <a:endParaRPr lang="cs-CZ" sz="2000" b="1" dirty="0" smtClean="0">
              <a:latin typeface="+mj-lt"/>
            </a:endParaRPr>
          </a:p>
          <a:p>
            <a:pPr marL="179388" lvl="0" indent="-179388"/>
            <a:endParaRPr lang="cs-CZ" sz="2000" b="1" dirty="0" smtClean="0">
              <a:latin typeface="+mj-lt"/>
            </a:endParaRPr>
          </a:p>
          <a:p>
            <a:pPr marL="179388" lvl="0" indent="-179388"/>
            <a:endParaRPr lang="cs-CZ" sz="2000" b="1" dirty="0" smtClean="0">
              <a:latin typeface="+mj-lt"/>
            </a:endParaRPr>
          </a:p>
          <a:p>
            <a:pPr marL="179388" lvl="0" indent="-179388"/>
            <a:endParaRPr lang="cs-CZ" sz="2000" b="1" dirty="0" smtClean="0">
              <a:latin typeface="+mj-lt"/>
            </a:endParaRPr>
          </a:p>
          <a:p>
            <a:pPr marL="179388" lvl="0" indent="-179388"/>
            <a:endParaRPr lang="cs-CZ" sz="2000" b="1" dirty="0" smtClean="0">
              <a:latin typeface="+mj-lt"/>
            </a:endParaRPr>
          </a:p>
          <a:p>
            <a:pPr marL="179388" lvl="0" indent="-179388"/>
            <a:endParaRPr lang="cs-CZ" sz="2000" b="1" dirty="0" smtClean="0">
              <a:latin typeface="+mj-lt"/>
            </a:endParaRPr>
          </a:p>
          <a:p>
            <a:pPr marL="179388" lvl="0" indent="-179388"/>
            <a:endParaRPr lang="cs-CZ" sz="2000" b="1" dirty="0" smtClean="0">
              <a:latin typeface="+mj-lt"/>
            </a:endParaRPr>
          </a:p>
          <a:p>
            <a:pPr marL="179388" lvl="0" indent="-179388"/>
            <a:endParaRPr lang="cs-CZ" sz="2000" b="1" dirty="0" smtClean="0">
              <a:latin typeface="+mj-lt"/>
            </a:endParaRPr>
          </a:p>
          <a:p>
            <a:pPr marL="179388" lvl="0" indent="-179388"/>
            <a:endParaRPr lang="cs-CZ" sz="2000" b="1" dirty="0" smtClean="0">
              <a:latin typeface="+mj-lt"/>
            </a:endParaRPr>
          </a:p>
          <a:p>
            <a:pPr marL="179388" lvl="0" indent="-179388"/>
            <a:endParaRPr lang="cs-CZ" sz="2000" b="1" dirty="0" smtClean="0">
              <a:latin typeface="+mj-lt"/>
            </a:endParaRPr>
          </a:p>
          <a:p>
            <a:pPr marL="179388" lvl="0" indent="-179388"/>
            <a:endParaRPr lang="cs-CZ" sz="2000" b="1" dirty="0" smtClean="0">
              <a:latin typeface="+mj-lt"/>
            </a:endParaRPr>
          </a:p>
          <a:p>
            <a:pPr marL="179388" lvl="0" indent="-179388"/>
            <a:endParaRPr lang="cs-CZ" sz="2000" b="1" dirty="0" smtClean="0">
              <a:latin typeface="+mj-lt"/>
            </a:endParaRPr>
          </a:p>
          <a:p>
            <a:pPr marL="179388" lvl="0" indent="-179388"/>
            <a:endParaRPr lang="cs-CZ" sz="2000" b="1" dirty="0" smtClean="0">
              <a:latin typeface="+mj-lt"/>
            </a:endParaRPr>
          </a:p>
          <a:p>
            <a:pPr marL="179388" lvl="0" indent="-179388"/>
            <a:endParaRPr lang="cs-CZ" sz="2000" b="1" dirty="0" smtClean="0">
              <a:latin typeface="+mj-lt"/>
            </a:endParaRPr>
          </a:p>
          <a:p>
            <a:pPr marL="179388" lvl="0" indent="-179388" algn="ctr"/>
            <a:r>
              <a:rPr lang="cs-CZ" sz="2000" dirty="0" smtClean="0">
                <a:latin typeface="+mj-lt"/>
              </a:rPr>
              <a:t>Ochrana stabilizace betonovými </a:t>
            </a:r>
            <a:r>
              <a:rPr lang="cs-CZ" sz="2000" dirty="0" err="1" smtClean="0">
                <a:latin typeface="+mj-lt"/>
              </a:rPr>
              <a:t>skružemi</a:t>
            </a:r>
            <a:r>
              <a:rPr lang="cs-CZ" sz="2000" dirty="0" smtClean="0">
                <a:latin typeface="+mj-lt"/>
              </a:rPr>
              <a:t>	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_7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4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928670"/>
            <a:ext cx="3117099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lvl="0" indent="-179388"/>
            <a:r>
              <a:rPr lang="cs-CZ" sz="2000" b="1" dirty="0" smtClean="0">
                <a:latin typeface="+mj-lt"/>
              </a:rPr>
              <a:t>Lehká stabilizace bodů</a:t>
            </a:r>
          </a:p>
          <a:p>
            <a:pPr marL="179388" lvl="0" indent="-179388">
              <a:buFontTx/>
              <a:buChar char="-"/>
            </a:pPr>
            <a:endParaRPr lang="cs-CZ" sz="2000" b="1" dirty="0" smtClean="0">
              <a:latin typeface="+mj-lt"/>
            </a:endParaRPr>
          </a:p>
          <a:p>
            <a:pPr marL="179388" lvl="0" indent="-179388">
              <a:buFontTx/>
              <a:buChar char="-"/>
            </a:pPr>
            <a:r>
              <a:rPr lang="cs-CZ" sz="2000" dirty="0" smtClean="0">
                <a:latin typeface="+mj-lt"/>
              </a:rPr>
              <a:t>Žulový mezník	</a:t>
            </a:r>
          </a:p>
          <a:p>
            <a:pPr marL="179388" lvl="0" indent="-179388">
              <a:buFontTx/>
              <a:buChar char="-"/>
            </a:pPr>
            <a:r>
              <a:rPr lang="cs-CZ" sz="2000" dirty="0" smtClean="0">
                <a:latin typeface="+mj-lt"/>
              </a:rPr>
              <a:t>Zabetonovaná trubka v betonovém bloku o průměru cca 0,6 m</a:t>
            </a:r>
          </a:p>
          <a:p>
            <a:pPr marL="179388" lvl="0" indent="-179388">
              <a:buFontTx/>
              <a:buChar char="-"/>
            </a:pPr>
            <a:endParaRPr lang="cs-CZ" sz="2000" dirty="0" smtClean="0">
              <a:latin typeface="+mj-lt"/>
            </a:endParaRPr>
          </a:p>
          <a:p>
            <a:pPr marL="179388" lvl="0" indent="-179388"/>
            <a:endParaRPr lang="cs-CZ" sz="2000" dirty="0" smtClean="0">
              <a:latin typeface="+mj-lt"/>
            </a:endParaRPr>
          </a:p>
          <a:p>
            <a:pPr marL="179388" lvl="0" indent="-179388"/>
            <a:r>
              <a:rPr lang="cs-CZ" sz="2000" b="1" dirty="0" smtClean="0">
                <a:latin typeface="+mj-lt"/>
              </a:rPr>
              <a:t>Výchozí body</a:t>
            </a:r>
          </a:p>
          <a:p>
            <a:pPr marL="179388" lvl="0" indent="-179388"/>
            <a:endParaRPr lang="cs-CZ" sz="2000" dirty="0" smtClean="0">
              <a:latin typeface="+mj-lt"/>
            </a:endParaRPr>
          </a:p>
          <a:p>
            <a:pPr lvl="0"/>
            <a:r>
              <a:rPr lang="cs-CZ" sz="2000" dirty="0" smtClean="0">
                <a:latin typeface="+mj-lt"/>
              </a:rPr>
              <a:t>Body na trvalých objektech, pokud možno trvale signalizované. V zástavbě např. „nástěnné značky“.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_7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5</a:t>
            </a:fld>
            <a:endParaRPr lang="cs-CZ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lvl="0" indent="-179388"/>
            <a:r>
              <a:rPr lang="cs-CZ" sz="2000" b="1" dirty="0" smtClean="0">
                <a:latin typeface="+mj-lt"/>
              </a:rPr>
              <a:t>Určení souřadnic</a:t>
            </a:r>
          </a:p>
          <a:p>
            <a:pPr marL="179388" lvl="0" indent="-179388">
              <a:buFontTx/>
              <a:buChar char="-"/>
            </a:pPr>
            <a:endParaRPr lang="cs-CZ" sz="2000" b="1" dirty="0" smtClean="0">
              <a:latin typeface="+mj-lt"/>
            </a:endParaRPr>
          </a:p>
          <a:p>
            <a:pPr marL="179388" lvl="0" indent="-179388">
              <a:buFontTx/>
              <a:buChar char="-"/>
            </a:pPr>
            <a:r>
              <a:rPr lang="cs-CZ" sz="2000" dirty="0" smtClean="0">
                <a:latin typeface="+mj-lt"/>
              </a:rPr>
              <a:t>Vyrovnáním MNČ (</a:t>
            </a:r>
            <a:r>
              <a:rPr lang="cs-CZ" sz="2000" dirty="0" err="1" smtClean="0">
                <a:latin typeface="+mj-lt"/>
              </a:rPr>
              <a:t>sw</a:t>
            </a:r>
            <a:r>
              <a:rPr lang="cs-CZ" sz="2000" dirty="0" smtClean="0">
                <a:latin typeface="+mj-lt"/>
              </a:rPr>
              <a:t> prostředky, směry, délky, zenitové úhly, převýšení, GPS měření), pokud jsou měřeny nadbytečné veličiny, získá se i odhad přesnosti.</a:t>
            </a:r>
          </a:p>
          <a:p>
            <a:pPr marL="179388" lvl="0" indent="-179388">
              <a:buFontTx/>
              <a:buChar char="-"/>
            </a:pPr>
            <a:endParaRPr lang="cs-CZ" sz="2000" dirty="0" smtClean="0">
              <a:latin typeface="+mj-lt"/>
            </a:endParaRPr>
          </a:p>
          <a:p>
            <a:pPr marL="179388" lvl="0" indent="-179388"/>
            <a:r>
              <a:rPr lang="cs-CZ" sz="2000" b="1" dirty="0" smtClean="0">
                <a:latin typeface="+mj-lt"/>
              </a:rPr>
              <a:t>Volný polygonový pořad</a:t>
            </a:r>
          </a:p>
          <a:p>
            <a:pPr marL="179388" lvl="0" indent="-179388"/>
            <a:r>
              <a:rPr lang="cs-CZ" sz="2000" dirty="0" smtClean="0">
                <a:latin typeface="+mj-lt"/>
              </a:rPr>
              <a:t>(přímý)</a:t>
            </a:r>
          </a:p>
          <a:p>
            <a:pPr marL="179388" lvl="0" indent="-179388">
              <a:buFontTx/>
              <a:buChar char="-"/>
            </a:pPr>
            <a:endParaRPr lang="cs-CZ" sz="2000" dirty="0" smtClean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_7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6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pic>
        <p:nvPicPr>
          <p:cNvPr id="4098" name="Picture 2" descr="C:\_data_k\pedagogo\ING2\prednasky\2008_9\obrs_p7\pred_7_obrs.wmf"/>
          <p:cNvPicPr>
            <a:picLocks noChangeAspect="1" noChangeArrowheads="1"/>
          </p:cNvPicPr>
          <p:nvPr/>
        </p:nvPicPr>
        <p:blipFill>
          <a:blip r:embed="rId3"/>
          <a:srcRect l="7599" t="5128" r="1975" b="3845"/>
          <a:stretch>
            <a:fillRect/>
          </a:stretch>
        </p:blipFill>
        <p:spPr bwMode="auto">
          <a:xfrm>
            <a:off x="1142976" y="2615567"/>
            <a:ext cx="6215106" cy="37081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3143248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Konec </a:t>
            </a: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</a:t>
            </a:r>
            <a:endParaRPr lang="cs-CZ" sz="20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_7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7</a:t>
            </a:fld>
            <a:endParaRPr lang="cs-CZ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2122</TotalTime>
  <Words>256</Words>
  <Application>Microsoft Office PowerPoint</Application>
  <PresentationFormat>On-screen Show (4:3)</PresentationFormat>
  <Paragraphs>109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martin stroner</dc:creator>
  <cp:lastModifiedBy>martin stroner</cp:lastModifiedBy>
  <cp:revision>319</cp:revision>
  <dcterms:created xsi:type="dcterms:W3CDTF">2008-10-02T11:42:11Z</dcterms:created>
  <dcterms:modified xsi:type="dcterms:W3CDTF">2008-12-05T13:46:49Z</dcterms:modified>
</cp:coreProperties>
</file>