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311" r:id="rId2"/>
    <p:sldId id="362" r:id="rId3"/>
    <p:sldId id="345" r:id="rId4"/>
    <p:sldId id="346" r:id="rId5"/>
    <p:sldId id="347" r:id="rId6"/>
    <p:sldId id="365" r:id="rId7"/>
    <p:sldId id="373" r:id="rId8"/>
    <p:sldId id="374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09" r:id="rId1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6661" autoAdjust="0"/>
  </p:normalViewPr>
  <p:slideViewPr>
    <p:cSldViewPr showGuides="1">
      <p:cViewPr varScale="1">
        <p:scale>
          <a:sx n="53" d="100"/>
          <a:sy n="53" d="100"/>
        </p:scale>
        <p:origin x="734" y="62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51E58488-484F-4518-9153-3CA574731E85}"/>
    <pc:docChg chg="undo custSel addSld delSld modSld">
      <pc:chgData name="Martin Štroner" userId="f57dc7ba9f2ddb92" providerId="LiveId" clId="{51E58488-484F-4518-9153-3CA574731E85}" dt="2018-09-22T18:51:46.570" v="4266" actId="5793"/>
      <pc:docMkLst>
        <pc:docMk/>
      </pc:docMkLst>
      <pc:sldChg chg="addSp modSp">
        <pc:chgData name="Martin Štroner" userId="f57dc7ba9f2ddb92" providerId="LiveId" clId="{51E58488-484F-4518-9153-3CA574731E85}" dt="2018-09-21T14:55:12.840" v="969" actId="5793"/>
        <pc:sldMkLst>
          <pc:docMk/>
          <pc:sldMk cId="0" sldId="309"/>
        </pc:sldMkLst>
        <pc:spChg chg="mod">
          <ac:chgData name="Martin Štroner" userId="f57dc7ba9f2ddb92" providerId="LiveId" clId="{51E58488-484F-4518-9153-3CA574731E85}" dt="2018-09-21T14:55:12.840" v="969" actId="5793"/>
          <ac:spMkLst>
            <pc:docMk/>
            <pc:sldMk cId="0" sldId="309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5:01.975" v="967" actId="5793"/>
          <ac:spMkLst>
            <pc:docMk/>
            <pc:sldMk cId="0" sldId="309"/>
            <ac:spMk id="16" creationId="{3D4E4B03-DC1A-4467-96C5-B50E9BA41DC7}"/>
          </ac:spMkLst>
        </pc:spChg>
      </pc:sldChg>
      <pc:sldChg chg="modSp">
        <pc:chgData name="Martin Štroner" userId="f57dc7ba9f2ddb92" providerId="LiveId" clId="{51E58488-484F-4518-9153-3CA574731E85}" dt="2018-09-21T14:21:38.735" v="284" actId="20577"/>
        <pc:sldMkLst>
          <pc:docMk/>
          <pc:sldMk cId="2026174167" sldId="311"/>
        </pc:sldMkLst>
        <pc:spChg chg="mod">
          <ac:chgData name="Martin Štroner" userId="f57dc7ba9f2ddb92" providerId="LiveId" clId="{51E58488-484F-4518-9153-3CA574731E85}" dt="2018-09-21T14:21:38.735" v="284" actId="20577"/>
          <ac:spMkLst>
            <pc:docMk/>
            <pc:sldMk cId="2026174167" sldId="311"/>
            <ac:spMk id="4" creationId="{00000000-0000-0000-0000-000000000000}"/>
          </ac:spMkLst>
        </pc:spChg>
        <pc:spChg chg="mod">
          <ac:chgData name="Martin Štroner" userId="f57dc7ba9f2ddb92" providerId="LiveId" clId="{51E58488-484F-4518-9153-3CA574731E85}" dt="2018-09-21T14:20:30.688" v="272" actId="5793"/>
          <ac:spMkLst>
            <pc:docMk/>
            <pc:sldMk cId="2026174167" sldId="311"/>
            <ac:spMk id="8" creationId="{00000000-0000-0000-0000-000000000000}"/>
          </ac:spMkLst>
        </pc:spChg>
      </pc:sldChg>
    </pc:docChg>
  </pc:docChgLst>
  <pc:docChgLst>
    <pc:chgData name="Martin Štroner" userId="f57dc7ba9f2ddb92" providerId="LiveId" clId="{B9FC6C31-82A6-4DB7-BF0D-D096AE3B4D48}"/>
    <pc:docChg chg="undo addSld delSld modSld">
      <pc:chgData name="Martin Štroner" userId="f57dc7ba9f2ddb92" providerId="LiveId" clId="{B9FC6C31-82A6-4DB7-BF0D-D096AE3B4D48}" dt="2018-10-22T16:25:48.085" v="287" actId="20577"/>
      <pc:docMkLst>
        <pc:docMk/>
      </pc:docMkLst>
    </pc:docChg>
  </pc:docChgLst>
  <pc:docChgLst>
    <pc:chgData name="Martin Štroner" userId="f57dc7ba9f2ddb92" providerId="LiveId" clId="{CC57BC98-F080-4186-AC3D-23E19976B1B2}"/>
    <pc:docChg chg="modSld">
      <pc:chgData name="Martin Štroner" userId="f57dc7ba9f2ddb92" providerId="LiveId" clId="{CC57BC98-F080-4186-AC3D-23E19976B1B2}" dt="2018-11-05T20:44:12.517" v="36" actId="20577"/>
      <pc:docMkLst>
        <pc:docMk/>
      </pc:docMkLst>
      <pc:sldChg chg="modSp">
        <pc:chgData name="Martin Štroner" userId="f57dc7ba9f2ddb92" providerId="LiveId" clId="{CC57BC98-F080-4186-AC3D-23E19976B1B2}" dt="2018-11-05T20:44:12.517" v="36" actId="20577"/>
        <pc:sldMkLst>
          <pc:docMk/>
          <pc:sldMk cId="2026174167" sldId="311"/>
        </pc:sldMkLst>
        <pc:spChg chg="mod">
          <ac:chgData name="Martin Štroner" userId="f57dc7ba9f2ddb92" providerId="LiveId" clId="{CC57BC98-F080-4186-AC3D-23E19976B1B2}" dt="2018-11-05T20:44:12.517" v="36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CC57BC98-F080-4186-AC3D-23E19976B1B2}" dt="2018-11-05T20:42:39.753" v="1" actId="15"/>
        <pc:sldMkLst>
          <pc:docMk/>
          <pc:sldMk cId="795080031" sldId="367"/>
        </pc:sldMkLst>
        <pc:spChg chg="mod">
          <ac:chgData name="Martin Štroner" userId="f57dc7ba9f2ddb92" providerId="LiveId" clId="{CC57BC98-F080-4186-AC3D-23E19976B1B2}" dt="2018-11-05T20:42:39.753" v="1" actId="15"/>
          <ac:spMkLst>
            <pc:docMk/>
            <pc:sldMk cId="795080031" sldId="367"/>
            <ac:spMk id="8" creationId="{00000000-0000-0000-0000-000000000000}"/>
          </ac:spMkLst>
        </pc:spChg>
      </pc:sldChg>
    </pc:docChg>
  </pc:docChgLst>
  <pc:docChgLst>
    <pc:chgData name="Martin Štroner" userId="f57dc7ba9f2ddb92" providerId="LiveId" clId="{983CD041-F0EC-477F-992C-5CF06F05C52F}"/>
    <pc:docChg chg="undo redo custSel addSld delSld modSld sldOrd">
      <pc:chgData name="Martin Štroner" userId="f57dc7ba9f2ddb92" providerId="LiveId" clId="{983CD041-F0EC-477F-992C-5CF06F05C52F}" dt="2018-10-08T16:24:26.209" v="3069"/>
      <pc:docMkLst>
        <pc:docMk/>
      </pc:docMkLst>
      <pc:sldChg chg="modSp">
        <pc:chgData name="Martin Štroner" userId="f57dc7ba9f2ddb92" providerId="LiveId" clId="{983CD041-F0EC-477F-992C-5CF06F05C52F}" dt="2018-10-06T21:43:51.620" v="2199" actId="20577"/>
        <pc:sldMkLst>
          <pc:docMk/>
          <pc:sldMk cId="2026174167" sldId="311"/>
        </pc:sldMkLst>
        <pc:spChg chg="mod">
          <ac:chgData name="Martin Štroner" userId="f57dc7ba9f2ddb92" providerId="LiveId" clId="{983CD041-F0EC-477F-992C-5CF06F05C52F}" dt="2018-10-06T21:43:51.620" v="2199" actId="20577"/>
          <ac:spMkLst>
            <pc:docMk/>
            <pc:sldMk cId="2026174167" sldId="311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59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199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395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536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722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398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28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1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07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77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472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68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0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539552" y="1484786"/>
            <a:ext cx="828091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2288" indent="-1792288"/>
            <a:r>
              <a:rPr lang="cs-CZ" sz="2000" dirty="0"/>
              <a:t>Téma č. 6: 	</a:t>
            </a:r>
            <a:r>
              <a:rPr lang="cs-CZ" sz="2000" b="1" dirty="0"/>
              <a:t>	Vyrovnání měření zprostředkujících - opakování.	</a:t>
            </a:r>
          </a:p>
          <a:p>
            <a:endParaRPr lang="cs-CZ" b="1" dirty="0"/>
          </a:p>
          <a:p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Formulace úlohy.</a:t>
            </a:r>
          </a:p>
          <a:p>
            <a:pPr marL="342900" indent="-342900">
              <a:buAutoNum type="arabicPeriod"/>
            </a:pPr>
            <a:r>
              <a:rPr lang="cs-CZ" b="1" dirty="0"/>
              <a:t>Postup výpočtu.</a:t>
            </a:r>
          </a:p>
          <a:p>
            <a:pPr marL="342900" indent="-342900">
              <a:buAutoNum type="arabicPeriod"/>
            </a:pPr>
            <a:r>
              <a:rPr lang="cs-CZ" b="1" dirty="0"/>
              <a:t>Směrodatné odchylky.</a:t>
            </a:r>
          </a:p>
          <a:p>
            <a:pPr marL="342900" indent="-342900">
              <a:buAutoNum type="arabicPeriod"/>
            </a:pPr>
            <a:r>
              <a:rPr lang="cs-CZ" b="1" dirty="0"/>
              <a:t>Příklady.</a:t>
            </a:r>
          </a:p>
          <a:p>
            <a:pPr marL="800100" lvl="1" indent="-342900">
              <a:buAutoNum type="arabicPeriod"/>
            </a:pPr>
            <a:r>
              <a:rPr lang="cs-CZ" b="1" dirty="0"/>
              <a:t>Volné stanovisko.</a:t>
            </a:r>
          </a:p>
          <a:p>
            <a:pPr marL="800100" lvl="1" indent="-342900">
              <a:buAutoNum type="arabicPeriod"/>
            </a:pPr>
            <a:r>
              <a:rPr lang="cs-CZ" b="1"/>
              <a:t>Vázaná síť.</a:t>
            </a:r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Metody řečení normálních rovnic.</a:t>
            </a:r>
          </a:p>
          <a:p>
            <a:pPr lvl="1"/>
            <a:endParaRPr lang="cs-CZ" b="1" dirty="0"/>
          </a:p>
          <a:p>
            <a:pPr marL="342900" indent="-342900">
              <a:buAutoNum type="arabicPeriod"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5. Metody řešení normálních rovnic.</a:t>
            </a:r>
          </a:p>
          <a:p>
            <a:endParaRPr lang="cs-CZ" dirty="0" smtClean="0"/>
          </a:p>
          <a:p>
            <a:pPr marL="342900" lvl="0" indent="-342900">
              <a:buAutoNum type="alphaLcParenR"/>
            </a:pPr>
            <a:r>
              <a:rPr lang="cs-CZ" dirty="0" smtClean="0"/>
              <a:t>Výpočet inverzní matice (jak odpovídá odvozením)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Jordanův </a:t>
            </a:r>
            <a:r>
              <a:rPr lang="cs-CZ" dirty="0"/>
              <a:t>algoritmus (Gaussova eliminace).</a:t>
            </a:r>
          </a:p>
          <a:p>
            <a:pPr marL="800100" lvl="1" indent="-342900">
              <a:buAutoNum type="alphaLcParenR"/>
            </a:pPr>
            <a:r>
              <a:rPr lang="cs-CZ" dirty="0"/>
              <a:t>LU rozklad.</a:t>
            </a:r>
          </a:p>
          <a:p>
            <a:pPr marL="800100" lvl="1" indent="-342900">
              <a:buAutoNum type="alphaLcParenR"/>
            </a:pPr>
            <a:r>
              <a:rPr lang="cs-CZ" dirty="0"/>
              <a:t>QR rozklad.</a:t>
            </a:r>
          </a:p>
          <a:p>
            <a:pPr marL="800100" lvl="1" indent="-342900">
              <a:buAutoNum type="alphaLcParenR"/>
            </a:pPr>
            <a:r>
              <a:rPr lang="cs-CZ" dirty="0"/>
              <a:t>Pseudoinverze</a:t>
            </a:r>
          </a:p>
          <a:p>
            <a:pPr marL="342900" lvl="0" indent="-342900">
              <a:buAutoNum type="alphaLcParenR"/>
            </a:pPr>
            <a:endParaRPr lang="cs-CZ" dirty="0"/>
          </a:p>
          <a:p>
            <a:pPr marL="342900" lvl="0" indent="-342900">
              <a:buAutoNum type="alphaLcParenR"/>
            </a:pPr>
            <a:r>
              <a:rPr lang="cs-CZ" dirty="0"/>
              <a:t>Přímé řešení normálních rovnic</a:t>
            </a:r>
          </a:p>
          <a:p>
            <a:pPr marL="800100" lvl="1" indent="-342900">
              <a:buAutoNum type="alphaLcParenR"/>
            </a:pPr>
            <a:r>
              <a:rPr lang="cs-CZ" dirty="0"/>
              <a:t>Gaussova eliminační metoda.</a:t>
            </a:r>
          </a:p>
          <a:p>
            <a:pPr marL="800100" lvl="1" indent="-342900">
              <a:buAutoNum type="alphaLcParenR"/>
            </a:pPr>
            <a:r>
              <a:rPr lang="cs-CZ" dirty="0" err="1"/>
              <a:t>Choleskyho</a:t>
            </a:r>
            <a:r>
              <a:rPr lang="cs-CZ" dirty="0"/>
              <a:t> metoda.</a:t>
            </a:r>
          </a:p>
          <a:p>
            <a:pPr marL="800100" lvl="1" indent="-342900">
              <a:buAutoNum type="alphaLcParenR"/>
            </a:pPr>
            <a:r>
              <a:rPr lang="cs-CZ" dirty="0"/>
              <a:t>Metoda postupné iterace.</a:t>
            </a:r>
          </a:p>
          <a:p>
            <a:pPr marL="1257300" lvl="2" indent="-342900">
              <a:buAutoNum type="alphaLcParenR"/>
            </a:pPr>
            <a:r>
              <a:rPr lang="cs-CZ" dirty="0"/>
              <a:t>Newtonovo řešení.</a:t>
            </a:r>
          </a:p>
          <a:p>
            <a:pPr marL="1257300" lvl="2" indent="-342900">
              <a:buAutoNum type="alphaLcParenR"/>
            </a:pPr>
            <a:r>
              <a:rPr lang="cs-CZ" dirty="0"/>
              <a:t>Gaussovo řešení.</a:t>
            </a:r>
          </a:p>
          <a:p>
            <a:pPr lvl="0"/>
            <a:endParaRPr lang="cs-CZ" dirty="0"/>
          </a:p>
          <a:p>
            <a:pPr marL="342900" lvl="0" indent="-342900">
              <a:buAutoNum type="alphaLcParenR"/>
            </a:pPr>
            <a:r>
              <a:rPr lang="cs-CZ" dirty="0"/>
              <a:t>Přímé řešení rovnic oprav pseudoinverzí</a:t>
            </a:r>
          </a:p>
          <a:p>
            <a:pPr marL="342900" lvl="0" indent="-342900">
              <a:buAutoNum type="alphaLcParenR"/>
            </a:pPr>
            <a:endParaRPr lang="cs-CZ" dirty="0"/>
          </a:p>
          <a:p>
            <a:pPr marL="342900" lvl="0" indent="-342900">
              <a:buAutoNum type="alphaLcParenR"/>
            </a:pPr>
            <a:r>
              <a:rPr lang="cs-CZ" dirty="0"/>
              <a:t>Řešení inverze singulární matice normálních rovnic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795080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5. Metody řešení normálních rovnic.</a:t>
            </a:r>
          </a:p>
          <a:p>
            <a:endParaRPr lang="cs-CZ" dirty="0" smtClean="0"/>
          </a:p>
          <a:p>
            <a:pPr marL="342900" lvl="0" indent="-342900">
              <a:buAutoNum type="alphaLcParenR"/>
            </a:pPr>
            <a:r>
              <a:rPr lang="cs-CZ" dirty="0" smtClean="0"/>
              <a:t>Výpočet inverzní matice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Jordanův algoritmus (Gaussova eliminace).</a:t>
            </a:r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483768" y="2420888"/>
                <a:ext cx="19711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)→(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420888"/>
                <a:ext cx="1971181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306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Metody řešení normálních rovnic.</a:t>
                </a:r>
              </a:p>
              <a:p>
                <a:endParaRPr lang="cs-CZ" dirty="0" smtClean="0"/>
              </a:p>
              <a:p>
                <a:pPr marL="342900" lvl="0" indent="-342900">
                  <a:buAutoNum type="alphaLcParenR"/>
                </a:pPr>
                <a:r>
                  <a:rPr lang="cs-CZ" dirty="0" smtClean="0"/>
                  <a:t>Výpočet inverzní matice (jak odpovídá odvozením)</a:t>
                </a:r>
              </a:p>
              <a:p>
                <a:pPr marL="800100" lvl="1" indent="-342900">
                  <a:buFont typeface="+mj-lt"/>
                  <a:buAutoNum type="alphaLcParenR" startAt="2"/>
                </a:pPr>
                <a:r>
                  <a:rPr lang="cs-CZ" dirty="0" smtClean="0"/>
                  <a:t>LU </a:t>
                </a:r>
                <a:r>
                  <a:rPr lang="cs-CZ" dirty="0"/>
                  <a:t>rozklad</a:t>
                </a:r>
                <a:r>
                  <a:rPr lang="cs-CZ" dirty="0" smtClean="0"/>
                  <a:t>.</a:t>
                </a:r>
                <a:endParaRPr lang="cs-CZ" dirty="0"/>
              </a:p>
              <a:p>
                <a:pPr marL="0" lvl="1"/>
                <a:endParaRPr lang="cs-CZ" dirty="0"/>
              </a:p>
              <a:p>
                <a:pPr marL="0" lvl="1"/>
                <a:r>
                  <a:rPr lang="cs-CZ" dirty="0"/>
                  <a:t>T</a:t>
                </a:r>
                <a:r>
                  <a:rPr lang="cs-CZ" dirty="0" smtClean="0"/>
                  <a:t>rojúhelníkový </a:t>
                </a:r>
                <a:r>
                  <a:rPr lang="cs-CZ" dirty="0"/>
                  <a:t>rozklad čtvercové invertované </a:t>
                </a:r>
                <a:r>
                  <a:rPr lang="cs-CZ" dirty="0" smtClean="0"/>
                  <a:t>matice, </a:t>
                </a:r>
                <a:r>
                  <a:rPr lang="cs-CZ" dirty="0"/>
                  <a:t>kde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dirty="0"/>
                  <a:t> je dolní trojúhelníková matice a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𝑼</m:t>
                    </m:r>
                  </m:oMath>
                </a14:m>
                <a:r>
                  <a:rPr lang="cs-CZ" dirty="0"/>
                  <a:t> horní trojúhelníková matice. Rozklad existuje, pokud je matice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cs-CZ" dirty="0"/>
                  <a:t> regulární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2123658"/>
              </a:xfrm>
              <a:prstGeom prst="rect">
                <a:avLst/>
              </a:prstGeom>
              <a:blipFill>
                <a:blip r:embed="rId3"/>
                <a:stretch>
                  <a:fillRect l="-1076" t="-2299" r="-933" b="-37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115616" y="2987274"/>
                <a:ext cx="1180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987274"/>
                <a:ext cx="11801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23528" y="3789040"/>
                <a:ext cx="849694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Matici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𝑳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lze získat například Gaussovou eliminací obdobně jako u předchozí metody, matici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𝑼</m:t>
                    </m:r>
                  </m:oMath>
                </a14:m>
                <a:endParaRPr lang="cs-CZ" dirty="0" smtClean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𝑼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789040"/>
                <a:ext cx="8496944" cy="923330"/>
              </a:xfrm>
              <a:prstGeom prst="rect">
                <a:avLst/>
              </a:prstGeom>
              <a:blipFill>
                <a:blip r:embed="rId5"/>
                <a:stretch>
                  <a:fillRect l="-574" t="-39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187624" y="4869160"/>
                <a:ext cx="1867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869160"/>
                <a:ext cx="186762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327017" y="5295399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Výpočet inverze dolní trojúhelníkové matice je jednoduchý, vždy je to také dolní trojúhelníková matice, na diagonále jsou reciproké hodnoty odpovídajících si prvků původní matice a ostatní prvky lze postupně dopočítat.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537071" y="6009434"/>
                <a:ext cx="3796039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p>
                                  <m:r>
                                    <a:rPr lang="cs-CZ" b="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cs-CZ" b="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cs-CZ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b="1" i="1"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p>
                                      <m:r>
                                        <a:rPr lang="cs-CZ" b="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071" y="6009434"/>
                <a:ext cx="3796039" cy="848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00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Metody řešení normálních rovnic.</a:t>
                </a:r>
              </a:p>
              <a:p>
                <a:endParaRPr lang="cs-CZ" dirty="0" smtClean="0"/>
              </a:p>
              <a:p>
                <a:pPr marL="342900" lvl="0" indent="-342900">
                  <a:buAutoNum type="alphaLcParenR"/>
                </a:pPr>
                <a:r>
                  <a:rPr lang="cs-CZ" dirty="0" smtClean="0"/>
                  <a:t>Výpočet inverzní matice (jak odpovídá odvozením)</a:t>
                </a:r>
              </a:p>
              <a:p>
                <a:pPr marL="800100" lvl="1" indent="-342900">
                  <a:buFont typeface="+mj-lt"/>
                  <a:buAutoNum type="alphaLcParenR" startAt="2"/>
                </a:pPr>
                <a:r>
                  <a:rPr lang="cs-CZ" dirty="0" smtClean="0"/>
                  <a:t>QR </a:t>
                </a:r>
                <a:r>
                  <a:rPr lang="cs-CZ" dirty="0"/>
                  <a:t>rozklad</a:t>
                </a:r>
                <a:r>
                  <a:rPr lang="cs-CZ" dirty="0" smtClean="0"/>
                  <a:t>.</a:t>
                </a:r>
              </a:p>
              <a:p>
                <a:pPr marL="800100" lvl="1" indent="-342900">
                  <a:buFont typeface="+mj-lt"/>
                  <a:buAutoNum type="alphaLcParenR" startAt="2"/>
                </a:pPr>
                <a:endParaRPr lang="cs-CZ" dirty="0"/>
              </a:p>
              <a:p>
                <a:pPr marL="0" lvl="1"/>
                <a:r>
                  <a:rPr lang="cs-CZ" dirty="0"/>
                  <a:t>Rozklad matice na ortonormální matici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cs-CZ" dirty="0"/>
                  <a:t> a horní trojúhelníkovou matici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1846659"/>
              </a:xfrm>
              <a:prstGeom prst="rect">
                <a:avLst/>
              </a:prstGeom>
              <a:blipFill>
                <a:blip r:embed="rId3"/>
                <a:stretch>
                  <a:fillRect l="-1076" t="-2640" b="-4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827584" y="2710275"/>
                <a:ext cx="1210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10275"/>
                <a:ext cx="1210588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13831" y="3355436"/>
                <a:ext cx="42634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</m:d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31" y="3355436"/>
                <a:ext cx="4263410" cy="369332"/>
              </a:xfrm>
              <a:prstGeom prst="rect">
                <a:avLst/>
              </a:prstGeom>
              <a:blipFill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084168" y="3355436"/>
                <a:ext cx="1223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355436"/>
                <a:ext cx="1223540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813831" y="4227183"/>
                <a:ext cx="1376467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31" y="4227183"/>
                <a:ext cx="1376467" cy="374270"/>
              </a:xfrm>
              <a:prstGeom prst="rect">
                <a:avLst/>
              </a:prstGeom>
              <a:blipFill>
                <a:blip r:embed="rId7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435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14</a:t>
            </a:fld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1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Metody řešení normálních rovnic.</a:t>
                </a:r>
              </a:p>
              <a:p>
                <a:endParaRPr lang="cs-CZ" dirty="0" smtClean="0"/>
              </a:p>
              <a:p>
                <a:pPr marL="342900" lvl="0" indent="-342900">
                  <a:buAutoNum type="alphaLcParenR"/>
                </a:pPr>
                <a:r>
                  <a:rPr lang="cs-CZ" dirty="0" smtClean="0"/>
                  <a:t>Výpočet inverzní matice (jak odpovídá odvozením)</a:t>
                </a:r>
              </a:p>
              <a:p>
                <a:pPr marL="800100" lvl="1" indent="-342900">
                  <a:buFont typeface="+mj-lt"/>
                  <a:buAutoNum type="alphaLcParenR" startAt="4"/>
                </a:pPr>
                <a:r>
                  <a:rPr lang="cs-CZ" dirty="0" smtClean="0"/>
                  <a:t>Pseudoinverze</a:t>
                </a:r>
                <a:endParaRPr lang="cs-CZ" dirty="0"/>
              </a:p>
              <a:p>
                <a:pPr marL="342900" lvl="0" indent="-342900">
                  <a:buAutoNum type="alphaLcParenR"/>
                </a:pPr>
                <a:endParaRPr lang="cs-CZ" dirty="0" smtClean="0"/>
              </a:p>
              <a:p>
                <a:pPr lvl="0"/>
                <a:r>
                  <a:rPr lang="cs-CZ" dirty="0"/>
                  <a:t>Pojem pseudoinverze je rozšířením inverze na matice, které invertovat nelze, tj. i na matice singulární a obdélníkové. </a:t>
                </a:r>
                <a:endParaRPr lang="cs-CZ" dirty="0" smtClean="0"/>
              </a:p>
              <a:p>
                <a:pPr lvl="0"/>
                <a:endParaRPr lang="cs-CZ" dirty="0"/>
              </a:p>
              <a:p>
                <a:r>
                  <a:rPr lang="cs-CZ" dirty="0"/>
                  <a:t>Pokud pseudoinverze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dirty="0"/>
                  <a:t> matice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 splňuje následující relace, jedná se o </a:t>
                </a:r>
                <a:r>
                  <a:rPr lang="cs-CZ" dirty="0" err="1"/>
                  <a:t>Moore-Penrose</a:t>
                </a:r>
                <a:r>
                  <a:rPr lang="cs-CZ" dirty="0"/>
                  <a:t> pseudoinverzi:</a:t>
                </a:r>
              </a:p>
              <a:p>
                <a:r>
                  <a:rPr lang="cs-CZ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,	 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,	 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i="1" dirty="0"/>
                  <a:t> </a:t>
                </a:r>
                <a:r>
                  <a:rPr lang="cs-CZ" dirty="0" smtClean="0"/>
                  <a:t>,</a:t>
                </a:r>
                <a:endParaRPr lang="cs-CZ" dirty="0"/>
              </a:p>
              <a:p>
                <a:r>
                  <a:rPr lang="cs-CZ" dirty="0"/>
                  <a:t> 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i="1" dirty="0"/>
                  <a:t> </a:t>
                </a:r>
                <a:r>
                  <a:rPr lang="cs-CZ" dirty="0" smtClean="0"/>
                  <a:t>.</a:t>
                </a:r>
                <a:endParaRPr lang="cs-CZ" dirty="0"/>
              </a:p>
              <a:p>
                <a:r>
                  <a:rPr lang="cs-CZ" dirty="0"/>
                  <a:t> </a:t>
                </a:r>
              </a:p>
              <a:p>
                <a:r>
                  <a:rPr lang="cs-CZ" dirty="0"/>
                  <a:t>Tato pseudoinverzní matice existuje vždy a je jedinečná</a:t>
                </a:r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cs-CZ" dirty="0" smtClean="0"/>
                  <a:t>Pro </a:t>
                </a:r>
                <a:r>
                  <a:rPr lang="cs-CZ" dirty="0" err="1" smtClean="0"/>
                  <a:t>invertovatelnou</a:t>
                </a:r>
                <a:r>
                  <a:rPr lang="cs-CZ" dirty="0" smtClean="0"/>
                  <a:t> matici je pseudoinverzní matice shodná s maticí inverzní.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11517"/>
              </a:xfrm>
              <a:prstGeom prst="rect">
                <a:avLst/>
              </a:prstGeom>
              <a:blipFill>
                <a:blip r:embed="rId3"/>
                <a:stretch>
                  <a:fillRect l="-1076" t="-8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3538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15</a:t>
            </a:fld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38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5. Metody řešení normálních rovnic.</a:t>
                </a:r>
              </a:p>
              <a:p>
                <a:endParaRPr lang="cs-CZ" dirty="0" smtClean="0"/>
              </a:p>
              <a:p>
                <a:pPr marL="342900" lvl="0" indent="-342900">
                  <a:buAutoNum type="alphaLcParenR"/>
                </a:pPr>
                <a:r>
                  <a:rPr lang="cs-CZ" dirty="0" smtClean="0"/>
                  <a:t>Výpočet inverzní matice (jak odpovídá odvozením)</a:t>
                </a:r>
              </a:p>
              <a:p>
                <a:pPr marL="800100" lvl="1" indent="-342900">
                  <a:buFont typeface="+mj-lt"/>
                  <a:buAutoNum type="alphaLcParenR" startAt="4"/>
                </a:pPr>
                <a:r>
                  <a:rPr lang="cs-CZ" dirty="0" smtClean="0"/>
                  <a:t>Pseudoinverze</a:t>
                </a:r>
                <a:endParaRPr lang="cs-CZ" dirty="0"/>
              </a:p>
              <a:p>
                <a:pPr marL="342900" lvl="0" indent="-342900">
                  <a:buAutoNum type="alphaLcParenR"/>
                </a:pPr>
                <a:endParaRPr lang="cs-CZ" dirty="0" smtClean="0"/>
              </a:p>
              <a:p>
                <a:pPr lvl="0"/>
                <a:r>
                  <a:rPr lang="cs-CZ" dirty="0" smtClean="0"/>
                  <a:t>Singulární rozklad a výpočet inverzní či pseudoinverzní matice</a:t>
                </a:r>
              </a:p>
              <a:p>
                <a:pPr lvl="0"/>
                <a:endParaRPr lang="cs-CZ" dirty="0" smtClean="0"/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𝑼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dirty="0" smtClean="0"/>
                  <a:t> </a:t>
                </a:r>
              </a:p>
              <a:p>
                <a:pPr lvl="0"/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𝑼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cs-CZ" dirty="0"/>
                  <a:t> jsou ortonormální matice (matice levých, resp. pravých vlastních vektorů matice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) a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cs-CZ" dirty="0"/>
                  <a:t> je diagonální matice tvořená vlastními čísly matice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. Pro pseudoinverzní matici pak platí:</a:t>
                </a:r>
              </a:p>
              <a:p>
                <a:r>
                  <a:rPr lang="cs-CZ" dirty="0"/>
                  <a:t> 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  <m:r>
                              <a:rPr lang="cs-CZ" b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b="1" dirty="0"/>
                  <a:t>  </a:t>
                </a:r>
                <a:r>
                  <a:rPr lang="cs-CZ" dirty="0"/>
                  <a:t>.	</a:t>
                </a:r>
                <a:endParaRPr lang="cs-CZ" dirty="0" smtClean="0"/>
              </a:p>
              <a:p>
                <a:r>
                  <a:rPr lang="cs-CZ" dirty="0"/>
                  <a:t> </a:t>
                </a:r>
              </a:p>
              <a:p>
                <a:r>
                  <a:rPr lang="cs-CZ" dirty="0"/>
                  <a:t>Protože pseudoinverze ortogonální matice je rovná její transpozici, platí:</a:t>
                </a:r>
              </a:p>
              <a:p>
                <a:r>
                  <a:rPr lang="cs-CZ" dirty="0"/>
                  <a:t> 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b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b="1" dirty="0"/>
                  <a:t> .	</a:t>
                </a:r>
                <a:endParaRPr lang="cs-CZ" dirty="0"/>
              </a:p>
              <a:p>
                <a:r>
                  <a:rPr lang="cs-CZ" dirty="0"/>
                  <a:t> </a:t>
                </a:r>
              </a:p>
              <a:p>
                <a:r>
                  <a:rPr lang="cs-CZ" dirty="0"/>
                  <a:t>Pseudoinverzní matice diagonální matice se vypočítá také velmi jednoduše, výsledkem je diagonální matice, která se z nenulových prvků původní matice určí takto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𝑖𝑖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cs-CZ" dirty="0"/>
                  <a:t>. Nulové prvky zůstanou nulové</a:t>
                </a:r>
                <a:r>
                  <a:rPr lang="cs-CZ" dirty="0" smtClean="0"/>
                  <a:t>. Výpočet matic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dirty="0" smtClean="0"/>
                  <a:t> není triviální a je nad rámec </a:t>
                </a:r>
                <a:r>
                  <a:rPr lang="cs-CZ" dirty="0" err="1" smtClean="0"/>
                  <a:t>TCh</a:t>
                </a:r>
                <a:r>
                  <a:rPr lang="cs-CZ" dirty="0" smtClean="0"/>
                  <a:t>.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381875"/>
              </a:xfrm>
              <a:prstGeom prst="rect">
                <a:avLst/>
              </a:prstGeom>
              <a:blipFill>
                <a:blip r:embed="rId3"/>
                <a:stretch>
                  <a:fillRect l="-1076" t="-764" r="-574" b="-5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129408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089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Označení: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Měření: 	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Neznámé: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cs-CZ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r>
                  <a:rPr lang="cs-CZ" dirty="0"/>
                  <a:t>Funkční vztah: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r>
                  <a:rPr lang="cs-CZ" dirty="0"/>
                  <a:t>Opravy: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⋯,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Podmínka řešení:</a:t>
                </a:r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acc>
                          <m:accPr>
                            <m:chr m:val="̂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=[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𝑝𝑣𝑣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Měření mohou být různě přesná, jejich různé uplatnění ve vyrovnání (různá důvěryhodnost, interval spolehlivosti) je řešen vahami: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089470"/>
              </a:xfrm>
              <a:prstGeom prst="rect">
                <a:avLst/>
              </a:prstGeom>
              <a:blipFill>
                <a:blip r:embed="rId3"/>
                <a:stretch>
                  <a:fillRect l="-1076" t="-9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112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815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Postup výpočtu. </a:t>
                </a:r>
              </a:p>
              <a:p>
                <a:endParaRPr lang="cs-CZ" b="1" dirty="0"/>
              </a:p>
              <a:p>
                <a:r>
                  <a:rPr lang="cs-CZ" dirty="0"/>
                  <a:t>Vyrovnaná hodnota:	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Rovnice oprav: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r>
                  <a:rPr lang="cs-CZ" dirty="0"/>
                  <a:t>V lineárním tvaru: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r>
                  <a:rPr lang="cs-CZ" dirty="0"/>
                  <a:t>Pokud funkce není lineární, je nutná linearizace Taylorovým rozvojem:</a:t>
                </a:r>
              </a:p>
              <a:p>
                <a:endParaRPr lang="cs-CZ" dirty="0"/>
              </a:p>
              <a:p>
                <a:r>
                  <a:rPr lang="cs-CZ" dirty="0"/>
                  <a:t>	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	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	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			</a:t>
                </a:r>
              </a:p>
              <a:p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815759"/>
              </a:xfrm>
              <a:prstGeom prst="rect">
                <a:avLst/>
              </a:prstGeom>
              <a:blipFill>
                <a:blip r:embed="rId3"/>
                <a:stretch>
                  <a:fillRect l="-1076" t="-8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54089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820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Postup výpočtu. </a:t>
                </a:r>
              </a:p>
              <a:p>
                <a:endParaRPr lang="cs-CZ" b="1" dirty="0"/>
              </a:p>
              <a:p>
                <a:r>
                  <a:rPr lang="cs-CZ" dirty="0"/>
                  <a:t>Normální rovnice: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b="1" dirty="0"/>
                  <a:t> 	</a:t>
                </a:r>
              </a:p>
              <a:p>
                <a:endParaRPr lang="cs-CZ" b="1" dirty="0"/>
              </a:p>
              <a:p>
                <a:r>
                  <a:rPr lang="cs-CZ" dirty="0"/>
                  <a:t>Řešení normálních rovnic:</a:t>
                </a:r>
              </a:p>
              <a:p>
                <a:pPr marL="457200" indent="-457200">
                  <a:buAutoNum type="arabicPeriod"/>
                </a:pPr>
                <a:endParaRPr lang="cs-CZ" b="1" dirty="0"/>
              </a:p>
              <a:p>
                <a:pPr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Vyrovnaná měření :</a:t>
                </a:r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cs-CZ" b="1" dirty="0"/>
              </a:p>
              <a:p>
                <a:pPr marL="0" lvl="1"/>
                <a:endParaRPr lang="cs-CZ" dirty="0"/>
              </a:p>
              <a:p>
                <a:pPr marL="0" lvl="1"/>
                <a:r>
                  <a:rPr lang="cs-CZ" dirty="0"/>
                  <a:t>Opravy:</a:t>
                </a:r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Vyrovnaná měření:</a:t>
                </a:r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820696"/>
              </a:xfrm>
              <a:prstGeom prst="rect">
                <a:avLst/>
              </a:prstGeom>
              <a:blipFill>
                <a:blip r:embed="rId3"/>
                <a:stretch>
                  <a:fillRect l="-1076" t="-8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26164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468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Směrodatné odchylky.</a:t>
                </a:r>
              </a:p>
              <a:p>
                <a:endParaRPr lang="cs-CZ" dirty="0"/>
              </a:p>
              <a:p>
                <a:r>
                  <a:rPr lang="cs-CZ" dirty="0"/>
                  <a:t>Směrodatná odchylka jednotková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𝑝𝑣𝑣</m:t>
                                </m:r>
                              </m:e>
                            </m:d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400" b="1" dirty="0"/>
                  <a:t> </a:t>
                </a:r>
              </a:p>
              <a:p>
                <a:endParaRPr lang="cs-CZ" sz="2400" b="1" dirty="0"/>
              </a:p>
              <a:p>
                <a:r>
                  <a:rPr lang="cs-CZ" dirty="0"/>
                  <a:t>Směrodatné odchylky vyrovnaných neznámých (kovarianční matice):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Směrodatná odchylka vyrovnaného měření</a:t>
                </a:r>
              </a:p>
              <a:p>
                <a:endParaRPr lang="cs-CZ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𝒍</m:t>
                            </m:r>
                          </m:e>
                        </m:acc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468146"/>
              </a:xfrm>
              <a:prstGeom prst="rect">
                <a:avLst/>
              </a:prstGeom>
              <a:blipFill>
                <a:blip r:embed="rId3"/>
                <a:stretch>
                  <a:fillRect l="-1076" t="-1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4243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Příklady. </a:t>
            </a:r>
          </a:p>
          <a:p>
            <a:endParaRPr lang="cs-CZ" dirty="0"/>
          </a:p>
          <a:p>
            <a:r>
              <a:rPr lang="cs-CZ" dirty="0"/>
              <a:t>Příklad č. 1: Vyrovnání volného stanoviska.</a:t>
            </a:r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741547" y="3832538"/>
                <a:ext cx="1572290" cy="377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47" y="3832538"/>
                <a:ext cx="1572290" cy="377539"/>
              </a:xfrm>
              <a:prstGeom prst="rect">
                <a:avLst/>
              </a:prstGeom>
              <a:blipFill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18456" y="2613048"/>
                <a:ext cx="38743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6" y="2613048"/>
                <a:ext cx="387433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771567" y="3222793"/>
                <a:ext cx="1699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7" y="3222793"/>
                <a:ext cx="169950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771567" y="2156278"/>
                <a:ext cx="14734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7" y="2156278"/>
                <a:ext cx="14734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24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Příklady. </a:t>
            </a:r>
          </a:p>
          <a:p>
            <a:endParaRPr lang="cs-CZ" dirty="0"/>
          </a:p>
          <a:p>
            <a:r>
              <a:rPr lang="cs-CZ" dirty="0"/>
              <a:t>Příklad č. 1: Vyrovnání volného stanoviska.</a:t>
            </a:r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61864" y="1743458"/>
                <a:ext cx="8424936" cy="4837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,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,	</a:t>
                </a:r>
                <a:r>
                  <a:rPr lang="cs-CZ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arccos</m:t>
                        </m:r>
                      </m:fName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𝑌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𝑌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𝑍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𝑍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cs-CZ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𝑖𝑗𝑘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arctan</m:t>
                            </m:r>
                          </m:fName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					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64" y="1743458"/>
                <a:ext cx="8424936" cy="4837543"/>
              </a:xfrm>
              <a:prstGeom prst="rect">
                <a:avLst/>
              </a:prstGeom>
              <a:blipFill>
                <a:blip r:embed="rId3"/>
                <a:stretch>
                  <a:fillRect b="-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6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Příklady. </a:t>
            </a:r>
          </a:p>
          <a:p>
            <a:endParaRPr lang="cs-CZ" dirty="0"/>
          </a:p>
          <a:p>
            <a:r>
              <a:rPr lang="cs-CZ" dirty="0"/>
              <a:t>Příklad č. 1: Vyrovnání volného stanoviska.</a:t>
            </a:r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1772816"/>
                <a:ext cx="8280920" cy="2667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		 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		 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2816"/>
                <a:ext cx="8280920" cy="26678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11560" y="4779618"/>
                <a:ext cx="8352928" cy="1626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		</a:t>
                </a: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			</a:t>
                </a: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79618"/>
                <a:ext cx="8352928" cy="16263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85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Příklady. </a:t>
            </a:r>
          </a:p>
          <a:p>
            <a:endParaRPr lang="cs-CZ" dirty="0"/>
          </a:p>
          <a:p>
            <a:r>
              <a:rPr lang="cs-CZ" dirty="0"/>
              <a:t>Příklad č. 2: Vázaná síť.</a:t>
            </a:r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57569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513</Words>
  <Application>Microsoft Office PowerPoint</Application>
  <PresentationFormat>Předvádění na obrazovce (4:3)</PresentationFormat>
  <Paragraphs>241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480</cp:revision>
  <cp:lastPrinted>2012-09-21T14:20:41Z</cp:lastPrinted>
  <dcterms:created xsi:type="dcterms:W3CDTF">2007-03-07T08:58:30Z</dcterms:created>
  <dcterms:modified xsi:type="dcterms:W3CDTF">2018-11-07T12:01:06Z</dcterms:modified>
</cp:coreProperties>
</file>