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9">
  <p:sldMasterIdLst>
    <p:sldMasterId id="2147483648" r:id="rId1"/>
  </p:sldMasterIdLst>
  <p:notesMasterIdLst>
    <p:notesMasterId r:id="rId15"/>
  </p:notesMasterIdLst>
  <p:sldIdLst>
    <p:sldId id="311" r:id="rId2"/>
    <p:sldId id="344" r:id="rId3"/>
    <p:sldId id="361" r:id="rId4"/>
    <p:sldId id="362" r:id="rId5"/>
    <p:sldId id="345" r:id="rId6"/>
    <p:sldId id="346" r:id="rId7"/>
    <p:sldId id="347" r:id="rId8"/>
    <p:sldId id="348" r:id="rId9"/>
    <p:sldId id="369" r:id="rId10"/>
    <p:sldId id="370" r:id="rId11"/>
    <p:sldId id="367" r:id="rId12"/>
    <p:sldId id="368" r:id="rId13"/>
    <p:sldId id="309" r:id="rId14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2">
          <p15:clr>
            <a:srgbClr val="A4A3A4"/>
          </p15:clr>
        </p15:guide>
        <p15:guide id="2" pos="4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8" autoAdjust="0"/>
    <p:restoredTop sz="96661" autoAdjust="0"/>
  </p:normalViewPr>
  <p:slideViewPr>
    <p:cSldViewPr showGuides="1">
      <p:cViewPr varScale="1">
        <p:scale>
          <a:sx n="93" d="100"/>
          <a:sy n="93" d="100"/>
        </p:scale>
        <p:origin x="414" y="57"/>
      </p:cViewPr>
      <p:guideLst>
        <p:guide orient="horz" pos="482"/>
        <p:guide pos="4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538" y="-72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Štroner" userId="f57dc7ba9f2ddb92" providerId="LiveId" clId="{13DCC939-9EEA-4E01-88FB-1DE036B63A4E}"/>
    <pc:docChg chg="modSld">
      <pc:chgData name="Martin Štroner" userId="f57dc7ba9f2ddb92" providerId="LiveId" clId="{13DCC939-9EEA-4E01-88FB-1DE036B63A4E}" dt="2018-11-18T14:27:12.004" v="34" actId="14100"/>
      <pc:docMkLst>
        <pc:docMk/>
      </pc:docMkLst>
      <pc:sldChg chg="modSp">
        <pc:chgData name="Martin Štroner" userId="f57dc7ba9f2ddb92" providerId="LiveId" clId="{13DCC939-9EEA-4E01-88FB-1DE036B63A4E}" dt="2018-11-18T14:25:19.996" v="31" actId="20577"/>
        <pc:sldMkLst>
          <pc:docMk/>
          <pc:sldMk cId="2026174167" sldId="311"/>
        </pc:sldMkLst>
        <pc:spChg chg="mod">
          <ac:chgData name="Martin Štroner" userId="f57dc7ba9f2ddb92" providerId="LiveId" clId="{13DCC939-9EEA-4E01-88FB-1DE036B63A4E}" dt="2018-11-18T14:25:19.996" v="31" actId="20577"/>
          <ac:spMkLst>
            <pc:docMk/>
            <pc:sldMk cId="2026174167" sldId="311"/>
            <ac:spMk id="8" creationId="{00000000-0000-0000-0000-000000000000}"/>
          </ac:spMkLst>
        </pc:spChg>
      </pc:sldChg>
      <pc:sldChg chg="modSp">
        <pc:chgData name="Martin Štroner" userId="f57dc7ba9f2ddb92" providerId="LiveId" clId="{13DCC939-9EEA-4E01-88FB-1DE036B63A4E}" dt="2018-11-18T14:27:12.004" v="34" actId="14100"/>
        <pc:sldMkLst>
          <pc:docMk/>
          <pc:sldMk cId="2937431549" sldId="369"/>
        </pc:sldMkLst>
        <pc:picChg chg="mod ord">
          <ac:chgData name="Martin Štroner" userId="f57dc7ba9f2ddb92" providerId="LiveId" clId="{13DCC939-9EEA-4E01-88FB-1DE036B63A4E}" dt="2018-11-18T14:27:12.004" v="34" actId="14100"/>
          <ac:picMkLst>
            <pc:docMk/>
            <pc:sldMk cId="2937431549" sldId="369"/>
            <ac:picMk id="3" creationId="{8AF6570C-0C8A-4458-959C-E9EDD48999CF}"/>
          </ac:picMkLst>
        </pc:picChg>
      </pc:sldChg>
    </pc:docChg>
  </pc:docChgLst>
  <pc:docChgLst>
    <pc:chgData name="Martin Štroner" userId="f57dc7ba9f2ddb92" providerId="LiveId" clId="{A0A04693-81A8-4339-BD91-AD2CE52FC4A9}"/>
    <pc:docChg chg="undo custSel addSld delSld modSld">
      <pc:chgData name="Martin Štroner" userId="f57dc7ba9f2ddb92" providerId="LiveId" clId="{A0A04693-81A8-4339-BD91-AD2CE52FC4A9}" dt="2018-11-18T14:23:13.666" v="964" actId="6549"/>
      <pc:docMkLst>
        <pc:docMk/>
      </pc:docMkLst>
      <pc:sldChg chg="modSp">
        <pc:chgData name="Martin Štroner" userId="f57dc7ba9f2ddb92" providerId="LiveId" clId="{A0A04693-81A8-4339-BD91-AD2CE52FC4A9}" dt="2018-11-18T12:07:59.816" v="6" actId="123"/>
        <pc:sldMkLst>
          <pc:docMk/>
          <pc:sldMk cId="769489795" sldId="344"/>
        </pc:sldMkLst>
        <pc:spChg chg="mod">
          <ac:chgData name="Martin Štroner" userId="f57dc7ba9f2ddb92" providerId="LiveId" clId="{A0A04693-81A8-4339-BD91-AD2CE52FC4A9}" dt="2018-11-18T12:07:59.816" v="6" actId="123"/>
          <ac:spMkLst>
            <pc:docMk/>
            <pc:sldMk cId="769489795" sldId="344"/>
            <ac:spMk id="8" creationId="{00000000-0000-0000-0000-000000000000}"/>
          </ac:spMkLst>
        </pc:spChg>
      </pc:sldChg>
      <pc:sldChg chg="modSp">
        <pc:chgData name="Martin Štroner" userId="f57dc7ba9f2ddb92" providerId="LiveId" clId="{A0A04693-81A8-4339-BD91-AD2CE52FC4A9}" dt="2018-11-18T12:33:50.299" v="226" actId="20577"/>
        <pc:sldMkLst>
          <pc:docMk/>
          <pc:sldMk cId="3540894949" sldId="345"/>
        </pc:sldMkLst>
        <pc:spChg chg="mod">
          <ac:chgData name="Martin Štroner" userId="f57dc7ba9f2ddb92" providerId="LiveId" clId="{A0A04693-81A8-4339-BD91-AD2CE52FC4A9}" dt="2018-11-18T12:33:50.299" v="226" actId="20577"/>
          <ac:spMkLst>
            <pc:docMk/>
            <pc:sldMk cId="3540894949" sldId="345"/>
            <ac:spMk id="8" creationId="{00000000-0000-0000-0000-000000000000}"/>
          </ac:spMkLst>
        </pc:spChg>
      </pc:sldChg>
      <pc:sldChg chg="modSp">
        <pc:chgData name="Martin Štroner" userId="f57dc7ba9f2ddb92" providerId="LiveId" clId="{A0A04693-81A8-4339-BD91-AD2CE52FC4A9}" dt="2018-11-18T13:02:21.952" v="497" actId="6549"/>
        <pc:sldMkLst>
          <pc:docMk/>
          <pc:sldMk cId="3261644601" sldId="346"/>
        </pc:sldMkLst>
        <pc:spChg chg="mod">
          <ac:chgData name="Martin Štroner" userId="f57dc7ba9f2ddb92" providerId="LiveId" clId="{A0A04693-81A8-4339-BD91-AD2CE52FC4A9}" dt="2018-11-18T13:02:21.952" v="497" actId="6549"/>
          <ac:spMkLst>
            <pc:docMk/>
            <pc:sldMk cId="3261644601" sldId="346"/>
            <ac:spMk id="8" creationId="{00000000-0000-0000-0000-000000000000}"/>
          </ac:spMkLst>
        </pc:spChg>
      </pc:sldChg>
      <pc:sldChg chg="modSp">
        <pc:chgData name="Martin Štroner" userId="f57dc7ba9f2ddb92" providerId="LiveId" clId="{A0A04693-81A8-4339-BD91-AD2CE52FC4A9}" dt="2018-11-18T13:16:09.296" v="527" actId="20577"/>
        <pc:sldMkLst>
          <pc:docMk/>
          <pc:sldMk cId="3742433800" sldId="347"/>
        </pc:sldMkLst>
        <pc:spChg chg="mod">
          <ac:chgData name="Martin Štroner" userId="f57dc7ba9f2ddb92" providerId="LiveId" clId="{A0A04693-81A8-4339-BD91-AD2CE52FC4A9}" dt="2018-11-18T13:16:09.296" v="527" actId="20577"/>
          <ac:spMkLst>
            <pc:docMk/>
            <pc:sldMk cId="3742433800" sldId="347"/>
            <ac:spMk id="8" creationId="{00000000-0000-0000-0000-000000000000}"/>
          </ac:spMkLst>
        </pc:spChg>
      </pc:sldChg>
      <pc:sldChg chg="addSp modSp">
        <pc:chgData name="Martin Štroner" userId="f57dc7ba9f2ddb92" providerId="LiveId" clId="{A0A04693-81A8-4339-BD91-AD2CE52FC4A9}" dt="2018-11-18T13:57:49.232" v="909" actId="1076"/>
        <pc:sldMkLst>
          <pc:docMk/>
          <pc:sldMk cId="920555520" sldId="348"/>
        </pc:sldMkLst>
        <pc:spChg chg="mod">
          <ac:chgData name="Martin Štroner" userId="f57dc7ba9f2ddb92" providerId="LiveId" clId="{A0A04693-81A8-4339-BD91-AD2CE52FC4A9}" dt="2018-11-18T13:19:09.301" v="596" actId="20577"/>
          <ac:spMkLst>
            <pc:docMk/>
            <pc:sldMk cId="920555520" sldId="348"/>
            <ac:spMk id="8" creationId="{00000000-0000-0000-0000-000000000000}"/>
          </ac:spMkLst>
        </pc:spChg>
        <pc:picChg chg="add mod modCrop">
          <ac:chgData name="Martin Štroner" userId="f57dc7ba9f2ddb92" providerId="LiveId" clId="{A0A04693-81A8-4339-BD91-AD2CE52FC4A9}" dt="2018-11-18T13:57:49.232" v="909" actId="1076"/>
          <ac:picMkLst>
            <pc:docMk/>
            <pc:sldMk cId="920555520" sldId="348"/>
            <ac:picMk id="2" creationId="{0F7B5376-923E-4E14-B9FF-AFFEAB47CF55}"/>
          </ac:picMkLst>
        </pc:picChg>
      </pc:sldChg>
      <pc:sldChg chg="addSp delSp modSp">
        <pc:chgData name="Martin Štroner" userId="f57dc7ba9f2ddb92" providerId="LiveId" clId="{A0A04693-81A8-4339-BD91-AD2CE52FC4A9}" dt="2018-11-18T12:15:55.828" v="56" actId="6549"/>
        <pc:sldMkLst>
          <pc:docMk/>
          <pc:sldMk cId="3701640946" sldId="361"/>
        </pc:sldMkLst>
        <pc:spChg chg="add del">
          <ac:chgData name="Martin Štroner" userId="f57dc7ba9f2ddb92" providerId="LiveId" clId="{A0A04693-81A8-4339-BD91-AD2CE52FC4A9}" dt="2018-11-18T12:12:09.397" v="8" actId="6549"/>
          <ac:spMkLst>
            <pc:docMk/>
            <pc:sldMk cId="3701640946" sldId="361"/>
            <ac:spMk id="2" creationId="{06CCF0DE-4FD9-405E-BB67-CE128D72E37C}"/>
          </ac:spMkLst>
        </pc:spChg>
        <pc:spChg chg="add del">
          <ac:chgData name="Martin Štroner" userId="f57dc7ba9f2ddb92" providerId="LiveId" clId="{A0A04693-81A8-4339-BD91-AD2CE52FC4A9}" dt="2018-11-18T12:12:33.680" v="11" actId="6549"/>
          <ac:spMkLst>
            <pc:docMk/>
            <pc:sldMk cId="3701640946" sldId="361"/>
            <ac:spMk id="3" creationId="{828E2639-748C-41DD-95B7-F25491AB7A34}"/>
          </ac:spMkLst>
        </pc:spChg>
        <pc:spChg chg="add del">
          <ac:chgData name="Martin Štroner" userId="f57dc7ba9f2ddb92" providerId="LiveId" clId="{A0A04693-81A8-4339-BD91-AD2CE52FC4A9}" dt="2018-11-18T12:12:58.643" v="17" actId="6549"/>
          <ac:spMkLst>
            <pc:docMk/>
            <pc:sldMk cId="3701640946" sldId="361"/>
            <ac:spMk id="4" creationId="{F13DC191-4A60-413A-A84E-6FF9A6A91D25}"/>
          </ac:spMkLst>
        </pc:spChg>
        <pc:spChg chg="add del">
          <ac:chgData name="Martin Štroner" userId="f57dc7ba9f2ddb92" providerId="LiveId" clId="{A0A04693-81A8-4339-BD91-AD2CE52FC4A9}" dt="2018-11-18T12:14:19.109" v="40" actId="6549"/>
          <ac:spMkLst>
            <pc:docMk/>
            <pc:sldMk cId="3701640946" sldId="361"/>
            <ac:spMk id="6" creationId="{1E3F9D7D-0321-43D3-B291-DF5F4422E7C3}"/>
          </ac:spMkLst>
        </pc:spChg>
        <pc:spChg chg="mod">
          <ac:chgData name="Martin Štroner" userId="f57dc7ba9f2ddb92" providerId="LiveId" clId="{A0A04693-81A8-4339-BD91-AD2CE52FC4A9}" dt="2018-11-18T12:15:55.828" v="56" actId="6549"/>
          <ac:spMkLst>
            <pc:docMk/>
            <pc:sldMk cId="3701640946" sldId="361"/>
            <ac:spMk id="8" creationId="{00000000-0000-0000-0000-000000000000}"/>
          </ac:spMkLst>
        </pc:spChg>
      </pc:sldChg>
      <pc:sldChg chg="modSp">
        <pc:chgData name="Martin Štroner" userId="f57dc7ba9f2ddb92" providerId="LiveId" clId="{A0A04693-81A8-4339-BD91-AD2CE52FC4A9}" dt="2018-11-18T12:26:04.884" v="144" actId="20577"/>
        <pc:sldMkLst>
          <pc:docMk/>
          <pc:sldMk cId="461125227" sldId="362"/>
        </pc:sldMkLst>
        <pc:spChg chg="mod">
          <ac:chgData name="Martin Štroner" userId="f57dc7ba9f2ddb92" providerId="LiveId" clId="{A0A04693-81A8-4339-BD91-AD2CE52FC4A9}" dt="2018-11-18T12:26:04.884" v="144" actId="20577"/>
          <ac:spMkLst>
            <pc:docMk/>
            <pc:sldMk cId="461125227" sldId="362"/>
            <ac:spMk id="8" creationId="{00000000-0000-0000-0000-000000000000}"/>
          </ac:spMkLst>
        </pc:spChg>
      </pc:sldChg>
      <pc:sldChg chg="del">
        <pc:chgData name="Martin Štroner" userId="f57dc7ba9f2ddb92" providerId="LiveId" clId="{A0A04693-81A8-4339-BD91-AD2CE52FC4A9}" dt="2018-11-18T13:01:05.750" v="475" actId="2696"/>
        <pc:sldMkLst>
          <pc:docMk/>
          <pc:sldMk cId="3003216809" sldId="363"/>
        </pc:sldMkLst>
      </pc:sldChg>
      <pc:sldChg chg="del">
        <pc:chgData name="Martin Štroner" userId="f57dc7ba9f2ddb92" providerId="LiveId" clId="{A0A04693-81A8-4339-BD91-AD2CE52FC4A9}" dt="2018-11-18T13:16:20.237" v="528" actId="2696"/>
        <pc:sldMkLst>
          <pc:docMk/>
          <pc:sldMk cId="2877256101" sldId="364"/>
        </pc:sldMkLst>
      </pc:sldChg>
      <pc:sldChg chg="del">
        <pc:chgData name="Martin Štroner" userId="f57dc7ba9f2ddb92" providerId="LiveId" clId="{A0A04693-81A8-4339-BD91-AD2CE52FC4A9}" dt="2018-11-18T13:19:26.342" v="599" actId="2696"/>
        <pc:sldMkLst>
          <pc:docMk/>
          <pc:sldMk cId="673242846" sldId="365"/>
        </pc:sldMkLst>
      </pc:sldChg>
      <pc:sldChg chg="del">
        <pc:chgData name="Martin Štroner" userId="f57dc7ba9f2ddb92" providerId="LiveId" clId="{A0A04693-81A8-4339-BD91-AD2CE52FC4A9}" dt="2018-11-18T13:19:28.256" v="600" actId="2696"/>
        <pc:sldMkLst>
          <pc:docMk/>
          <pc:sldMk cId="3575696829" sldId="366"/>
        </pc:sldMkLst>
      </pc:sldChg>
      <pc:sldChg chg="modSp add">
        <pc:chgData name="Martin Štroner" userId="f57dc7ba9f2ddb92" providerId="LiveId" clId="{A0A04693-81A8-4339-BD91-AD2CE52FC4A9}" dt="2018-11-18T14:23:13.666" v="964" actId="6549"/>
        <pc:sldMkLst>
          <pc:docMk/>
          <pc:sldMk cId="472420462" sldId="367"/>
        </pc:sldMkLst>
        <pc:spChg chg="mod">
          <ac:chgData name="Martin Štroner" userId="f57dc7ba9f2ddb92" providerId="LiveId" clId="{A0A04693-81A8-4339-BD91-AD2CE52FC4A9}" dt="2018-11-18T14:23:13.666" v="964" actId="6549"/>
          <ac:spMkLst>
            <pc:docMk/>
            <pc:sldMk cId="472420462" sldId="367"/>
            <ac:spMk id="8" creationId="{00000000-0000-0000-0000-000000000000}"/>
          </ac:spMkLst>
        </pc:spChg>
      </pc:sldChg>
      <pc:sldChg chg="modSp add">
        <pc:chgData name="Martin Štroner" userId="f57dc7ba9f2ddb92" providerId="LiveId" clId="{A0A04693-81A8-4339-BD91-AD2CE52FC4A9}" dt="2018-11-18T13:50:39.896" v="906" actId="20577"/>
        <pc:sldMkLst>
          <pc:docMk/>
          <pc:sldMk cId="465006564" sldId="368"/>
        </pc:sldMkLst>
        <pc:spChg chg="mod">
          <ac:chgData name="Martin Štroner" userId="f57dc7ba9f2ddb92" providerId="LiveId" clId="{A0A04693-81A8-4339-BD91-AD2CE52FC4A9}" dt="2018-11-18T13:50:39.896" v="906" actId="20577"/>
          <ac:spMkLst>
            <pc:docMk/>
            <pc:sldMk cId="465006564" sldId="368"/>
            <ac:spMk id="8" creationId="{00000000-0000-0000-0000-000000000000}"/>
          </ac:spMkLst>
        </pc:spChg>
      </pc:sldChg>
      <pc:sldChg chg="addSp delSp modSp add">
        <pc:chgData name="Martin Štroner" userId="f57dc7ba9f2ddb92" providerId="LiveId" clId="{A0A04693-81A8-4339-BD91-AD2CE52FC4A9}" dt="2018-11-18T14:11:27.354" v="921" actId="14100"/>
        <pc:sldMkLst>
          <pc:docMk/>
          <pc:sldMk cId="2937431549" sldId="369"/>
        </pc:sldMkLst>
        <pc:picChg chg="del">
          <ac:chgData name="Martin Štroner" userId="f57dc7ba9f2ddb92" providerId="LiveId" clId="{A0A04693-81A8-4339-BD91-AD2CE52FC4A9}" dt="2018-11-18T13:57:54.731" v="911" actId="478"/>
          <ac:picMkLst>
            <pc:docMk/>
            <pc:sldMk cId="2937431549" sldId="369"/>
            <ac:picMk id="2" creationId="{0F7B5376-923E-4E14-B9FF-AFFEAB47CF55}"/>
          </ac:picMkLst>
        </pc:picChg>
        <pc:picChg chg="add mod modCrop">
          <ac:chgData name="Martin Štroner" userId="f57dc7ba9f2ddb92" providerId="LiveId" clId="{A0A04693-81A8-4339-BD91-AD2CE52FC4A9}" dt="2018-11-18T14:11:27.354" v="921" actId="14100"/>
          <ac:picMkLst>
            <pc:docMk/>
            <pc:sldMk cId="2937431549" sldId="369"/>
            <ac:picMk id="3" creationId="{8AF6570C-0C8A-4458-959C-E9EDD48999CF}"/>
          </ac:picMkLst>
        </pc:picChg>
      </pc:sldChg>
      <pc:sldChg chg="delSp modSp add">
        <pc:chgData name="Martin Štroner" userId="f57dc7ba9f2ddb92" providerId="LiveId" clId="{A0A04693-81A8-4339-BD91-AD2CE52FC4A9}" dt="2018-11-18T14:15:30.813" v="963" actId="20577"/>
        <pc:sldMkLst>
          <pc:docMk/>
          <pc:sldMk cId="3227297952" sldId="370"/>
        </pc:sldMkLst>
        <pc:spChg chg="mod">
          <ac:chgData name="Martin Štroner" userId="f57dc7ba9f2ddb92" providerId="LiveId" clId="{A0A04693-81A8-4339-BD91-AD2CE52FC4A9}" dt="2018-11-18T14:15:30.813" v="963" actId="20577"/>
          <ac:spMkLst>
            <pc:docMk/>
            <pc:sldMk cId="3227297952" sldId="370"/>
            <ac:spMk id="8" creationId="{00000000-0000-0000-0000-000000000000}"/>
          </ac:spMkLst>
        </pc:spChg>
        <pc:picChg chg="del">
          <ac:chgData name="Martin Štroner" userId="f57dc7ba9f2ddb92" providerId="LiveId" clId="{A0A04693-81A8-4339-BD91-AD2CE52FC4A9}" dt="2018-11-18T14:15:09.254" v="923" actId="478"/>
          <ac:picMkLst>
            <pc:docMk/>
            <pc:sldMk cId="3227297952" sldId="370"/>
            <ac:picMk id="3" creationId="{8AF6570C-0C8A-4458-959C-E9EDD48999CF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363" cy="511731"/>
          </a:xfrm>
          <a:prstGeom prst="rect">
            <a:avLst/>
          </a:prstGeom>
        </p:spPr>
        <p:txBody>
          <a:bodyPr vert="horz" lIns="99038" tIns="49520" rIns="99038" bIns="49520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1"/>
            <a:ext cx="3076363" cy="511731"/>
          </a:xfrm>
          <a:prstGeom prst="rect">
            <a:avLst/>
          </a:prstGeom>
        </p:spPr>
        <p:txBody>
          <a:bodyPr vert="horz" lIns="99038" tIns="49520" rIns="99038" bIns="49520" rtlCol="0"/>
          <a:lstStyle>
            <a:lvl1pPr algn="r">
              <a:defRPr sz="1300"/>
            </a:lvl1pPr>
          </a:lstStyle>
          <a:p>
            <a:fld id="{CDBF6E1F-EF6A-429F-B30B-78BD7817E581}" type="datetimeFigureOut">
              <a:rPr lang="cs-CZ" smtClean="0"/>
              <a:pPr/>
              <a:t>18.11.2018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38" tIns="49520" rIns="99038" bIns="495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38" tIns="49520" rIns="99038" bIns="495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1731"/>
          </a:xfrm>
          <a:prstGeom prst="rect">
            <a:avLst/>
          </a:prstGeom>
        </p:spPr>
        <p:txBody>
          <a:bodyPr vert="horz" lIns="99038" tIns="49520" rIns="99038" bIns="49520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1731"/>
          </a:xfrm>
          <a:prstGeom prst="rect">
            <a:avLst/>
          </a:prstGeom>
        </p:spPr>
        <p:txBody>
          <a:bodyPr vert="horz" lIns="99038" tIns="49520" rIns="99038" bIns="49520" rtlCol="0" anchor="b"/>
          <a:lstStyle>
            <a:lvl1pPr algn="r">
              <a:defRPr sz="1300"/>
            </a:lvl1pPr>
          </a:lstStyle>
          <a:p>
            <a:fld id="{E9AB39D6-1FC5-4AAA-B0E2-D190296410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1202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24663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70750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33201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8869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25737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36107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02891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37103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82074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63316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9668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06B3C-EC43-462F-8511-08A895F1FD40}" type="datetime1">
              <a:rPr lang="cs-CZ" smtClean="0"/>
              <a:pPr/>
              <a:t>18.11.2018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D4D4-A8E3-4FCF-AC3E-7567330FAEA9}" type="datetime1">
              <a:rPr lang="cs-CZ" smtClean="0"/>
              <a:pPr/>
              <a:t>18.11.2018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45E93-8A6A-4BE9-AB1B-12DB771241C6}" type="datetime1">
              <a:rPr lang="cs-CZ" smtClean="0"/>
              <a:pPr/>
              <a:t>18.11.2018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2B6B-3C28-4F02-B1C9-8569555C95CF}" type="datetime1">
              <a:rPr lang="cs-CZ" smtClean="0"/>
              <a:pPr/>
              <a:t>18.11.2018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B405F-82F6-4943-9A96-BDFFFA405AA0}" type="datetime1">
              <a:rPr lang="cs-CZ" smtClean="0"/>
              <a:pPr/>
              <a:t>18.11.2018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62A8B-6ECE-4BC6-A33F-0DBADE85C861}" type="datetime1">
              <a:rPr lang="cs-CZ" smtClean="0"/>
              <a:pPr/>
              <a:t>18.11.2018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6374D-59A0-46BA-898D-BE927D15E474}" type="datetime1">
              <a:rPr lang="cs-CZ" smtClean="0"/>
              <a:pPr/>
              <a:t>18.11.2018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41613-3A1D-4955-956A-FD09C943EDC1}" type="datetime1">
              <a:rPr lang="cs-CZ" smtClean="0"/>
              <a:pPr/>
              <a:t>18.11.2018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0FC5-BB3A-4A36-AD0F-049DE1400558}" type="datetime1">
              <a:rPr lang="cs-CZ" smtClean="0"/>
              <a:pPr/>
              <a:t>18.11.2018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8FE04-E16A-41B2-875D-7BF63426197F}" type="datetime1">
              <a:rPr lang="cs-CZ" smtClean="0"/>
              <a:pPr/>
              <a:t>18.11.2018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1EB08-7495-4CE8-8ECE-C77C2D07B476}" type="datetime1">
              <a:rPr lang="cs-CZ" smtClean="0"/>
              <a:pPr/>
              <a:t>18.11.2018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08EDB-5EEF-43A4-A87A-347ED96D2112}" type="datetime1">
              <a:rPr lang="cs-CZ" smtClean="0"/>
              <a:pPr/>
              <a:t>18.11.2018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4215" y="571480"/>
            <a:ext cx="7775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Teorie chyb a vyrovnávací počet 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539552" y="1484786"/>
            <a:ext cx="8280919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2288" indent="-1792288"/>
            <a:r>
              <a:rPr lang="cs-CZ" sz="2000" dirty="0"/>
              <a:t>Téma č. 5: 	</a:t>
            </a:r>
            <a:r>
              <a:rPr lang="cs-CZ" sz="2000" b="1" dirty="0"/>
              <a:t>Metoda nejmenších čtverců. </a:t>
            </a:r>
          </a:p>
          <a:p>
            <a:pPr marL="1792288" indent="-1792288"/>
            <a:r>
              <a:rPr lang="cs-CZ" sz="2000" b="1" dirty="0"/>
              <a:t>	Vyrovnání měření zprostředkujících.	</a:t>
            </a:r>
          </a:p>
          <a:p>
            <a:endParaRPr lang="cs-CZ" b="1" dirty="0"/>
          </a:p>
          <a:p>
            <a:endParaRPr lang="cs-CZ" b="1" dirty="0"/>
          </a:p>
          <a:p>
            <a:pPr marL="342900" indent="-342900">
              <a:buAutoNum type="arabicPeriod"/>
            </a:pPr>
            <a:r>
              <a:rPr lang="cs-CZ" b="1" dirty="0"/>
              <a:t>Formulace úlohy.</a:t>
            </a:r>
          </a:p>
          <a:p>
            <a:pPr marL="342900" indent="-342900">
              <a:buAutoNum type="arabicPeriod"/>
            </a:pPr>
            <a:r>
              <a:rPr lang="cs-CZ" b="1" dirty="0"/>
              <a:t>Odvození postupu výpočtu.</a:t>
            </a:r>
          </a:p>
          <a:p>
            <a:pPr marL="342900" indent="-342900">
              <a:buAutoNum type="arabicPeriod"/>
            </a:pPr>
            <a:r>
              <a:rPr lang="cs-CZ" b="1" dirty="0"/>
              <a:t>Směrodatné odchylky.</a:t>
            </a:r>
          </a:p>
          <a:p>
            <a:pPr marL="342900" indent="-342900">
              <a:buAutoNum type="arabicPeriod"/>
            </a:pPr>
            <a:r>
              <a:rPr lang="cs-CZ" b="1" dirty="0"/>
              <a:t>Příklady. </a:t>
            </a:r>
          </a:p>
          <a:p>
            <a:pPr marL="342900" indent="-342900">
              <a:buAutoNum type="arabicPeriod"/>
            </a:pPr>
            <a:r>
              <a:rPr lang="cs-CZ" b="1" dirty="0"/>
              <a:t>Vyrovnání s daným součtem.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026174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323528" y="620688"/>
            <a:ext cx="84969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4. Příklad. </a:t>
            </a:r>
          </a:p>
          <a:p>
            <a:endParaRPr lang="cs-CZ" dirty="0"/>
          </a:p>
          <a:p>
            <a:r>
              <a:rPr lang="cs-CZ" dirty="0"/>
              <a:t>Vyrovnání vloženého nivelačního pořadu.</a:t>
            </a:r>
          </a:p>
          <a:p>
            <a:endParaRPr lang="cs-CZ" dirty="0"/>
          </a:p>
          <a:p>
            <a:endParaRPr lang="cs-CZ" dirty="0"/>
          </a:p>
          <a:p>
            <a:endParaRPr lang="cs-CZ" sz="2400" b="1" dirty="0"/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1</a:t>
            </a:r>
          </a:p>
        </p:txBody>
      </p:sp>
    </p:spTree>
    <p:extLst>
      <p:ext uri="{BB962C8B-B14F-4D97-AF65-F5344CB8AC3E}">
        <p14:creationId xmlns:p14="http://schemas.microsoft.com/office/powerpoint/2010/main" val="32272979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11</a:t>
            </a:fld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3"/>
              <p:cNvSpPr txBox="1"/>
              <p:nvPr/>
            </p:nvSpPr>
            <p:spPr>
              <a:xfrm>
                <a:off x="323528" y="620688"/>
                <a:ext cx="8496944" cy="60126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b="1" dirty="0"/>
                  <a:t>5. Vyrovnání s daným součtem. </a:t>
                </a:r>
              </a:p>
              <a:p>
                <a:endParaRPr lang="cs-CZ" dirty="0"/>
              </a:p>
              <a:p>
                <a:r>
                  <a:rPr lang="cs-CZ" dirty="0"/>
                  <a:t>V geodetické praxi se často vyskytuje úloha vyrovnat měřené veličiny vázané daným součtem (úhly v trojúhelníku nebo na stanovisku, vložený nivelační nebo polygonový pořad mezi dva dané body, uzavřený polygon). Je to speciální případ vyrovnání měření podmínkových pouze s jednou podmínkou v lineárním tvaru.</a:t>
                </a:r>
              </a:p>
              <a:p>
                <a:endParaRPr lang="cs-CZ" dirty="0"/>
              </a:p>
              <a:p>
                <a:r>
                  <a:rPr lang="cs-CZ" dirty="0"/>
                  <a:t>Podmínková rovnice</a:t>
                </a:r>
              </a:p>
              <a:p>
                <a:endParaRPr lang="cs-CZ" dirty="0"/>
              </a:p>
              <a:p>
                <a:r>
                  <a:rPr lang="cs-CZ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cs-CZ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>
                        <a:latin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</m:acc>
                      </m:e>
                      <m:sub>
                        <m:r>
                          <a:rPr lang="cs-CZ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cs-CZ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cs-CZ">
                        <a:latin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</m:acc>
                      </m:e>
                      <m:sub>
                        <m:r>
                          <a:rPr lang="cs-CZ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cs-CZ">
                        <a:latin typeface="Cambria Math" panose="02040503050406030204" pitchFamily="18" charset="0"/>
                      </a:rPr>
                      <m:t>+…+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cs-CZ">
                        <a:latin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</m:acc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𝑆</m:t>
                    </m:r>
                    <m:r>
                      <a:rPr lang="cs-CZ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cs-CZ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cs-CZ">
                        <a:latin typeface="Cambria Math" panose="02040503050406030204" pitchFamily="18" charset="0"/>
                      </a:rPr>
                      <m:t>=±1</m:t>
                    </m:r>
                  </m:oMath>
                </a14:m>
                <a:endParaRPr lang="cs-CZ" dirty="0"/>
              </a:p>
              <a:p>
                <a:endParaRPr lang="cs-CZ" dirty="0"/>
              </a:p>
              <a:p>
                <a:r>
                  <a:rPr lang="cs-CZ" dirty="0"/>
                  <a:t>Uzávěr</a:t>
                </a:r>
              </a:p>
              <a:p>
                <a:r>
                  <a:rPr lang="cs-CZ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cs-CZ" i="1" baseline="-25000">
                        <a:latin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+…+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𝑆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endParaRPr lang="cs-CZ" dirty="0"/>
              </a:p>
              <a:p>
                <a:endParaRPr lang="cs-CZ" dirty="0"/>
              </a:p>
              <a:p>
                <a:r>
                  <a:rPr lang="cs-CZ" dirty="0"/>
                  <a:t>Přetvořená podmínková rovnice</a:t>
                </a:r>
              </a:p>
              <a:p>
                <a:endParaRPr lang="cs-CZ" dirty="0"/>
              </a:p>
              <a:p>
                <a:r>
                  <a:rPr lang="cs-CZ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 +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+…+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+ 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𝑈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 = 0</m:t>
                    </m:r>
                  </m:oMath>
                </a14:m>
                <a:r>
                  <a:rPr lang="cs-CZ" dirty="0"/>
                  <a:t> </a:t>
                </a:r>
              </a:p>
              <a:p>
                <a:endParaRPr lang="cs-CZ" dirty="0"/>
              </a:p>
              <a:p>
                <a:r>
                  <a:rPr lang="cs-CZ" dirty="0"/>
                  <a:t>Normální rovnice (</a:t>
                </a:r>
                <a:r>
                  <a:rPr lang="cs-CZ" dirty="0" err="1"/>
                  <a:t>q</a:t>
                </a:r>
                <a:r>
                  <a:rPr lang="cs-CZ" baseline="-25000" dirty="0" err="1"/>
                  <a:t>i</a:t>
                </a:r>
                <a:r>
                  <a:rPr lang="cs-CZ" dirty="0"/>
                  <a:t> = 1/</a:t>
                </a:r>
                <a:r>
                  <a:rPr lang="cs-CZ" dirty="0" err="1"/>
                  <a:t>p</a:t>
                </a:r>
                <a:r>
                  <a:rPr lang="cs-CZ" baseline="-25000" dirty="0" err="1"/>
                  <a:t>i</a:t>
                </a:r>
                <a:r>
                  <a:rPr lang="cs-CZ" dirty="0"/>
                  <a:t>)</a:t>
                </a:r>
              </a:p>
              <a:p>
                <a:r>
                  <a:rPr lang="cs-CZ" dirty="0"/>
                  <a:t>	</a:t>
                </a:r>
              </a:p>
              <a:p>
                <a:r>
                  <a:rPr lang="cs-CZ" dirty="0"/>
                  <a:t>	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d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𝐾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𝑈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=0,  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𝐾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=−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𝑈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/[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𝑞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cs-CZ" dirty="0"/>
                  <a:t> 	(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 panose="02040503050406030204" pitchFamily="18" charset="0"/>
                      </a:rPr>
                      <m:t>𝒌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𝑨</m:t>
                            </m:r>
                          </m:e>
                          <m:sup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𝑻</m:t>
                            </m:r>
                          </m:sup>
                        </m:sSup>
                        <m:r>
                          <a:rPr lang="cs-CZ" b="1" i="1">
                            <a:latin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𝑷</m:t>
                            </m:r>
                          </m:e>
                          <m:sup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r>
                          <a:rPr lang="cs-CZ" b="1" i="1">
                            <a:latin typeface="Cambria Math" panose="02040503050406030204" pitchFamily="18" charset="0"/>
                          </a:rPr>
                          <m:t>∙</m:t>
                        </m:r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𝑨</m:t>
                        </m:r>
                        <m:r>
                          <a:rPr lang="cs-CZ" b="1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cs-CZ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cs-CZ" b="1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𝒖</m:t>
                    </m:r>
                  </m:oMath>
                </a14:m>
                <a:r>
                  <a:rPr lang="cs-CZ" dirty="0"/>
                  <a:t> )</a:t>
                </a:r>
              </a:p>
            </p:txBody>
          </p:sp>
        </mc:Choice>
        <mc:Fallback xmlns="">
          <p:sp>
            <p:nvSpPr>
              <p:cNvPr id="8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620688"/>
                <a:ext cx="8496944" cy="6012672"/>
              </a:xfrm>
              <a:prstGeom prst="rect">
                <a:avLst/>
              </a:prstGeom>
              <a:blipFill>
                <a:blip r:embed="rId3"/>
                <a:stretch>
                  <a:fillRect l="-1076" t="-811" b="-71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1</a:t>
            </a:r>
          </a:p>
        </p:txBody>
      </p:sp>
    </p:spTree>
    <p:extLst>
      <p:ext uri="{BB962C8B-B14F-4D97-AF65-F5344CB8AC3E}">
        <p14:creationId xmlns:p14="http://schemas.microsoft.com/office/powerpoint/2010/main" val="4724204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12</a:t>
            </a:fld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3"/>
              <p:cNvSpPr txBox="1"/>
              <p:nvPr/>
            </p:nvSpPr>
            <p:spPr>
              <a:xfrm>
                <a:off x="323528" y="620688"/>
                <a:ext cx="8496944" cy="60716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b="1" dirty="0"/>
                  <a:t>5. Vyrovnání s daným součtem. </a:t>
                </a:r>
              </a:p>
              <a:p>
                <a:endParaRPr lang="cs-CZ" dirty="0"/>
              </a:p>
              <a:p>
                <a:r>
                  <a:rPr lang="cs-CZ" dirty="0"/>
                  <a:t>Normální rovnice (</a:t>
                </a:r>
                <a:r>
                  <a:rPr lang="cs-CZ" dirty="0" err="1"/>
                  <a:t>q</a:t>
                </a:r>
                <a:r>
                  <a:rPr lang="cs-CZ" baseline="-25000" dirty="0" err="1"/>
                  <a:t>i</a:t>
                </a:r>
                <a:r>
                  <a:rPr lang="cs-CZ" dirty="0"/>
                  <a:t> = 1/</a:t>
                </a:r>
                <a:r>
                  <a:rPr lang="cs-CZ" dirty="0" err="1"/>
                  <a:t>p</a:t>
                </a:r>
                <a:r>
                  <a:rPr lang="cs-CZ" baseline="-25000" dirty="0" err="1"/>
                  <a:t>i</a:t>
                </a:r>
                <a:r>
                  <a:rPr lang="cs-CZ" dirty="0"/>
                  <a:t>)</a:t>
                </a:r>
              </a:p>
              <a:p>
                <a:r>
                  <a:rPr lang="cs-CZ" dirty="0"/>
                  <a:t>	</a:t>
                </a:r>
              </a:p>
              <a:p>
                <a:r>
                  <a:rPr lang="cs-CZ" dirty="0"/>
                  <a:t>	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d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𝐾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𝑈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=0,  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𝐾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=−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𝑈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/[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𝑞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cs-CZ" dirty="0"/>
                  <a:t> 	(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 panose="02040503050406030204" pitchFamily="18" charset="0"/>
                      </a:rPr>
                      <m:t>𝒌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𝑨</m:t>
                            </m:r>
                          </m:e>
                          <m:sup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𝑻</m:t>
                            </m:r>
                          </m:sup>
                        </m:sSup>
                        <m:r>
                          <a:rPr lang="cs-CZ" b="1" i="1">
                            <a:latin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𝑷</m:t>
                            </m:r>
                          </m:e>
                          <m:sup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r>
                          <a:rPr lang="cs-CZ" b="1" i="1">
                            <a:latin typeface="Cambria Math" panose="02040503050406030204" pitchFamily="18" charset="0"/>
                          </a:rPr>
                          <m:t>∙</m:t>
                        </m:r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𝑨</m:t>
                        </m:r>
                        <m:r>
                          <a:rPr lang="cs-CZ" b="1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cs-CZ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cs-CZ" b="1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𝒖</m:t>
                    </m:r>
                  </m:oMath>
                </a14:m>
                <a:r>
                  <a:rPr lang="cs-CZ" dirty="0"/>
                  <a:t> )</a:t>
                </a:r>
              </a:p>
              <a:p>
                <a:endParaRPr lang="cs-CZ" dirty="0"/>
              </a:p>
              <a:p>
                <a:r>
                  <a:rPr lang="cs-CZ" dirty="0"/>
                  <a:t>Opravy</a:t>
                </a:r>
              </a:p>
              <a:p>
                <a:r>
                  <a:rPr lang="cs-CZ" dirty="0"/>
                  <a:t>	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𝐾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=−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𝑈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/[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𝑞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cs-CZ" dirty="0"/>
              </a:p>
              <a:p>
                <a:endParaRPr lang="cs-CZ" dirty="0"/>
              </a:p>
              <a:p>
                <a:r>
                  <a:rPr lang="cs-CZ" dirty="0"/>
                  <a:t>Odchylka od daného součtu se rozděluje podle MNČ na jednotlivé veličiny úměrně jejich reciprokým váhám.</a:t>
                </a:r>
              </a:p>
              <a:p>
                <a:endParaRPr lang="cs-CZ" dirty="0"/>
              </a:p>
              <a:p>
                <a:r>
                  <a:rPr lang="cs-CZ" dirty="0"/>
                  <a:t>Vyrovnaná měření:</a:t>
                </a:r>
              </a:p>
              <a:p>
                <a:endParaRPr lang="cs-CZ" dirty="0"/>
              </a:p>
              <a:p>
                <a:r>
                  <a:rPr lang="cs-CZ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</m:acc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cs-CZ" dirty="0"/>
                  <a:t> </a:t>
                </a:r>
              </a:p>
              <a:p>
                <a:endParaRPr lang="cs-CZ" dirty="0"/>
              </a:p>
              <a:p>
                <a:r>
                  <a:rPr lang="cs-CZ" dirty="0"/>
                  <a:t>Směrodatná odchylka vyrovnané veličiny:</a:t>
                </a:r>
              </a:p>
              <a:p>
                <a:r>
                  <a:rPr lang="cs-CZ" dirty="0"/>
                  <a:t>	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acc>
                              <m:accPr>
                                <m:chr m:val="̅"/>
                                <m:ctrlPr>
                                  <a:rPr lang="cs-CZ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</m:e>
                            </m:acc>
                          </m:sub>
                        </m:sSub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</m:d>
                      </m:num>
                      <m:den>
                        <m:d>
                          <m:dPr>
                            <m:begChr m:val="["/>
                            <m:endChr m:val="]"/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</m:d>
                      </m:den>
                    </m:f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rad>
                      <m:radPr>
                        <m:degHide m:val="on"/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cs-CZ" i="1">
                            <a:latin typeface="Cambria Math" panose="02040503050406030204" pitchFamily="18" charset="0"/>
                          </a:rPr>
                          <m:t>∙</m:t>
                        </m:r>
                        <m:d>
                          <m:d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cs-CZ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</m:d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cs-CZ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e>
                    </m:rad>
                  </m:oMath>
                </a14:m>
                <a:endParaRPr lang="cs-CZ" dirty="0"/>
              </a:p>
              <a:p>
                <a:r>
                  <a:rPr lang="cs-CZ" dirty="0"/>
                  <a:t>Směrodatná odchylka částečného součtu vyrovnaných hodnot</a:t>
                </a:r>
              </a:p>
              <a:p>
                <a:r>
                  <a:rPr lang="cs-CZ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</m:d>
                      </m:num>
                      <m:den>
                        <m:d>
                          <m:dPr>
                            <m:begChr m:val="["/>
                            <m:endChr m:val="]"/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</m:d>
                      </m:den>
                    </m:f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rad>
                      <m:radPr>
                        <m:degHide m:val="on"/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p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𝐼</m:t>
                            </m:r>
                          </m:sup>
                        </m:sSup>
                        <m:r>
                          <a:rPr lang="cs-CZ" i="1">
                            <a:latin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p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𝐼𝐼</m:t>
                            </m:r>
                          </m:sup>
                        </m:sSup>
                      </m:e>
                    </m:rad>
                  </m:oMath>
                </a14:m>
                <a:r>
                  <a:rPr lang="cs-CZ" dirty="0"/>
                  <a:t> 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cs-CZ" i="1">
                            <a:latin typeface="Cambria Math" panose="02040503050406030204" pitchFamily="18" charset="0"/>
                          </a:rPr>
                          <m:t>𝐼</m:t>
                        </m:r>
                      </m:sup>
                    </m:sSup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</m:d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cs-CZ" i="1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bSup>
                  </m:oMath>
                </a14:m>
                <a:r>
                  <a:rPr lang="cs-CZ" dirty="0"/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cs-CZ" i="1">
                            <a:latin typeface="Cambria Math" panose="02040503050406030204" pitchFamily="18" charset="0"/>
                          </a:rPr>
                          <m:t>𝐼𝐼</m:t>
                        </m:r>
                      </m:sup>
                    </m:sSup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</m:d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  <m:sup>
                        <m:r>
                          <a:rPr lang="cs-CZ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bSup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8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620688"/>
                <a:ext cx="8496944" cy="6071662"/>
              </a:xfrm>
              <a:prstGeom prst="rect">
                <a:avLst/>
              </a:prstGeom>
              <a:blipFill>
                <a:blip r:embed="rId3"/>
                <a:stretch>
                  <a:fillRect l="-1076" t="-80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1</a:t>
            </a:r>
          </a:p>
        </p:txBody>
      </p:sp>
    </p:spTree>
    <p:extLst>
      <p:ext uri="{BB962C8B-B14F-4D97-AF65-F5344CB8AC3E}">
        <p14:creationId xmlns:p14="http://schemas.microsoft.com/office/powerpoint/2010/main" val="4650065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07181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cs-CZ" sz="2800" b="1" dirty="0">
                <a:sym typeface="Wingdings" panose="05000000000000000000" pitchFamily="2" charset="2"/>
              </a:rPr>
              <a:t></a:t>
            </a:r>
            <a:r>
              <a:rPr lang="cs-CZ" sz="2800" b="1" dirty="0"/>
              <a:t> Konec </a:t>
            </a:r>
            <a:r>
              <a:rPr lang="cs-CZ" sz="2800" b="1" dirty="0">
                <a:sym typeface="Wingdings" panose="05000000000000000000" pitchFamily="2" charset="2"/>
              </a:rPr>
              <a:t></a:t>
            </a:r>
            <a:endParaRPr lang="cs-CZ" sz="28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13</a:t>
            </a:fld>
            <a:endParaRPr lang="cs-CZ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4018003" y="97795"/>
            <a:ext cx="110799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0187" name="Rectangle 11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0189" name="Rectangle 13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3D4E4B03-DC1A-4467-96C5-B50E9BA41DC7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2</a:t>
            </a:fld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3"/>
              <p:cNvSpPr txBox="1"/>
              <p:nvPr/>
            </p:nvSpPr>
            <p:spPr>
              <a:xfrm>
                <a:off x="323528" y="620688"/>
                <a:ext cx="8496944" cy="49859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b="1" dirty="0"/>
                  <a:t>Metoda nejmenších čtverců. Vyrovnání měření zprostředkujících.</a:t>
                </a:r>
              </a:p>
              <a:p>
                <a:pPr marL="457200" indent="-457200">
                  <a:buAutoNum type="arabicPeriod"/>
                </a:pPr>
                <a:endParaRPr lang="cs-CZ" sz="2400" b="1" dirty="0"/>
              </a:p>
              <a:p>
                <a:r>
                  <a:rPr lang="cs-CZ" sz="2400" b="1" dirty="0"/>
                  <a:t>1. Formulace úlohy.</a:t>
                </a:r>
              </a:p>
              <a:p>
                <a:endParaRPr lang="cs-CZ" sz="2400" b="1" dirty="0"/>
              </a:p>
              <a:p>
                <a:pPr algn="just"/>
                <a:r>
                  <a:rPr lang="cs-CZ" dirty="0"/>
                  <a:t>	V geodetické praxi se často měří veličiny, pro které platí přesné matematické vztahy. Např. skutečné hodnoty úhlů v rovinném trojúhelníku vždy splňují podmínku uzávěru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𝛽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𝛾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–180°=0</m:t>
                    </m:r>
                  </m:oMath>
                </a14:m>
                <a:r>
                  <a:rPr lang="cs-CZ" dirty="0"/>
                  <a:t>, mezi délkami a úhly platí sinová věta např.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func>
                      <m:func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cs-CZ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</m:d>
                      </m:e>
                    </m:func>
                    <m:r>
                      <a:rPr lang="cs-CZ" i="1">
                        <a:latin typeface="Cambria Math" panose="02040503050406030204" pitchFamily="18" charset="0"/>
                      </a:rPr>
                      <m:t>–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func>
                      <m:func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cs-CZ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d>
                      </m:e>
                    </m:func>
                    <m:r>
                      <a:rPr lang="cs-CZ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cs-CZ" dirty="0"/>
                  <a:t>, součet převýšení po obvodě uzavřeného polygonu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</a:rPr>
                      <m:t>𝛴𝛥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𝐻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cs-CZ" dirty="0"/>
                  <a:t>, atd.</a:t>
                </a:r>
              </a:p>
              <a:p>
                <a:pPr algn="just"/>
                <a:r>
                  <a:rPr lang="cs-CZ" dirty="0"/>
                  <a:t>Měříme-li tyto veličiny v nadbytečném počtu (třetí úhel nebo další stranu v trojúhelníku apod.), pak vlivem měřických chyb nesplní naměřené hodnoty přesně dané podmínky. 	Abychom nalezené nesouhlasy odstranili, musíme k nim připojit opravy, tj. provedeme jejich vyrovnání. Předpokladem vyrovnání je měření aspoň jedné nadbytečné veličiny. Kdybychom vyrovnání neprovedli, dostávali bychom v geodetické síti různou výpočetní cestou různé číselné hodnoty pro délku téže strany, pro souřadnice nebo výšku téhož bodu apod.  </a:t>
                </a:r>
              </a:p>
              <a:p>
                <a:pPr marL="457200" indent="-457200">
                  <a:buAutoNum type="arabicPeriod"/>
                </a:pPr>
                <a:endParaRPr lang="cs-CZ" sz="2400" b="1" dirty="0"/>
              </a:p>
            </p:txBody>
          </p:sp>
        </mc:Choice>
        <mc:Fallback xmlns="">
          <p:sp>
            <p:nvSpPr>
              <p:cNvPr id="8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620688"/>
                <a:ext cx="8496944" cy="4985980"/>
              </a:xfrm>
              <a:prstGeom prst="rect">
                <a:avLst/>
              </a:prstGeom>
              <a:blipFill>
                <a:blip r:embed="rId3"/>
                <a:stretch>
                  <a:fillRect l="-1076" t="-978" r="-64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1</a:t>
            </a:r>
          </a:p>
        </p:txBody>
      </p:sp>
    </p:spTree>
    <p:extLst>
      <p:ext uri="{BB962C8B-B14F-4D97-AF65-F5344CB8AC3E}">
        <p14:creationId xmlns:p14="http://schemas.microsoft.com/office/powerpoint/2010/main" val="769489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3</a:t>
            </a:fld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3"/>
              <p:cNvSpPr txBox="1"/>
              <p:nvPr/>
            </p:nvSpPr>
            <p:spPr>
              <a:xfrm>
                <a:off x="323528" y="620688"/>
                <a:ext cx="8496944" cy="62541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b="1" dirty="0"/>
                  <a:t>1. Formulace úlohy.</a:t>
                </a:r>
              </a:p>
              <a:p>
                <a:pPr lvl="0"/>
                <a:endParaRPr lang="cs-CZ" sz="1600" dirty="0"/>
              </a:p>
              <a:p>
                <a:pPr lvl="0"/>
                <a:r>
                  <a:rPr lang="cs-CZ" b="1" dirty="0"/>
                  <a:t>Situace: </a:t>
                </a:r>
              </a:p>
              <a:p>
                <a:pPr lvl="0"/>
                <a:r>
                  <a:rPr lang="cs-CZ" dirty="0"/>
                  <a:t>Je dáno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cs-CZ" dirty="0"/>
                  <a:t> měření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cs-CZ" i="1" baseline="-2500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,...,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cs-CZ" i="1" baseline="-2500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cs-CZ" dirty="0"/>
                  <a:t> s vahami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cs-CZ" i="1" baseline="-2500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,...,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cs-CZ" i="1" baseline="-2500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cs-CZ" dirty="0"/>
                  <a:t>. Skutečné hodnoty 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 panose="02040503050406030204" pitchFamily="18" charset="0"/>
                      </a:rPr>
                      <m:t>𝑳</m:t>
                    </m:r>
                  </m:oMath>
                </a14:m>
                <a:r>
                  <a:rPr lang="cs-CZ" dirty="0"/>
                  <a:t> měřených veličin splňují přesně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cs-CZ" dirty="0"/>
                  <a:t> vztahů (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cs-CZ" dirty="0"/>
                  <a:t> je počet nadbytečných měření), tzv. podmínkových rovnic</a:t>
                </a:r>
              </a:p>
              <a:p>
                <a:pPr lvl="0"/>
                <a:endParaRPr lang="cs-CZ" dirty="0"/>
              </a:p>
              <a:p>
                <a:pPr lvl="0"/>
                <a:r>
                  <a:rPr lang="cs-CZ" dirty="0"/>
                  <a:t>	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 panose="02040503050406030204" pitchFamily="18" charset="0"/>
                      </a:rPr>
                      <m:t>𝝋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𝑳</m:t>
                        </m:r>
                      </m:e>
                      <m:sup>
                        <m:r>
                          <a:rPr lang="cs-CZ" i="1" baseline="3000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cs-CZ" i="1">
                        <a:latin typeface="Cambria Math" panose="02040503050406030204" pitchFamily="18" charset="0"/>
                      </a:rPr>
                      <m:t>)=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cs-CZ" dirty="0"/>
              </a:p>
              <a:p>
                <a:pPr lvl="0"/>
                <a:endParaRPr lang="cs-CZ" dirty="0"/>
              </a:p>
              <a:p>
                <a:pPr lvl="0"/>
                <a:r>
                  <a:rPr lang="cs-CZ" dirty="0"/>
                  <a:t>Splnění totožných vztahů budeme žádat i pro vyrovnané veličiny:</a:t>
                </a:r>
              </a:p>
              <a:p>
                <a:pPr lvl="0"/>
                <a:endParaRPr lang="cs-CZ" dirty="0"/>
              </a:p>
              <a:p>
                <a:pPr lvl="0"/>
                <a:r>
                  <a:rPr lang="cs-CZ" b="1" dirty="0"/>
                  <a:t>	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 panose="02040503050406030204" pitchFamily="18" charset="0"/>
                      </a:rPr>
                      <m:t>𝝋</m:t>
                    </m:r>
                    <m:r>
                      <a:rPr lang="cs-CZ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̅"/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𝒍</m:t>
                            </m:r>
                          </m:e>
                        </m:acc>
                      </m:e>
                      <m:sup>
                        <m:r>
                          <a:rPr lang="cs-CZ" i="1" baseline="3000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cs-CZ">
                        <a:latin typeface="Cambria Math" panose="02040503050406030204" pitchFamily="18" charset="0"/>
                      </a:rPr>
                      <m:t>)=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cs-CZ" dirty="0"/>
                  <a:t> </a:t>
                </a:r>
              </a:p>
              <a:p>
                <a:pPr lvl="0"/>
                <a:endParaRPr lang="cs-CZ" dirty="0"/>
              </a:p>
              <a:p>
                <a:pPr lvl="0"/>
                <a:r>
                  <a:rPr lang="cs-CZ" dirty="0"/>
                  <a:t>Naměřené veličiny 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 panose="02040503050406030204" pitchFamily="18" charset="0"/>
                      </a:rPr>
                      <m:t>𝒍</m:t>
                    </m:r>
                  </m:oMath>
                </a14:m>
                <a:r>
                  <a:rPr lang="cs-CZ" dirty="0"/>
                  <a:t> tyto vztahy vlivem měřických chyb nesplní</a:t>
                </a:r>
              </a:p>
              <a:p>
                <a:pPr lvl="0"/>
                <a:endParaRPr lang="cs-CZ" dirty="0"/>
              </a:p>
              <a:p>
                <a:pPr lvl="0"/>
                <a:r>
                  <a:rPr lang="cs-CZ" b="1" dirty="0"/>
                  <a:t>	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 panose="02040503050406030204" pitchFamily="18" charset="0"/>
                      </a:rPr>
                      <m:t>𝝋</m:t>
                    </m:r>
                    <m:r>
                      <a:rPr lang="cs-CZ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𝒍</m:t>
                        </m:r>
                      </m:e>
                      <m:sup>
                        <m:r>
                          <a:rPr lang="cs-CZ" i="1" baseline="3000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cs-CZ">
                        <a:latin typeface="Cambria Math" panose="02040503050406030204" pitchFamily="18" charset="0"/>
                      </a:rPr>
                      <m:t>)=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𝐮</m:t>
                    </m:r>
                    <m:r>
                      <a:rPr lang="cs-CZ" b="1">
                        <a:latin typeface="Cambria Math" panose="02040503050406030204" pitchFamily="18" charset="0"/>
                      </a:rPr>
                      <m:t>≠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cs-CZ" dirty="0"/>
                  <a:t> </a:t>
                </a:r>
              </a:p>
              <a:p>
                <a:pPr lvl="0"/>
                <a:endParaRPr lang="cs-CZ" dirty="0"/>
              </a:p>
              <a:p>
                <a:pPr lvl="0"/>
                <a:r>
                  <a:rPr lang="cs-CZ" dirty="0"/>
                  <a:t>Vypočtené odchylky </a:t>
                </a:r>
                <a:r>
                  <a:rPr lang="cs-CZ" b="1" dirty="0"/>
                  <a:t>u</a:t>
                </a:r>
                <a:r>
                  <a:rPr lang="cs-CZ" dirty="0"/>
                  <a:t> nazveme uzávěry.</a:t>
                </a:r>
              </a:p>
              <a:p>
                <a:pPr lvl="0"/>
                <a:endParaRPr lang="cs-CZ" dirty="0"/>
              </a:p>
              <a:p>
                <a:pPr lvl="0"/>
                <a:r>
                  <a:rPr lang="cs-CZ" dirty="0"/>
                  <a:t>Úkolem je připojením oprav k naměřeným hodnotám uzávěry anulovat. Takovýchto řešení by bylo nekonečně mnoho, protože počet hledaných oprav (tj. počet provedených měření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cs-CZ" dirty="0"/>
                  <a:t>) je větší než počet vztahů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&gt;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cs-CZ" dirty="0"/>
                  <a:t>. Aby řešení bylo jednoznačné, přidáme další podmínku  MNČ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p>
                        <m:r>
                          <a:rPr lang="cs-CZ" i="1" baseline="3000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cs-CZ" b="1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𝑷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𝒗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 = 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𝑚𝑖𝑛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8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620688"/>
                <a:ext cx="8496944" cy="6254148"/>
              </a:xfrm>
              <a:prstGeom prst="rect">
                <a:avLst/>
              </a:prstGeom>
              <a:blipFill>
                <a:blip r:embed="rId3"/>
                <a:stretch>
                  <a:fillRect l="-1076" t="-780" r="-1148" b="-58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1</a:t>
            </a:r>
          </a:p>
        </p:txBody>
      </p:sp>
    </p:spTree>
    <p:extLst>
      <p:ext uri="{BB962C8B-B14F-4D97-AF65-F5344CB8AC3E}">
        <p14:creationId xmlns:p14="http://schemas.microsoft.com/office/powerpoint/2010/main" val="3701640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4</a:t>
            </a:fld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3"/>
              <p:cNvSpPr txBox="1"/>
              <p:nvPr/>
            </p:nvSpPr>
            <p:spPr>
              <a:xfrm>
                <a:off x="323528" y="620688"/>
                <a:ext cx="8496944" cy="4284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b="1" dirty="0"/>
                  <a:t>1. Formulace úlohy.</a:t>
                </a:r>
              </a:p>
              <a:p>
                <a:pPr lvl="0"/>
                <a:endParaRPr lang="cs-CZ" sz="1600" dirty="0"/>
              </a:p>
              <a:p>
                <a:pPr lvl="0"/>
                <a:r>
                  <a:rPr lang="cs-CZ" dirty="0"/>
                  <a:t>Označení:</a:t>
                </a:r>
              </a:p>
              <a:p>
                <a:pPr lvl="0"/>
                <a:endParaRPr lang="cs-CZ" dirty="0"/>
              </a:p>
              <a:p>
                <a:pPr lvl="0"/>
                <a:r>
                  <a:rPr lang="cs-CZ" dirty="0"/>
                  <a:t>Měření: 		</a:t>
                </a:r>
                <a14:m>
                  <m:oMath xmlns:m="http://schemas.openxmlformats.org/officeDocument/2006/math">
                    <m:r>
                      <a:rPr lang="cs-CZ" b="1" i="1" dirty="0" smtClean="0">
                        <a:latin typeface="Cambria Math" panose="02040503050406030204" pitchFamily="18" charset="0"/>
                      </a:rPr>
                      <m:t>𝒍</m:t>
                    </m:r>
                    <m:r>
                      <a:rPr lang="cs-CZ" i="1" dirty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cs-CZ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 dirty="0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  <m:sub>
                            <m:r>
                              <a:rPr lang="cs-CZ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cs-CZ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cs-CZ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 dirty="0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  <m:sub>
                            <m:r>
                              <a:rPr lang="cs-CZ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cs-CZ" i="1" dirty="0" smtClean="0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cs-CZ" i="1" dirty="0" err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 dirty="0" err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  <m:sub>
                            <m:r>
                              <a:rPr lang="cs-CZ" i="1" dirty="0" err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endParaRPr lang="cs-CZ" dirty="0"/>
              </a:p>
              <a:p>
                <a:pPr lvl="0"/>
                <a:endParaRPr lang="cs-CZ" dirty="0"/>
              </a:p>
              <a:p>
                <a:pPr lvl="0"/>
                <a:r>
                  <a:rPr lang="cs-CZ" dirty="0"/>
                  <a:t>Podmínkové rov.:	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 panose="02040503050406030204" pitchFamily="18" charset="0"/>
                      </a:rPr>
                      <m:t>𝝋</m:t>
                    </m:r>
                    <m:r>
                      <a:rPr lang="cs-CZ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̅"/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𝒍</m:t>
                            </m:r>
                          </m:e>
                        </m:acc>
                      </m:e>
                      <m:sup>
                        <m:r>
                          <a:rPr lang="cs-CZ" i="1" baseline="3000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cs-CZ">
                        <a:latin typeface="Cambria Math" panose="02040503050406030204" pitchFamily="18" charset="0"/>
                      </a:rPr>
                      <m:t>)=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cs-CZ" dirty="0"/>
              </a:p>
              <a:p>
                <a:pPr lvl="0"/>
                <a:endParaRPr lang="cs-CZ" dirty="0"/>
              </a:p>
              <a:p>
                <a:pPr lvl="0"/>
                <a:r>
                  <a:rPr lang="cs-CZ" dirty="0"/>
                  <a:t>Uzávěry:		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 panose="02040503050406030204" pitchFamily="18" charset="0"/>
                      </a:rPr>
                      <m:t>𝝋</m:t>
                    </m:r>
                    <m:r>
                      <a:rPr lang="cs-CZ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𝒍</m:t>
                        </m:r>
                      </m:e>
                      <m:sup>
                        <m:r>
                          <a:rPr lang="cs-CZ" i="1" baseline="3000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cs-CZ">
                        <a:latin typeface="Cambria Math" panose="02040503050406030204" pitchFamily="18" charset="0"/>
                      </a:rPr>
                      <m:t>)=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𝒖</m:t>
                    </m:r>
                  </m:oMath>
                </a14:m>
                <a:endParaRPr lang="cs-CZ" dirty="0"/>
              </a:p>
              <a:p>
                <a:pPr lvl="0"/>
                <a:endParaRPr lang="cs-CZ" dirty="0"/>
              </a:p>
              <a:p>
                <a:pPr lvl="0"/>
                <a:r>
                  <a:rPr lang="cs-CZ" dirty="0"/>
                  <a:t>Přetvořené podmínkové rovnice (linearizace):</a:t>
                </a:r>
              </a:p>
              <a:p>
                <a:pPr lvl="0"/>
                <a:endParaRPr lang="cs-CZ" dirty="0"/>
              </a:p>
              <a:p>
                <a:pPr lvl="0"/>
                <a:r>
                  <a:rPr lang="cs-CZ" dirty="0"/>
                  <a:t>	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p>
                        <m:r>
                          <a:rPr lang="cs-CZ" i="1" baseline="3000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𝒗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𝒖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 = 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cs-CZ" dirty="0"/>
              </a:p>
              <a:p>
                <a:pPr lvl="0"/>
                <a:r>
                  <a:rPr lang="cs-CZ" dirty="0"/>
                  <a:t>	</a:t>
                </a:r>
              </a:p>
              <a:p>
                <a:pPr lvl="0"/>
                <a:endParaRPr lang="cs-CZ" sz="1600" dirty="0"/>
              </a:p>
            </p:txBody>
          </p:sp>
        </mc:Choice>
        <mc:Fallback xmlns="">
          <p:sp>
            <p:nvSpPr>
              <p:cNvPr id="8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620688"/>
                <a:ext cx="8496944" cy="4284378"/>
              </a:xfrm>
              <a:prstGeom prst="rect">
                <a:avLst/>
              </a:prstGeom>
              <a:blipFill>
                <a:blip r:embed="rId3"/>
                <a:stretch>
                  <a:fillRect l="-1076" t="-113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1</a:t>
            </a:r>
          </a:p>
        </p:txBody>
      </p:sp>
    </p:spTree>
    <p:extLst>
      <p:ext uri="{BB962C8B-B14F-4D97-AF65-F5344CB8AC3E}">
        <p14:creationId xmlns:p14="http://schemas.microsoft.com/office/powerpoint/2010/main" val="461125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5</a:t>
            </a:fld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3"/>
              <p:cNvSpPr txBox="1"/>
              <p:nvPr/>
            </p:nvSpPr>
            <p:spPr>
              <a:xfrm>
                <a:off x="323528" y="620688"/>
                <a:ext cx="8496944" cy="61568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b="1" dirty="0"/>
                  <a:t>2. Odvození postupu výpočtu. </a:t>
                </a:r>
              </a:p>
              <a:p>
                <a:endParaRPr lang="cs-CZ" b="1" dirty="0"/>
              </a:p>
              <a:p>
                <a:r>
                  <a:rPr lang="cs-CZ" b="1" dirty="0"/>
                  <a:t>Vyrovnání pomocí korelát - </a:t>
                </a:r>
                <a:r>
                  <a:rPr lang="cs-CZ" dirty="0"/>
                  <a:t>tzv. </a:t>
                </a:r>
                <a:r>
                  <a:rPr lang="cs-CZ" dirty="0" err="1"/>
                  <a:t>Lagrangeových</a:t>
                </a:r>
                <a:r>
                  <a:rPr lang="cs-CZ" dirty="0"/>
                  <a:t> koeficientů (Gauss). </a:t>
                </a:r>
              </a:p>
              <a:p>
                <a:endParaRPr lang="cs-CZ" dirty="0"/>
              </a:p>
              <a:p>
                <a:r>
                  <a:rPr lang="cs-CZ" b="1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p>
                        <m:r>
                          <a:rPr lang="cs-CZ" i="1" baseline="3000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cs-CZ" b="1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𝒗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𝒖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cs-CZ" dirty="0"/>
                  <a:t> </a:t>
                </a:r>
              </a:p>
              <a:p>
                <a:endParaRPr lang="cs-CZ" dirty="0"/>
              </a:p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cs-CZ" i="1">
                            <a:latin typeface="Cambria Math" panose="02040503050406030204" pitchFamily="18" charset="0"/>
                          </a:rPr>
                          <m:t>∙</m:t>
                        </m:r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</m:d>
                    <m:r>
                      <a:rPr lang="cs-CZ" i="1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cs-CZ" dirty="0"/>
                  <a:t> ;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</a:rPr>
                      <m:t>[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𝒗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] +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cs-CZ" dirty="0"/>
                  <a:t> ;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</a:rPr>
                      <m:t>[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𝒗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] +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cs-CZ" dirty="0"/>
                  <a:t> </a:t>
                </a:r>
              </a:p>
              <a:p>
                <a:endParaRPr lang="cs-CZ" dirty="0"/>
              </a:p>
              <a:p>
                <a:r>
                  <a:rPr lang="cs-CZ" dirty="0"/>
                  <a:t>použijeme </a:t>
                </a:r>
                <a:r>
                  <a:rPr lang="cs-CZ" dirty="0" err="1"/>
                  <a:t>Lagrangeova</a:t>
                </a:r>
                <a:r>
                  <a:rPr lang="cs-CZ" dirty="0"/>
                  <a:t> postupu, kdy vynásobíme vedlejší podmínky dvojnásobky zatím neurčených koeficientů (korelát)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</a:rPr>
                      <m:t>−2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cs-CZ" i="1" baseline="-2500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cs-CZ" dirty="0"/>
                  <a:t>, přičteme je k funkci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p>
                        <m:r>
                          <a:rPr lang="cs-CZ" i="1" baseline="3000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cs-CZ" b="1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𝑷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𝒗</m:t>
                    </m:r>
                  </m:oMath>
                </a14:m>
                <a:r>
                  <a:rPr lang="cs-CZ" dirty="0"/>
                  <a:t> a budeme hledat minimum pro celý součet</a:t>
                </a:r>
              </a:p>
              <a:p>
                <a:endParaRPr lang="cs-CZ" dirty="0"/>
              </a:p>
              <a:p>
                <a:r>
                  <a:rPr lang="cs-CZ" dirty="0"/>
                  <a:t>	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cs-CZ">
                            <a:latin typeface="Cambria Math" panose="02040503050406030204" pitchFamily="18" charset="0"/>
                          </a:rPr>
                          <m:t>Ω</m:t>
                        </m:r>
                      </m:e>
                    </m:acc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p>
                        <m:r>
                          <a:rPr lang="cs-CZ" i="1" baseline="3000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cs-CZ" b="1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𝑷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𝒗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𝟐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  <m:sup>
                        <m:r>
                          <a:rPr lang="cs-CZ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cs-CZ" b="1" i="1">
                        <a:latin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𝑨</m:t>
                            </m:r>
                          </m:e>
                          <m:sup>
                            <m:r>
                              <a:rPr lang="cs-CZ" i="1" baseline="3000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  <m:r>
                          <a:rPr lang="cs-CZ" b="1" i="1">
                            <a:latin typeface="Cambria Math" panose="02040503050406030204" pitchFamily="18" charset="0"/>
                          </a:rPr>
                          <m:t>∙</m:t>
                        </m:r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𝒗</m:t>
                        </m:r>
                        <m:r>
                          <a:rPr lang="cs-CZ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𝒖</m:t>
                        </m:r>
                      </m:e>
                    </m:d>
                    <m:r>
                      <a:rPr lang="cs-CZ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𝑚𝑖𝑛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cs-CZ" dirty="0"/>
                  <a:t> </a:t>
                </a:r>
              </a:p>
              <a:p>
                <a:endParaRPr lang="cs-CZ" dirty="0"/>
              </a:p>
              <a:p>
                <a:r>
                  <a:rPr lang="cs-CZ" dirty="0"/>
                  <a:t>Derivujeme a pro určení minima položíme rovno nule:</a:t>
                </a:r>
              </a:p>
              <a:p>
                <a:endParaRPr lang="cs-CZ" dirty="0"/>
              </a:p>
              <a:p>
                <a:r>
                  <a:rPr lang="cs-CZ" dirty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i="1">
                            <a:latin typeface="Cambria Math" panose="02040503050406030204" pitchFamily="18" charset="0"/>
                          </a:rPr>
                          <m:t>𝜕</m:t>
                        </m:r>
                        <m:acc>
                          <m:accPr>
                            <m:chr m:val="̅"/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cs-CZ">
                                <a:latin typeface="Cambria Math" panose="02040503050406030204" pitchFamily="18" charset="0"/>
                              </a:rPr>
                              <m:t>Ω</m:t>
                            </m:r>
                          </m:e>
                        </m:acc>
                      </m:num>
                      <m:den>
                        <m:r>
                          <a:rPr lang="cs-CZ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𝒗</m:t>
                        </m:r>
                      </m:den>
                    </m:f>
                    <m:r>
                      <a:rPr lang="cs-CZ" i="1">
                        <a:latin typeface="Cambria Math" panose="02040503050406030204" pitchFamily="18" charset="0"/>
                      </a:rPr>
                      <m:t>=2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𝑷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𝒗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𝟐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𝑨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𝒌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cs-CZ" dirty="0"/>
              </a:p>
              <a:p>
                <a:endParaRPr lang="cs-CZ" dirty="0"/>
              </a:p>
              <a:p>
                <a:r>
                  <a:rPr lang="cs-CZ" dirty="0"/>
                  <a:t>rovnice oprav</a:t>
                </a:r>
              </a:p>
              <a:p>
                <a:r>
                  <a:rPr lang="cs-CZ" b="1" dirty="0"/>
                  <a:t>	</a:t>
                </a:r>
              </a:p>
              <a:p>
                <a:r>
                  <a:rPr lang="cs-CZ" b="1" dirty="0"/>
                  <a:t>	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 panose="02040503050406030204" pitchFamily="18" charset="0"/>
                      </a:rPr>
                      <m:t>𝒗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 =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p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cs-CZ" b="1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𝑨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cs-CZ" dirty="0"/>
                  <a:t> .</a:t>
                </a:r>
              </a:p>
            </p:txBody>
          </p:sp>
        </mc:Choice>
        <mc:Fallback xmlns="">
          <p:sp>
            <p:nvSpPr>
              <p:cNvPr id="8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620688"/>
                <a:ext cx="8496944" cy="6156814"/>
              </a:xfrm>
              <a:prstGeom prst="rect">
                <a:avLst/>
              </a:prstGeom>
              <a:blipFill>
                <a:blip r:embed="rId3"/>
                <a:stretch>
                  <a:fillRect l="-1076" t="-792" b="-69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1</a:t>
            </a:r>
          </a:p>
        </p:txBody>
      </p:sp>
    </p:spTree>
    <p:extLst>
      <p:ext uri="{BB962C8B-B14F-4D97-AF65-F5344CB8AC3E}">
        <p14:creationId xmlns:p14="http://schemas.microsoft.com/office/powerpoint/2010/main" val="3540894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6</a:t>
            </a:fld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3"/>
              <p:cNvSpPr txBox="1"/>
              <p:nvPr/>
            </p:nvSpPr>
            <p:spPr>
              <a:xfrm>
                <a:off x="323528" y="620688"/>
                <a:ext cx="8496944" cy="63317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b="1" dirty="0"/>
                  <a:t>2. Odvození postupu výpočtu. </a:t>
                </a:r>
              </a:p>
              <a:p>
                <a:endParaRPr lang="cs-CZ" b="1" dirty="0"/>
              </a:p>
              <a:p>
                <a:r>
                  <a:rPr lang="cs-CZ" dirty="0"/>
                  <a:t>Dosadíme do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p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𝒗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𝒖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 = 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cs-CZ" dirty="0"/>
                  <a:t> rovnice oprav 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 panose="02040503050406030204" pitchFamily="18" charset="0"/>
                      </a:rPr>
                      <m:t>𝒗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 =</m:t>
                    </m:r>
                    <m:sSup>
                      <m:sSupPr>
                        <m:ctrlPr>
                          <a:rPr lang="cs-CZ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p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cs-CZ" b="1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𝑨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endParaRPr lang="cs-CZ" dirty="0"/>
              </a:p>
              <a:p>
                <a:r>
                  <a:rPr lang="cs-CZ" dirty="0"/>
                  <a:t>Normální rovnice pro výpočet pomocných neznámých </a:t>
                </a:r>
                <a:r>
                  <a:rPr lang="cs-CZ" b="1" i="1" dirty="0"/>
                  <a:t>k</a:t>
                </a:r>
                <a:r>
                  <a:rPr lang="cs-CZ" dirty="0"/>
                  <a:t>:</a:t>
                </a:r>
              </a:p>
              <a:p>
                <a:endParaRPr lang="cs-CZ" dirty="0"/>
              </a:p>
              <a:p>
                <a:r>
                  <a:rPr lang="cs-CZ" b="1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p>
                        <m:r>
                          <a:rPr lang="cs-CZ" b="1" i="1" smtClean="0">
                            <a:latin typeface="Cambria Math" panose="02040503050406030204" pitchFamily="18" charset="0"/>
                          </a:rPr>
                          <m:t>𝑻</m:t>
                        </m:r>
                      </m:sup>
                    </m:sSup>
                    <m:r>
                      <a:rPr lang="cs-CZ" b="1" i="1">
                        <a:latin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p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cs-CZ" b="1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𝑨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𝒌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𝒖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cs-CZ" dirty="0"/>
                  <a:t> </a:t>
                </a:r>
              </a:p>
              <a:p>
                <a:endParaRPr lang="cs-CZ" dirty="0"/>
              </a:p>
              <a:p>
                <a:r>
                  <a:rPr lang="cs-CZ" dirty="0"/>
                  <a:t>Počet normálních rovnic je shodný s počtem podmínek.</a:t>
                </a:r>
              </a:p>
              <a:p>
                <a:endParaRPr lang="cs-CZ" dirty="0"/>
              </a:p>
              <a:p>
                <a:r>
                  <a:rPr lang="cs-CZ" b="1" dirty="0"/>
                  <a:t>	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 panose="02040503050406030204" pitchFamily="18" charset="0"/>
                      </a:rPr>
                      <m:t>𝒌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𝑨</m:t>
                            </m:r>
                          </m:e>
                          <m:sup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𝑻</m:t>
                            </m:r>
                          </m:sup>
                        </m:sSup>
                        <m:r>
                          <a:rPr lang="cs-CZ" b="1" i="1">
                            <a:latin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𝑷</m:t>
                            </m:r>
                          </m:e>
                          <m:sup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r>
                          <a:rPr lang="cs-CZ" b="1" i="1">
                            <a:latin typeface="Cambria Math" panose="02040503050406030204" pitchFamily="18" charset="0"/>
                          </a:rPr>
                          <m:t>∙</m:t>
                        </m:r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𝑨</m:t>
                        </m:r>
                        <m:r>
                          <a:rPr lang="cs-CZ" b="1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cs-CZ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cs-CZ" b="1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𝒖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̅"/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𝑵</m:t>
                            </m:r>
                          </m:e>
                        </m:acc>
                      </m:e>
                      <m:sup>
                        <m:r>
                          <a:rPr lang="cs-CZ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p>
                    <m:r>
                      <a:rPr lang="cs-CZ" b="1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𝒖</m:t>
                    </m:r>
                  </m:oMath>
                </a14:m>
                <a:r>
                  <a:rPr lang="cs-CZ" dirty="0"/>
                  <a:t> </a:t>
                </a:r>
              </a:p>
              <a:p>
                <a:endParaRPr lang="cs-CZ" dirty="0"/>
              </a:p>
              <a:p>
                <a:r>
                  <a:rPr lang="cs-CZ" dirty="0"/>
                  <a:t>Opravy se vyčíslí pomocí korelát:</a:t>
                </a:r>
              </a:p>
              <a:p>
                <a:endParaRPr lang="cs-CZ" dirty="0"/>
              </a:p>
              <a:p>
                <a:r>
                  <a:rPr lang="cs-CZ" dirty="0"/>
                  <a:t>	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 panose="02040503050406030204" pitchFamily="18" charset="0"/>
                      </a:rPr>
                      <m:t>𝒗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 =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p>
                        <m:r>
                          <a:rPr lang="cs-CZ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cs-CZ" b="1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𝑨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endParaRPr lang="cs-CZ" dirty="0"/>
              </a:p>
              <a:p>
                <a:endParaRPr lang="cs-CZ" dirty="0"/>
              </a:p>
              <a:p>
                <a:r>
                  <a:rPr lang="cs-CZ" dirty="0"/>
                  <a:t>Vyrovnané veličiny </a:t>
                </a:r>
              </a:p>
              <a:p>
                <a:r>
                  <a:rPr lang="cs-CZ" b="1" dirty="0"/>
                  <a:t>	</a:t>
                </a:r>
              </a:p>
              <a:p>
                <a:r>
                  <a:rPr lang="cs-CZ" b="1" dirty="0"/>
                  <a:t>	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𝒍</m:t>
                        </m:r>
                      </m:e>
                    </m:acc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𝒍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𝒗</m:t>
                    </m:r>
                  </m:oMath>
                </a14:m>
                <a:r>
                  <a:rPr lang="cs-CZ" dirty="0"/>
                  <a:t>,</a:t>
                </a:r>
              </a:p>
              <a:p>
                <a:endParaRPr lang="cs-CZ" dirty="0"/>
              </a:p>
              <a:p>
                <a:r>
                  <a:rPr lang="cs-CZ" dirty="0"/>
                  <a:t>Kontrola:</a:t>
                </a:r>
              </a:p>
              <a:p>
                <a:r>
                  <a:rPr lang="cs-CZ" dirty="0"/>
                  <a:t>	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</a:rPr>
                      <m:t>𝜑</m:t>
                    </m:r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acc>
                              <m:accPr>
                                <m:chr m:val="̅"/>
                                <m:ctrlPr>
                                  <a:rPr lang="cs-CZ" b="1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cs-CZ" b="1" i="1">
                                    <a:latin typeface="Cambria Math" panose="02040503050406030204" pitchFamily="18" charset="0"/>
                                  </a:rPr>
                                  <m:t>𝒍</m:t>
                                </m:r>
                              </m:e>
                            </m:acc>
                          </m:e>
                          <m:sup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</m:e>
                    </m:d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cs-CZ" dirty="0"/>
              </a:p>
              <a:p>
                <a:r>
                  <a:rPr lang="cs-CZ" dirty="0"/>
                  <a:t>	</a:t>
                </a:r>
              </a:p>
            </p:txBody>
          </p:sp>
        </mc:Choice>
        <mc:Fallback xmlns="">
          <p:sp>
            <p:nvSpPr>
              <p:cNvPr id="8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620688"/>
                <a:ext cx="8496944" cy="6331733"/>
              </a:xfrm>
              <a:prstGeom prst="rect">
                <a:avLst/>
              </a:prstGeom>
              <a:blipFill>
                <a:blip r:embed="rId3"/>
                <a:stretch>
                  <a:fillRect l="-1076" t="-77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1</a:t>
            </a:r>
          </a:p>
        </p:txBody>
      </p:sp>
    </p:spTree>
    <p:extLst>
      <p:ext uri="{BB962C8B-B14F-4D97-AF65-F5344CB8AC3E}">
        <p14:creationId xmlns:p14="http://schemas.microsoft.com/office/powerpoint/2010/main" val="3261644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7</a:t>
            </a:fld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3"/>
              <p:cNvSpPr txBox="1"/>
              <p:nvPr/>
            </p:nvSpPr>
            <p:spPr>
              <a:xfrm>
                <a:off x="323528" y="620688"/>
                <a:ext cx="8496944" cy="44580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b="1" dirty="0"/>
                  <a:t>3. Směrodatné odchylky.</a:t>
                </a:r>
              </a:p>
              <a:p>
                <a:endParaRPr lang="cs-CZ" dirty="0"/>
              </a:p>
              <a:p>
                <a:r>
                  <a:rPr lang="cs-CZ" dirty="0"/>
                  <a:t>Směrodatná odchylka jednotková</a:t>
                </a:r>
              </a:p>
              <a:p>
                <a:endParaRPr lang="cs-CZ" dirty="0"/>
              </a:p>
              <a:p>
                <a:r>
                  <a:rPr lang="cs-CZ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cs-CZ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cs-CZ" b="1" i="1">
                                    <a:latin typeface="Cambria Math" panose="02040503050406030204" pitchFamily="18" charset="0"/>
                                  </a:rPr>
                                  <m:t>𝒗</m:t>
                                </m:r>
                              </m:e>
                              <m:sup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sup>
                            </m:sSup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𝑷</m:t>
                            </m:r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𝒗</m:t>
                            </m:r>
                          </m:num>
                          <m:den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den>
                        </m:f>
                      </m:e>
                    </m:rad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d>
                              <m:dPr>
                                <m:begChr m:val="["/>
                                <m:endChr m:val="]"/>
                                <m:ctrlPr>
                                  <a:rPr lang="cs-CZ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𝑝𝑣𝑣</m:t>
                                </m:r>
                              </m:e>
                            </m:d>
                          </m:num>
                          <m:den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den>
                        </m:f>
                      </m:e>
                    </m:rad>
                  </m:oMath>
                </a14:m>
                <a:r>
                  <a:rPr lang="cs-CZ" sz="2400" b="1" dirty="0"/>
                  <a:t> </a:t>
                </a:r>
              </a:p>
              <a:p>
                <a:endParaRPr lang="cs-CZ" sz="2400" b="1" dirty="0"/>
              </a:p>
              <a:p>
                <a:r>
                  <a:rPr lang="cs-CZ" dirty="0"/>
                  <a:t>Směrodatné odchylky vyrovnaných měření (kovarianční matice):</a:t>
                </a:r>
              </a:p>
              <a:p>
                <a:endParaRPr lang="cs-CZ" dirty="0"/>
              </a:p>
              <a:p>
                <a:r>
                  <a:rPr lang="cs-CZ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1" i="1" smtClean="0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cs-CZ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p>
                        <m:r>
                          <a:rPr lang="cs-CZ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cs-CZ" i="1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p>
                        <m:r>
                          <a:rPr lang="cs-CZ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𝑨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̅"/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𝑵</m:t>
                            </m:r>
                          </m:e>
                        </m:acc>
                      </m:e>
                      <m:sup>
                        <m:r>
                          <a:rPr lang="cs-CZ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p>
                        <m:r>
                          <a:rPr lang="cs-CZ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p>
                        <m:r>
                          <a:rPr lang="cs-CZ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cs-CZ" dirty="0"/>
                  <a:t>) </a:t>
                </a:r>
              </a:p>
              <a:p>
                <a:endParaRPr lang="cs-CZ" dirty="0"/>
              </a:p>
              <a:p>
                <a:r>
                  <a:rPr lang="cs-CZ" dirty="0"/>
                  <a:t>(bez odvození).</a:t>
                </a:r>
              </a:p>
              <a:p>
                <a:endParaRPr lang="cs-CZ" dirty="0"/>
              </a:p>
              <a:p>
                <a:endParaRPr lang="cs-CZ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8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620688"/>
                <a:ext cx="8496944" cy="4458015"/>
              </a:xfrm>
              <a:prstGeom prst="rect">
                <a:avLst/>
              </a:prstGeom>
              <a:blipFill>
                <a:blip r:embed="rId3"/>
                <a:stretch>
                  <a:fillRect l="-1076" t="-109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1</a:t>
            </a:r>
          </a:p>
        </p:txBody>
      </p:sp>
    </p:spTree>
    <p:extLst>
      <p:ext uri="{BB962C8B-B14F-4D97-AF65-F5344CB8AC3E}">
        <p14:creationId xmlns:p14="http://schemas.microsoft.com/office/powerpoint/2010/main" val="3742433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323528" y="620688"/>
            <a:ext cx="84969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4. Příklad. </a:t>
            </a:r>
          </a:p>
          <a:p>
            <a:endParaRPr lang="cs-CZ" dirty="0"/>
          </a:p>
          <a:p>
            <a:r>
              <a:rPr lang="cs-CZ" dirty="0"/>
              <a:t>Vyrovnání trigonometrické sítě.</a:t>
            </a:r>
          </a:p>
          <a:p>
            <a:endParaRPr lang="cs-CZ" dirty="0"/>
          </a:p>
          <a:p>
            <a:endParaRPr lang="cs-CZ" dirty="0"/>
          </a:p>
          <a:p>
            <a:endParaRPr lang="cs-CZ" sz="2400" b="1" dirty="0"/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1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0F7B5376-923E-4E14-B9FF-AFFEAB47CF5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6613" b="24918"/>
          <a:stretch/>
        </p:blipFill>
        <p:spPr>
          <a:xfrm>
            <a:off x="1547664" y="1695547"/>
            <a:ext cx="5796136" cy="4957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555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8AF6570C-0C8A-4458-959C-E9EDD48999C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102" t="5327" r="13839" b="6609"/>
          <a:stretch/>
        </p:blipFill>
        <p:spPr>
          <a:xfrm>
            <a:off x="1187624" y="1124744"/>
            <a:ext cx="7061430" cy="5472608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323528" y="620688"/>
            <a:ext cx="84969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4. Příklad. </a:t>
            </a:r>
          </a:p>
          <a:p>
            <a:endParaRPr lang="cs-CZ" dirty="0"/>
          </a:p>
          <a:p>
            <a:r>
              <a:rPr lang="cs-CZ" dirty="0"/>
              <a:t>Vyrovnání trigonometrické sítě.</a:t>
            </a:r>
          </a:p>
          <a:p>
            <a:endParaRPr lang="cs-CZ" dirty="0"/>
          </a:p>
          <a:p>
            <a:endParaRPr lang="cs-CZ" dirty="0"/>
          </a:p>
          <a:p>
            <a:endParaRPr lang="cs-CZ" sz="2400" b="1" dirty="0"/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1</a:t>
            </a:r>
          </a:p>
        </p:txBody>
      </p:sp>
    </p:spTree>
    <p:extLst>
      <p:ext uri="{BB962C8B-B14F-4D97-AF65-F5344CB8AC3E}">
        <p14:creationId xmlns:p14="http://schemas.microsoft.com/office/powerpoint/2010/main" val="2937431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3877</TotalTime>
  <Words>330</Words>
  <Application>Microsoft Office PowerPoint</Application>
  <PresentationFormat>Předvádění na obrazovce (4:3)</PresentationFormat>
  <Paragraphs>190</Paragraphs>
  <Slides>13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Arial</vt:lpstr>
      <vt:lpstr>Calibri</vt:lpstr>
      <vt:lpstr>Cambria Math</vt:lpstr>
      <vt:lpstr>Times New Roman</vt:lpstr>
      <vt:lpstr>Wingdings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martin stroner</dc:creator>
  <cp:lastModifiedBy>Martin Štroner</cp:lastModifiedBy>
  <cp:revision>445</cp:revision>
  <cp:lastPrinted>2012-09-21T14:20:41Z</cp:lastPrinted>
  <dcterms:created xsi:type="dcterms:W3CDTF">2007-03-07T08:58:30Z</dcterms:created>
  <dcterms:modified xsi:type="dcterms:W3CDTF">2018-11-18T14:27:15Z</dcterms:modified>
</cp:coreProperties>
</file>