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34"/>
  </p:notesMasterIdLst>
  <p:sldIdLst>
    <p:sldId id="311" r:id="rId2"/>
    <p:sldId id="349" r:id="rId3"/>
    <p:sldId id="344" r:id="rId4"/>
    <p:sldId id="373" r:id="rId5"/>
    <p:sldId id="348" r:id="rId6"/>
    <p:sldId id="350" r:id="rId7"/>
    <p:sldId id="351" r:id="rId8"/>
    <p:sldId id="352" r:id="rId9"/>
    <p:sldId id="347" r:id="rId10"/>
    <p:sldId id="354" r:id="rId11"/>
    <p:sldId id="355" r:id="rId12"/>
    <p:sldId id="356" r:id="rId13"/>
    <p:sldId id="357" r:id="rId14"/>
    <p:sldId id="359" r:id="rId15"/>
    <p:sldId id="374" r:id="rId16"/>
    <p:sldId id="375" r:id="rId17"/>
    <p:sldId id="358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53" r:id="rId32"/>
    <p:sldId id="309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6555F-3FCB-47B0-868C-CEAB963A3D42}" v="1120" dt="2019-02-17T11:55:42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1" autoAdjust="0"/>
    <p:restoredTop sz="96661" autoAdjust="0"/>
  </p:normalViewPr>
  <p:slideViewPr>
    <p:cSldViewPr showGuides="1">
      <p:cViewPr varScale="1">
        <p:scale>
          <a:sx n="85" d="100"/>
          <a:sy n="85" d="100"/>
        </p:scale>
        <p:origin x="686" y="72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538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Štroner" userId="f57dc7ba9f2ddb92" providerId="LiveId" clId="{AB06555F-3FCB-47B0-868C-CEAB963A3D42}"/>
    <pc:docChg chg="undo redo custSel addSld delSld modSld sldOrd">
      <pc:chgData name="Martin Štroner" userId="f57dc7ba9f2ddb92" providerId="LiveId" clId="{AB06555F-3FCB-47B0-868C-CEAB963A3D42}" dt="2019-02-17T11:55:42.205" v="1116" actId="20577"/>
      <pc:docMkLst>
        <pc:docMk/>
      </pc:docMkLst>
      <pc:sldChg chg="modSp">
        <pc:chgData name="Martin Štroner" userId="f57dc7ba9f2ddb92" providerId="LiveId" clId="{AB06555F-3FCB-47B0-868C-CEAB963A3D42}" dt="2019-02-16T14:37:22.227" v="3" actId="20577"/>
        <pc:sldMkLst>
          <pc:docMk/>
          <pc:sldMk cId="0" sldId="257"/>
        </pc:sldMkLst>
        <pc:spChg chg="mod">
          <ac:chgData name="Martin Štroner" userId="f57dc7ba9f2ddb92" providerId="LiveId" clId="{AB06555F-3FCB-47B0-868C-CEAB963A3D42}" dt="2019-02-16T14:37:11.670" v="1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rtin Štroner" userId="f57dc7ba9f2ddb92" providerId="LiveId" clId="{AB06555F-3FCB-47B0-868C-CEAB963A3D42}" dt="2019-02-16T14:37:22.227" v="3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Martin Štroner" userId="f57dc7ba9f2ddb92" providerId="LiveId" clId="{AB06555F-3FCB-47B0-868C-CEAB963A3D42}" dt="2019-02-16T15:30:02.243" v="393" actId="20577"/>
        <pc:sldMkLst>
          <pc:docMk/>
          <pc:sldMk cId="0" sldId="309"/>
        </pc:sldMkLst>
        <pc:spChg chg="mod">
          <ac:chgData name="Martin Štroner" userId="f57dc7ba9f2ddb92" providerId="LiveId" clId="{AB06555F-3FCB-47B0-868C-CEAB963A3D42}" dt="2019-02-16T15:30:02.243" v="393" actId="20577"/>
          <ac:spMkLst>
            <pc:docMk/>
            <pc:sldMk cId="0" sldId="309"/>
            <ac:spMk id="16" creationId="{3D4E4B03-DC1A-4467-96C5-B50E9BA41DC7}"/>
          </ac:spMkLst>
        </pc:spChg>
      </pc:sldChg>
      <pc:sldChg chg="addSp delSp modSp">
        <pc:chgData name="Martin Štroner" userId="f57dc7ba9f2ddb92" providerId="LiveId" clId="{AB06555F-3FCB-47B0-868C-CEAB963A3D42}" dt="2019-02-16T14:55:15.979" v="63"/>
        <pc:sldMkLst>
          <pc:docMk/>
          <pc:sldMk cId="159823299" sldId="310"/>
        </pc:sldMkLst>
        <pc:spChg chg="mod">
          <ac:chgData name="Martin Štroner" userId="f57dc7ba9f2ddb92" providerId="LiveId" clId="{AB06555F-3FCB-47B0-868C-CEAB963A3D42}" dt="2019-02-16T14:37:40.704" v="6" actId="20577"/>
          <ac:spMkLst>
            <pc:docMk/>
            <pc:sldMk cId="159823299" sldId="310"/>
            <ac:spMk id="4" creationId="{00000000-0000-0000-0000-000000000000}"/>
          </ac:spMkLst>
        </pc:spChg>
        <pc:spChg chg="mod">
          <ac:chgData name="Martin Štroner" userId="f57dc7ba9f2ddb92" providerId="LiveId" clId="{AB06555F-3FCB-47B0-868C-CEAB963A3D42}" dt="2019-02-16T14:55:15.979" v="63"/>
          <ac:spMkLst>
            <pc:docMk/>
            <pc:sldMk cId="159823299" sldId="310"/>
            <ac:spMk id="8" creationId="{00000000-0000-0000-0000-000000000000}"/>
          </ac:spMkLst>
        </pc:spChg>
        <pc:graphicFrameChg chg="add del">
          <ac:chgData name="Martin Štroner" userId="f57dc7ba9f2ddb92" providerId="LiveId" clId="{AB06555F-3FCB-47B0-868C-CEAB963A3D42}" dt="2019-02-16T14:48:30.349" v="10" actId="478"/>
          <ac:graphicFrameMkLst>
            <pc:docMk/>
            <pc:sldMk cId="159823299" sldId="310"/>
            <ac:graphicFrameMk id="2" creationId="{C9776BE7-4AE1-4453-9515-78D7141923E0}"/>
          </ac:graphicFrameMkLst>
        </pc:graphicFrameChg>
      </pc:sldChg>
      <pc:sldChg chg="modSp">
        <pc:chgData name="Martin Štroner" userId="f57dc7ba9f2ddb92" providerId="LiveId" clId="{AB06555F-3FCB-47B0-868C-CEAB963A3D42}" dt="2019-02-16T15:17:10.436" v="327" actId="20577"/>
        <pc:sldMkLst>
          <pc:docMk/>
          <pc:sldMk cId="2026174167" sldId="311"/>
        </pc:sldMkLst>
        <pc:spChg chg="mod">
          <ac:chgData name="Martin Štroner" userId="f57dc7ba9f2ddb92" providerId="LiveId" clId="{AB06555F-3FCB-47B0-868C-CEAB963A3D42}" dt="2019-02-16T14:58:58.634" v="64" actId="20577"/>
          <ac:spMkLst>
            <pc:docMk/>
            <pc:sldMk cId="2026174167" sldId="311"/>
            <ac:spMk id="4" creationId="{00000000-0000-0000-0000-000000000000}"/>
          </ac:spMkLst>
        </pc:spChg>
        <pc:spChg chg="mod">
          <ac:chgData name="Martin Štroner" userId="f57dc7ba9f2ddb92" providerId="LiveId" clId="{AB06555F-3FCB-47B0-868C-CEAB963A3D42}" dt="2019-02-16T15:17:10.436" v="327" actId="20577"/>
          <ac:spMkLst>
            <pc:docMk/>
            <pc:sldMk cId="2026174167" sldId="311"/>
            <ac:spMk id="8" creationId="{00000000-0000-0000-0000-000000000000}"/>
          </ac:spMkLst>
        </pc:spChg>
      </pc:sldChg>
      <pc:sldChg chg="modSp">
        <pc:chgData name="Martin Štroner" userId="f57dc7ba9f2ddb92" providerId="LiveId" clId="{AB06555F-3FCB-47B0-868C-CEAB963A3D42}" dt="2019-02-16T14:37:31.537" v="5" actId="20577"/>
        <pc:sldMkLst>
          <pc:docMk/>
          <pc:sldMk cId="53405465" sldId="342"/>
        </pc:sldMkLst>
        <pc:spChg chg="mod">
          <ac:chgData name="Martin Štroner" userId="f57dc7ba9f2ddb92" providerId="LiveId" clId="{AB06555F-3FCB-47B0-868C-CEAB963A3D42}" dt="2019-02-16T14:37:31.537" v="5" actId="20577"/>
          <ac:spMkLst>
            <pc:docMk/>
            <pc:sldMk cId="53405465" sldId="342"/>
            <ac:spMk id="4" creationId="{00000000-0000-0000-0000-000000000000}"/>
          </ac:spMkLst>
        </pc:spChg>
      </pc:sldChg>
      <pc:sldChg chg="del">
        <pc:chgData name="Martin Štroner" userId="f57dc7ba9f2ddb92" providerId="LiveId" clId="{AB06555F-3FCB-47B0-868C-CEAB963A3D42}" dt="2019-02-16T15:17:20.991" v="328" actId="2696"/>
        <pc:sldMkLst>
          <pc:docMk/>
          <pc:sldMk cId="2710477657" sldId="343"/>
        </pc:sldMkLst>
      </pc:sldChg>
      <pc:sldChg chg="modSp">
        <pc:chgData name="Martin Štroner" userId="f57dc7ba9f2ddb92" providerId="LiveId" clId="{AB06555F-3FCB-47B0-868C-CEAB963A3D42}" dt="2019-02-17T10:06:17.455" v="471" actId="20577"/>
        <pc:sldMkLst>
          <pc:docMk/>
          <pc:sldMk cId="769489795" sldId="344"/>
        </pc:sldMkLst>
        <pc:spChg chg="mod">
          <ac:chgData name="Martin Štroner" userId="f57dc7ba9f2ddb92" providerId="LiveId" clId="{AB06555F-3FCB-47B0-868C-CEAB963A3D42}" dt="2019-02-16T15:17:25.093" v="329" actId="20577"/>
          <ac:spMkLst>
            <pc:docMk/>
            <pc:sldMk cId="769489795" sldId="344"/>
            <ac:spMk id="5" creationId="{680C5699-8534-469C-99FF-F12F01335881}"/>
          </ac:spMkLst>
        </pc:spChg>
        <pc:spChg chg="mod">
          <ac:chgData name="Martin Štroner" userId="f57dc7ba9f2ddb92" providerId="LiveId" clId="{AB06555F-3FCB-47B0-868C-CEAB963A3D42}" dt="2019-02-17T10:06:17.455" v="471" actId="20577"/>
          <ac:spMkLst>
            <pc:docMk/>
            <pc:sldMk cId="769489795" sldId="344"/>
            <ac:spMk id="8" creationId="{00000000-0000-0000-0000-000000000000}"/>
          </ac:spMkLst>
        </pc:spChg>
      </pc:sldChg>
      <pc:sldChg chg="del">
        <pc:chgData name="Martin Štroner" userId="f57dc7ba9f2ddb92" providerId="LiveId" clId="{AB06555F-3FCB-47B0-868C-CEAB963A3D42}" dt="2019-02-16T15:18:16.290" v="335" actId="2696"/>
        <pc:sldMkLst>
          <pc:docMk/>
          <pc:sldMk cId="1784245934" sldId="345"/>
        </pc:sldMkLst>
      </pc:sldChg>
      <pc:sldChg chg="addSp delSp modSp add">
        <pc:chgData name="Martin Štroner" userId="f57dc7ba9f2ddb92" providerId="LiveId" clId="{AB06555F-3FCB-47B0-868C-CEAB963A3D42}" dt="2019-02-17T11:55:42.205" v="1116" actId="20577"/>
        <pc:sldMkLst>
          <pc:docMk/>
          <pc:sldMk cId="2120865739" sldId="345"/>
        </pc:sldMkLst>
        <pc:spChg chg="mod">
          <ac:chgData name="Martin Štroner" userId="f57dc7ba9f2ddb92" providerId="LiveId" clId="{AB06555F-3FCB-47B0-868C-CEAB963A3D42}" dt="2019-02-17T11:55:42.205" v="1116" actId="20577"/>
          <ac:spMkLst>
            <pc:docMk/>
            <pc:sldMk cId="2120865739" sldId="345"/>
            <ac:spMk id="8" creationId="{00000000-0000-0000-0000-000000000000}"/>
          </ac:spMkLst>
        </pc:spChg>
        <pc:inkChg chg="add">
          <ac:chgData name="Martin Štroner" userId="f57dc7ba9f2ddb92" providerId="LiveId" clId="{AB06555F-3FCB-47B0-868C-CEAB963A3D42}" dt="2019-02-17T10:56:54.109" v="1029"/>
          <ac:inkMkLst>
            <pc:docMk/>
            <pc:sldMk cId="2120865739" sldId="345"/>
            <ac:inkMk id="2" creationId="{8642C4AA-49DA-4370-A78F-FDB19846EC5D}"/>
          </ac:inkMkLst>
        </pc:inkChg>
        <pc:inkChg chg="add del">
          <ac:chgData name="Martin Štroner" userId="f57dc7ba9f2ddb92" providerId="LiveId" clId="{AB06555F-3FCB-47B0-868C-CEAB963A3D42}" dt="2019-02-17T10:57:04.595" v="1031"/>
          <ac:inkMkLst>
            <pc:docMk/>
            <pc:sldMk cId="2120865739" sldId="345"/>
            <ac:inkMk id="3" creationId="{D646A40F-CF2D-446C-B25E-F7C89A5E5647}"/>
          </ac:inkMkLst>
        </pc:inkChg>
      </pc:sldChg>
      <pc:sldChg chg="modSp add ord">
        <pc:chgData name="Martin Štroner" userId="f57dc7ba9f2ddb92" providerId="LiveId" clId="{AB06555F-3FCB-47B0-868C-CEAB963A3D42}" dt="2019-02-17T11:55:39.679" v="1115" actId="20577"/>
        <pc:sldMkLst>
          <pc:docMk/>
          <pc:sldMk cId="440242404" sldId="346"/>
        </pc:sldMkLst>
        <pc:spChg chg="mod">
          <ac:chgData name="Martin Štroner" userId="f57dc7ba9f2ddb92" providerId="LiveId" clId="{AB06555F-3FCB-47B0-868C-CEAB963A3D42}" dt="2019-02-17T11:55:39.679" v="1115" actId="20577"/>
          <ac:spMkLst>
            <pc:docMk/>
            <pc:sldMk cId="440242404" sldId="346"/>
            <ac:spMk id="8" creationId="{00000000-0000-0000-0000-000000000000}"/>
          </ac:spMkLst>
        </pc:spChg>
      </pc:sldChg>
      <pc:sldChg chg="del">
        <pc:chgData name="Martin Štroner" userId="f57dc7ba9f2ddb92" providerId="LiveId" clId="{AB06555F-3FCB-47B0-868C-CEAB963A3D42}" dt="2019-02-16T15:18:16.816" v="341" actId="2696"/>
        <pc:sldMkLst>
          <pc:docMk/>
          <pc:sldMk cId="3325407503" sldId="346"/>
        </pc:sldMkLst>
      </pc:sldChg>
      <pc:sldChg chg="modSp add">
        <pc:chgData name="Martin Štroner" userId="f57dc7ba9f2ddb92" providerId="LiveId" clId="{AB06555F-3FCB-47B0-868C-CEAB963A3D42}" dt="2019-02-17T10:10:48.244" v="729" actId="20577"/>
        <pc:sldMkLst>
          <pc:docMk/>
          <pc:sldMk cId="313092847" sldId="347"/>
        </pc:sldMkLst>
        <pc:spChg chg="mod">
          <ac:chgData name="Martin Štroner" userId="f57dc7ba9f2ddb92" providerId="LiveId" clId="{AB06555F-3FCB-47B0-868C-CEAB963A3D42}" dt="2019-02-17T10:10:48.244" v="729" actId="20577"/>
          <ac:spMkLst>
            <pc:docMk/>
            <pc:sldMk cId="313092847" sldId="347"/>
            <ac:spMk id="8" creationId="{00000000-0000-0000-0000-000000000000}"/>
          </ac:spMkLst>
        </pc:spChg>
      </pc:sldChg>
      <pc:sldChg chg="modSp add">
        <pc:chgData name="Martin Štroner" userId="f57dc7ba9f2ddb92" providerId="LiveId" clId="{AB06555F-3FCB-47B0-868C-CEAB963A3D42}" dt="2019-02-17T10:29:14.667" v="850" actId="20577"/>
        <pc:sldMkLst>
          <pc:docMk/>
          <pc:sldMk cId="3751541416" sldId="348"/>
        </pc:sldMkLst>
        <pc:spChg chg="mod">
          <ac:chgData name="Martin Štroner" userId="f57dc7ba9f2ddb92" providerId="LiveId" clId="{AB06555F-3FCB-47B0-868C-CEAB963A3D42}" dt="2019-02-17T10:29:14.667" v="850" actId="20577"/>
          <ac:spMkLst>
            <pc:docMk/>
            <pc:sldMk cId="3751541416" sldId="348"/>
            <ac:spMk id="8" creationId="{00000000-0000-0000-0000-000000000000}"/>
          </ac:spMkLst>
        </pc:spChg>
      </pc:sldChg>
      <pc:sldChg chg="del">
        <pc:chgData name="Martin Štroner" userId="f57dc7ba9f2ddb92" providerId="LiveId" clId="{AB06555F-3FCB-47B0-868C-CEAB963A3D42}" dt="2019-02-16T15:18:17.198" v="344" actId="2696"/>
        <pc:sldMkLst>
          <pc:docMk/>
          <pc:sldMk cId="4254554465" sldId="348"/>
        </pc:sldMkLst>
      </pc:sldChg>
      <pc:sldChg chg="del">
        <pc:chgData name="Martin Štroner" userId="f57dc7ba9f2ddb92" providerId="LiveId" clId="{AB06555F-3FCB-47B0-868C-CEAB963A3D42}" dt="2019-02-16T15:18:17.262" v="345" actId="2696"/>
        <pc:sldMkLst>
          <pc:docMk/>
          <pc:sldMk cId="1299203480" sldId="349"/>
        </pc:sldMkLst>
      </pc:sldChg>
      <pc:sldChg chg="modSp add del">
        <pc:chgData name="Martin Štroner" userId="f57dc7ba9f2ddb92" providerId="LiveId" clId="{AB06555F-3FCB-47B0-868C-CEAB963A3D42}" dt="2019-02-17T11:08:00.437" v="1112" actId="20577"/>
        <pc:sldMkLst>
          <pc:docMk/>
          <pc:sldMk cId="2449171913" sldId="349"/>
        </pc:sldMkLst>
        <pc:spChg chg="mod">
          <ac:chgData name="Martin Štroner" userId="f57dc7ba9f2ddb92" providerId="LiveId" clId="{AB06555F-3FCB-47B0-868C-CEAB963A3D42}" dt="2019-02-17T11:08:00.437" v="1112" actId="20577"/>
          <ac:spMkLst>
            <pc:docMk/>
            <pc:sldMk cId="2449171913" sldId="349"/>
            <ac:spMk id="8" creationId="{00000000-0000-0000-0000-000000000000}"/>
          </ac:spMkLst>
        </pc:spChg>
      </pc:sldChg>
      <pc:sldChg chg="modSp add del">
        <pc:chgData name="Martin Štroner" userId="f57dc7ba9f2ddb92" providerId="LiveId" clId="{AB06555F-3FCB-47B0-868C-CEAB963A3D42}" dt="2019-02-17T10:29:52.422" v="890" actId="20577"/>
        <pc:sldMkLst>
          <pc:docMk/>
          <pc:sldMk cId="2937482731" sldId="350"/>
        </pc:sldMkLst>
        <pc:spChg chg="mod">
          <ac:chgData name="Martin Štroner" userId="f57dc7ba9f2ddb92" providerId="LiveId" clId="{AB06555F-3FCB-47B0-868C-CEAB963A3D42}" dt="2019-02-17T10:29:52.422" v="890" actId="20577"/>
          <ac:spMkLst>
            <pc:docMk/>
            <pc:sldMk cId="2937482731" sldId="350"/>
            <ac:spMk id="8" creationId="{00000000-0000-0000-0000-000000000000}"/>
          </ac:spMkLst>
        </pc:spChg>
      </pc:sldChg>
      <pc:sldChg chg="del">
        <pc:chgData name="Martin Štroner" userId="f57dc7ba9f2ddb92" providerId="LiveId" clId="{AB06555F-3FCB-47B0-868C-CEAB963A3D42}" dt="2019-02-16T15:18:16.320" v="336" actId="2696"/>
        <pc:sldMkLst>
          <pc:docMk/>
          <pc:sldMk cId="3459782029" sldId="350"/>
        </pc:sldMkLst>
      </pc:sldChg>
      <pc:sldChg chg="del">
        <pc:chgData name="Martin Štroner" userId="f57dc7ba9f2ddb92" providerId="LiveId" clId="{AB06555F-3FCB-47B0-868C-CEAB963A3D42}" dt="2019-02-16T15:18:16.148" v="334" actId="2696"/>
        <pc:sldMkLst>
          <pc:docMk/>
          <pc:sldMk cId="1078982734" sldId="351"/>
        </pc:sldMkLst>
      </pc:sldChg>
      <pc:sldChg chg="del">
        <pc:chgData name="Martin Štroner" userId="f57dc7ba9f2ddb92" providerId="LiveId" clId="{AB06555F-3FCB-47B0-868C-CEAB963A3D42}" dt="2019-02-16T15:18:16.334" v="337" actId="2696"/>
        <pc:sldMkLst>
          <pc:docMk/>
          <pc:sldMk cId="4004063559" sldId="352"/>
        </pc:sldMkLst>
      </pc:sldChg>
      <pc:sldChg chg="del">
        <pc:chgData name="Martin Štroner" userId="f57dc7ba9f2ddb92" providerId="LiveId" clId="{AB06555F-3FCB-47B0-868C-CEAB963A3D42}" dt="2019-02-16T15:18:16.351" v="338" actId="2696"/>
        <pc:sldMkLst>
          <pc:docMk/>
          <pc:sldMk cId="1754791130" sldId="353"/>
        </pc:sldMkLst>
      </pc:sldChg>
      <pc:sldChg chg="del">
        <pc:chgData name="Martin Štroner" userId="f57dc7ba9f2ddb92" providerId="LiveId" clId="{AB06555F-3FCB-47B0-868C-CEAB963A3D42}" dt="2019-02-16T15:18:16.535" v="339" actId="2696"/>
        <pc:sldMkLst>
          <pc:docMk/>
          <pc:sldMk cId="3801860806" sldId="354"/>
        </pc:sldMkLst>
      </pc:sldChg>
      <pc:sldChg chg="del">
        <pc:chgData name="Martin Štroner" userId="f57dc7ba9f2ddb92" providerId="LiveId" clId="{AB06555F-3FCB-47B0-868C-CEAB963A3D42}" dt="2019-02-16T15:18:16.598" v="340" actId="2696"/>
        <pc:sldMkLst>
          <pc:docMk/>
          <pc:sldMk cId="1697090467" sldId="355"/>
        </pc:sldMkLst>
      </pc:sldChg>
      <pc:sldChg chg="del">
        <pc:chgData name="Martin Štroner" userId="f57dc7ba9f2ddb92" providerId="LiveId" clId="{AB06555F-3FCB-47B0-868C-CEAB963A3D42}" dt="2019-02-16T15:18:17.119" v="343" actId="2696"/>
        <pc:sldMkLst>
          <pc:docMk/>
          <pc:sldMk cId="3421958493" sldId="357"/>
        </pc:sldMkLst>
      </pc:sldChg>
      <pc:sldChg chg="del">
        <pc:chgData name="Martin Štroner" userId="f57dc7ba9f2ddb92" providerId="LiveId" clId="{AB06555F-3FCB-47B0-868C-CEAB963A3D42}" dt="2019-02-16T15:18:16.990" v="342" actId="2696"/>
        <pc:sldMkLst>
          <pc:docMk/>
          <pc:sldMk cId="795086984" sldId="358"/>
        </pc:sldMkLst>
      </pc:sldChg>
    </pc:docChg>
  </pc:docChgLst>
  <pc:docChgLst>
    <pc:chgData name="Martin Štroner" userId="f57dc7ba9f2ddb92" providerId="LiveId" clId="{51E58488-484F-4518-9153-3CA574731E85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CDBF6E1F-EF6A-429F-B30B-78BD7817E581}" type="datetimeFigureOut">
              <a:rPr lang="cs-CZ" smtClean="0"/>
              <a:pPr/>
              <a:t>07.03.2019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E9AB39D6-1FC5-4AAA-B0E2-D190296410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0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435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0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968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024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339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6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409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907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4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94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38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806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233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855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658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586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915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263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597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72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869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926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942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2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83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2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7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48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1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6B3C-EC43-462F-8511-08A895F1FD40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4D4-A8E3-4FCF-AC3E-7567330FAEA9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5E93-8A6A-4BE9-AB1B-12DB771241C6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B6B-3C28-4F02-B1C9-8569555C95CF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05F-82F6-4943-9A96-BDFFFA405AA0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A8B-6ECE-4BC6-A33F-0DBADE85C861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74D-59A0-46BA-898D-BE927D15E474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613-3A1D-4955-956A-FD09C943EDC1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0FC5-BB3A-4A36-AD0F-049DE1400558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FE04-E16A-41B2-875D-7BF63426197F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B08-7495-4CE8-8ECE-C77C2D07B476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8EDB-5EEF-43A4-A87A-347ED96D2112}" type="datetime1">
              <a:rPr lang="cs-CZ" smtClean="0"/>
              <a:pPr/>
              <a:t>07.03.2019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wm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5" y="571480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Teorie chyb a vyrovnávací počet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2" y="1484786"/>
            <a:ext cx="8208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1079500"/>
            <a:r>
              <a:rPr lang="cs-CZ" sz="2000" dirty="0"/>
              <a:t>Téma č. 3: </a:t>
            </a:r>
            <a:r>
              <a:rPr lang="cs-CZ" sz="2000" b="1" dirty="0"/>
              <a:t>Robustní metody vyrovnání: m - odhady </a:t>
            </a:r>
            <a:endParaRPr lang="cs-CZ" sz="2000" dirty="0"/>
          </a:p>
          <a:p>
            <a:pPr marL="457200" indent="-457200">
              <a:buFontTx/>
              <a:buAutoNum type="arabicPeriod"/>
            </a:pPr>
            <a:endParaRPr lang="cs-CZ" sz="2000" dirty="0"/>
          </a:p>
          <a:p>
            <a:pPr marL="457200" indent="-457200">
              <a:buFontTx/>
              <a:buAutoNum type="arabicPeriod"/>
            </a:pPr>
            <a:r>
              <a:rPr lang="cs-CZ" sz="2000" dirty="0"/>
              <a:t>Úvod.</a:t>
            </a:r>
          </a:p>
          <a:p>
            <a:pPr marL="457200" indent="-457200">
              <a:buFontTx/>
              <a:buAutoNum type="arabicPeriod"/>
            </a:pPr>
            <a:r>
              <a:rPr lang="cs-CZ" sz="2000" dirty="0"/>
              <a:t>Metoda maximální věrohodnosti. </a:t>
            </a:r>
          </a:p>
          <a:p>
            <a:pPr marL="457200" indent="-457200">
              <a:buFontTx/>
              <a:buAutoNum type="arabicPeriod"/>
            </a:pPr>
            <a:r>
              <a:rPr lang="cs-CZ" sz="2000" dirty="0"/>
              <a:t>Jednotlivé odhady.</a:t>
            </a:r>
          </a:p>
          <a:p>
            <a:pPr marL="457200" indent="-457200">
              <a:buFontTx/>
              <a:buAutoNum type="arabicPeriod"/>
            </a:pPr>
            <a:r>
              <a:rPr lang="cs-CZ" sz="2000" dirty="0"/>
              <a:t>Postup použití.</a:t>
            </a:r>
          </a:p>
          <a:p>
            <a:pPr marL="457200" lvl="0" indent="-457200"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261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579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dirty="0"/>
                  <a:t>Robustní odhad lze nalézt pomocí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/>
                  <a:t>. O robustní odhad se jedná pouze v případě, kdy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/>
                  <a:t> je ohraničená, jelikož je úměrná </a:t>
                </a:r>
                <a:r>
                  <a:rPr lang="cs-CZ" dirty="0" smtClean="0"/>
                  <a:t>influenční (vlivové) funkci, která </a:t>
                </a:r>
                <a:r>
                  <a:rPr lang="cs-CZ" dirty="0"/>
                  <a:t>popisuje efekt dalšího pozorování na odhad</a:t>
                </a:r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Spolu s bodem selhání se jedná o důležité charakteristiky popisující konkrétní robustní odhad. </a:t>
                </a:r>
                <a:r>
                  <a:rPr lang="cs-CZ" b="1" dirty="0"/>
                  <a:t>Bod selhání </a:t>
                </a:r>
                <a:r>
                  <a:rPr lang="cs-CZ" dirty="0"/>
                  <a:t>je velmi zjednodušeně řečeno nejmenší podíl pozorování, které po nahrazení libovolnými hodnotami mohou vést k chybným hodnotám </a:t>
                </a:r>
                <a:r>
                  <a:rPr lang="cs-CZ" dirty="0" smtClean="0"/>
                  <a:t>odhadu.</a:t>
                </a:r>
              </a:p>
              <a:p>
                <a:endParaRPr lang="cs-CZ" sz="2000" dirty="0" smtClean="0"/>
              </a:p>
              <a:p>
                <a:r>
                  <a:rPr lang="cs-CZ" dirty="0"/>
                  <a:t>Pro běžné výpočty je ještě vhodné zavést pojem normované chyby, tj. podíl chyby a příslušné směrodatné odchylky měření: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Z toho plyne odhadová funkce: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.	</a:t>
                </a:r>
                <a:endParaRPr lang="cs-CZ" sz="2000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5798382"/>
              </a:xfrm>
              <a:prstGeom prst="rect">
                <a:avLst/>
              </a:prstGeom>
              <a:blipFill>
                <a:blip r:embed="rId3"/>
                <a:stretch>
                  <a:fillRect l="-1076" t="-8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4754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6470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dirty="0"/>
                  <a:t>Robustní odhad lze nalézt pomocí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/>
                  <a:t>. O robustní odhad se jedná pouze v případě, kdy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/>
                  <a:t> je ohraničená, jelikož je úměrná </a:t>
                </a:r>
                <a:r>
                  <a:rPr lang="cs-CZ" dirty="0" smtClean="0"/>
                  <a:t>influenční (vlivové) funkci, která </a:t>
                </a:r>
                <a:r>
                  <a:rPr lang="cs-CZ" dirty="0"/>
                  <a:t>popisuje efekt dalšího pozorování na odhad</a:t>
                </a:r>
                <a:r>
                  <a:rPr lang="cs-CZ" dirty="0" smtClean="0"/>
                  <a:t>.</a:t>
                </a:r>
              </a:p>
              <a:p>
                <a:r>
                  <a:rPr lang="cs-CZ" dirty="0" smtClean="0"/>
                  <a:t>Spolu </a:t>
                </a:r>
                <a:r>
                  <a:rPr lang="cs-CZ" dirty="0"/>
                  <a:t>s bodem selhání se jedná o důležité charakteristiky popisující konkrétní robustní odhad. </a:t>
                </a:r>
                <a:r>
                  <a:rPr lang="cs-CZ" b="1" dirty="0"/>
                  <a:t>Bod selhání </a:t>
                </a:r>
                <a:r>
                  <a:rPr lang="cs-CZ" dirty="0"/>
                  <a:t>je velmi zjednodušeně řečeno nejmenší podíl pozorování, které po nahrazení libovolnými hodnotami mohou vést k chybným hodnotám </a:t>
                </a:r>
                <a:r>
                  <a:rPr lang="cs-CZ" dirty="0" smtClean="0"/>
                  <a:t>odhadu.</a:t>
                </a:r>
              </a:p>
              <a:p>
                <a:r>
                  <a:rPr lang="cs-CZ" dirty="0" smtClean="0"/>
                  <a:t>Pro </a:t>
                </a:r>
                <a:r>
                  <a:rPr lang="cs-CZ" dirty="0"/>
                  <a:t>běžné výpočty je ještě vhodné zavést pojem normované chyby, tj. podíl chyby a příslušné směrodatné odchylky měření: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Z toho plyne odhadová funkce: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dirty="0"/>
                  <a:t>Protože platí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cs-CZ" dirty="0"/>
                  <a:t>, lze výpočet odhadu upravit na tvar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∙ </m:t>
                        </m:r>
                      </m:e>
                    </m:nary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. 	</a:t>
                </a:r>
                <a:endParaRPr lang="cs-CZ" sz="2000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6470554"/>
              </a:xfrm>
              <a:prstGeom prst="rect">
                <a:avLst/>
              </a:prstGeom>
              <a:blipFill>
                <a:blip r:embed="rId3"/>
                <a:stretch>
                  <a:fillRect l="-1076" t="-754" b="-36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5158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12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643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dirty="0" smtClean="0"/>
                  <a:t>Pro </a:t>
                </a:r>
                <a:r>
                  <a:rPr lang="cs-CZ" dirty="0"/>
                  <a:t>metodu nejmenších čtverců </a:t>
                </a:r>
                <a:r>
                  <a:rPr lang="cs-CZ" dirty="0" smtClean="0"/>
                  <a:t>platí: Hustota </a:t>
                </a:r>
                <a:r>
                  <a:rPr lang="cs-CZ" dirty="0"/>
                  <a:t>pravděpodobnosti normálního rozdělení:</a:t>
                </a:r>
              </a:p>
              <a:p>
                <a:r>
                  <a:rPr lang="cs-CZ" dirty="0"/>
                  <a:t> 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dirty="0"/>
                  <a:t>, 				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/>
                  <a:t>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cs-CZ" dirty="0"/>
                  <a:t>  (bez konstant, po aplikaci logaritmu):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cs-CZ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num>
                                          <m:den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</m:func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.						 </a:t>
                </a:r>
              </a:p>
              <a:p>
                <a:r>
                  <a:rPr lang="cs-CZ" dirty="0"/>
                  <a:t>Po derivaci: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num>
                                      <m:den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∙2∙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dirty="0"/>
                  <a:t> .					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/>
                  <a:t>Pro minimalizaci musí platit: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cs-CZ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b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cs-CZ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 .	 	</a:t>
                </a:r>
                <a:endParaRPr lang="cs-CZ" sz="2000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6435288"/>
              </a:xfrm>
              <a:prstGeom prst="rect">
                <a:avLst/>
              </a:prstGeom>
              <a:blipFill>
                <a:blip r:embed="rId3"/>
                <a:stretch>
                  <a:fillRect l="-1076" t="-758" b="-36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37516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626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dirty="0"/>
                  <a:t>Skutečné chyby nejsou známy, budou nahrazeny jejich odhadem – opravami. Řešení normálních rovnic metodou nejmenších čtverců je výpočetně jednoduché. Aby bylo ovšem možné tento výpočet použít, normované opravy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je nutné formálně vynásobit korekčním koeficientem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 Musí tedy platit: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cs-CZ" b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cs-CZ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dirty="0"/>
                  <a:t> 					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/>
                  <a:t>a tedy:</a:t>
                </a:r>
              </a:p>
              <a:p>
                <a:r>
                  <a:rPr lang="cs-CZ" b="1" dirty="0"/>
                  <a:t> </a:t>
                </a:r>
                <a:endParaRPr lang="cs-CZ" dirty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cs-CZ" b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cs-CZ" b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, ⇒</a:t>
                </a:r>
                <a:r>
                  <a:rPr lang="cs-CZ" b="1" dirty="0"/>
                  <a:t> </a:t>
                </a:r>
                <a:r>
                  <a:rPr lang="cs-CZ" b="1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cs-CZ">
                        <a:latin typeface="Cambria Math" panose="02040503050406030204" pitchFamily="18" charset="0"/>
                      </a:rPr>
                      <m:t>/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.</a:t>
                </a:r>
                <a:r>
                  <a:rPr lang="cs-CZ" dirty="0"/>
                  <a:t>	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/>
                  <a:t>Korekční člen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 představuje určitou váhu měření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jejichž velikost je přímo závislá na velikosti normované opravy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tj.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. 	 	</a:t>
                </a:r>
                <a:endParaRPr lang="cs-CZ" sz="2000" dirty="0"/>
              </a:p>
              <a:p>
                <a:r>
                  <a:rPr lang="cs-CZ" dirty="0"/>
                  <a:t>Po zavedení korekčního členu lze provést úpravu: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∙ </m:t>
                        </m:r>
                      </m:e>
                    </m:nary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dirty="0"/>
                  <a:t>	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cs-CZ" dirty="0" smtClean="0"/>
                  <a:t>.</a:t>
                </a:r>
              </a:p>
              <a:p>
                <a:endParaRPr lang="cs-CZ" sz="2000" dirty="0" smtClean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6269217"/>
              </a:xfrm>
              <a:prstGeom prst="rect">
                <a:avLst/>
              </a:prstGeom>
              <a:blipFill>
                <a:blip r:embed="rId3"/>
                <a:stretch>
                  <a:fillRect l="-1076" t="-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27984" y="4149080"/>
            <a:ext cx="187220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4970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dirty="0"/>
                  <a:t>Dále je možné definovat diagonální váhovou matici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cs-CZ" dirty="0"/>
                  <a:t>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b="1" dirty="0" smtClean="0"/>
                  <a:t>	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2000" dirty="0"/>
              </a:p>
              <a:p>
                <a:r>
                  <a:rPr lang="cs-CZ" dirty="0"/>
                  <a:t>a řešit normální rovnice ve tvaru: 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.</a:t>
                </a:r>
                <a:endParaRPr lang="cs-CZ" sz="2000" dirty="0" smtClean="0"/>
              </a:p>
              <a:p>
                <a:endParaRPr lang="cs-CZ" sz="2000" dirty="0" smtClean="0"/>
              </a:p>
              <a:p>
                <a:r>
                  <a:rPr lang="cs-CZ" dirty="0"/>
                  <a:t>Váhy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závisí na opravách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, tj. na odhadu neznámých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. Odhad tedy musí být určován iterativně, jako první aproximaci lze použít výsledek metody nejmenších čtverců. </a:t>
                </a:r>
              </a:p>
              <a:p>
                <a:endParaRPr lang="cs-CZ" sz="20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cs-CZ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sz="2000" dirty="0" smtClean="0"/>
                  <a:t> 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sz="2000" dirty="0" smtClean="0"/>
                  <a:t> .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4970271"/>
              </a:xfrm>
              <a:prstGeom prst="rect">
                <a:avLst/>
              </a:prstGeom>
              <a:blipFill>
                <a:blip r:embed="rId3"/>
                <a:stretch>
                  <a:fillRect l="-1076" t="-982" b="-12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21904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8264" y="6380433"/>
            <a:ext cx="2133600" cy="365125"/>
          </a:xfrm>
        </p:spPr>
        <p:txBody>
          <a:bodyPr/>
          <a:lstStyle/>
          <a:p>
            <a:fld id="{5587C5EE-3FDF-4CBE-8A81-40FCD7650D36}" type="slidenum">
              <a:rPr lang="cs-CZ" smtClean="0"/>
              <a:pPr/>
              <a:t>15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sz="2000" dirty="0" smtClean="0"/>
                  <a:t>Příklad fungování</a:t>
                </a:r>
              </a:p>
              <a:p>
                <a:r>
                  <a:rPr lang="cs-CZ" sz="2000" dirty="0"/>
                  <a:t>– výpočet průměru (L1 norma,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000" dirty="0"/>
                  <a:t> = min</a:t>
                </a:r>
                <a:r>
                  <a:rPr lang="cs-CZ" sz="2000" dirty="0" smtClean="0"/>
                  <a:t>.)</a:t>
                </a:r>
                <a:endParaRPr lang="cs-CZ" sz="2000" dirty="0"/>
              </a:p>
            </p:txBody>
          </p:sp>
        </mc:Choice>
        <mc:Fallback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1384995"/>
              </a:xfrm>
              <a:prstGeom prst="rect">
                <a:avLst/>
              </a:prstGeom>
              <a:blipFill>
                <a:blip r:embed="rId3"/>
                <a:stretch>
                  <a:fillRect l="-1076" t="-3524" b="-7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97700"/>
              </p:ext>
            </p:extLst>
          </p:nvPr>
        </p:nvGraphicFramePr>
        <p:xfrm>
          <a:off x="323528" y="2782797"/>
          <a:ext cx="1517104" cy="344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x/m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MNČ v/mm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1,236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1,239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1,240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1,237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1,234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1,238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1,235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sym typeface="Symbol"/>
                        </a:rPr>
                        <a:t>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1,237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0969"/>
              </p:ext>
            </p:extLst>
          </p:nvPr>
        </p:nvGraphicFramePr>
        <p:xfrm>
          <a:off x="2190800" y="2786572"/>
          <a:ext cx="3029272" cy="344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x/m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MNČ v/mm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RM v/mm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MNČ (6) v/mm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1,236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1,239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1,240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1,237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1,234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1,238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1,265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-24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-27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-28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sym typeface="Symbol"/>
                        </a:rPr>
                        <a:t>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1,241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1,238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1,237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10328"/>
              </p:ext>
            </p:extLst>
          </p:nvPr>
        </p:nvGraphicFramePr>
        <p:xfrm>
          <a:off x="5508104" y="2780928"/>
          <a:ext cx="3312368" cy="3448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x/m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MNČ v/mm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RM v/mm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MNČ(5) v/mm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1,236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1,239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1,240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rgbClr val="0000FF"/>
                          </a:solidFill>
                          <a:effectLst/>
                        </a:rPr>
                        <a:t>1,237</a:t>
                      </a:r>
                      <a:endParaRPr lang="cs-CZ" sz="20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1,234</a:t>
                      </a:r>
                      <a:endParaRPr lang="cs-CZ" sz="20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1,268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-22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-29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-31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1,265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-26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-28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  <a:sym typeface="Symbol"/>
                        </a:rPr>
                        <a:t>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1,246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1,239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effectLst/>
                        </a:rPr>
                        <a:t>1,237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107504" y="2107558"/>
            <a:ext cx="8208912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41550" algn="l"/>
                <a:tab pos="5737225" algn="l"/>
              </a:tabLst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</a:rPr>
              <a:t>Př.: </a:t>
            </a:r>
            <a:r>
              <a:rPr lang="cs-CZ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odlehlých	</a:t>
            </a:r>
            <a:r>
              <a:rPr lang="cs-CZ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odlehlé měření	</a:t>
            </a:r>
            <a:r>
              <a:rPr lang="cs-CZ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odlehlá měření</a:t>
            </a:r>
          </a:p>
        </p:txBody>
      </p:sp>
    </p:spTree>
    <p:extLst>
      <p:ext uri="{BB962C8B-B14F-4D97-AF65-F5344CB8AC3E}">
        <p14:creationId xmlns:p14="http://schemas.microsoft.com/office/powerpoint/2010/main" val="31646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48264" y="6380433"/>
            <a:ext cx="2133600" cy="365125"/>
          </a:xfrm>
        </p:spPr>
        <p:txBody>
          <a:bodyPr/>
          <a:lstStyle/>
          <a:p>
            <a:fld id="{5587C5EE-3FDF-4CBE-8A81-40FCD7650D36}" type="slidenum">
              <a:rPr lang="cs-CZ" smtClean="0"/>
              <a:pPr/>
              <a:t>16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3. Princip m-odhadů.</a:t>
                </a:r>
                <a:r>
                  <a:rPr lang="cs-CZ" sz="2400" dirty="0"/>
                  <a:t> </a:t>
                </a:r>
              </a:p>
              <a:p>
                <a:endParaRPr lang="cs-CZ" sz="2000" b="1" dirty="0"/>
              </a:p>
              <a:p>
                <a:r>
                  <a:rPr lang="cs-CZ" sz="2000" dirty="0" smtClean="0"/>
                  <a:t>Příklad fungování</a:t>
                </a:r>
              </a:p>
              <a:p>
                <a:r>
                  <a:rPr lang="cs-CZ" sz="2000" dirty="0"/>
                  <a:t>– výpočet průměru (L1 norma,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000" dirty="0"/>
                  <a:t> = min</a:t>
                </a:r>
                <a:r>
                  <a:rPr lang="cs-CZ" sz="2000" dirty="0" smtClean="0"/>
                  <a:t>.)</a:t>
                </a:r>
                <a:endParaRPr lang="cs-CZ" sz="2000" dirty="0"/>
              </a:p>
            </p:txBody>
          </p:sp>
        </mc:Choice>
        <mc:Fallback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1384995"/>
              </a:xfrm>
              <a:prstGeom prst="rect">
                <a:avLst/>
              </a:prstGeom>
              <a:blipFill>
                <a:blip r:embed="rId3"/>
                <a:stretch>
                  <a:fillRect l="-1076" t="-3524" b="-70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67561"/>
              </p:ext>
            </p:extLst>
          </p:nvPr>
        </p:nvGraphicFramePr>
        <p:xfrm>
          <a:off x="107504" y="2934331"/>
          <a:ext cx="2952328" cy="311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x/m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MNČ v/mm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RM v/mm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MNČ(5) v/mm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1,236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1,239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1,240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1,237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1,234</a:t>
                      </a:r>
                      <a:endParaRPr lang="cs-CZ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1,268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-31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1,265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sym typeface="Symbol"/>
                        </a:rPr>
                        <a:t>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1,246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1,239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1,237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179512" y="2193008"/>
            <a:ext cx="8489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136900" algn="l"/>
                <a:tab pos="6007100" algn="l"/>
              </a:tabLst>
              <a:defRPr/>
            </a:pPr>
            <a:r>
              <a:rPr lang="cs-CZ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sz="2000" b="1" dirty="0">
                <a:solidFill>
                  <a:schemeClr val="tx2"/>
                </a:solidFill>
              </a:rPr>
              <a:t> odlehlá měření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	</a:t>
            </a:r>
            <a:r>
              <a:rPr lang="cs-CZ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odlehlá měření	</a:t>
            </a:r>
            <a:r>
              <a:rPr lang="cs-CZ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cs-CZ" sz="2000" b="1" dirty="0">
                <a:solidFill>
                  <a:schemeClr val="tx2"/>
                </a:solidFill>
                <a:latin typeface="+mj-lt"/>
              </a:rPr>
              <a:t> odlehlá měření (V)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27395"/>
              </p:ext>
            </p:extLst>
          </p:nvPr>
        </p:nvGraphicFramePr>
        <p:xfrm>
          <a:off x="3087670" y="2934331"/>
          <a:ext cx="2968660" cy="311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x/m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MNČ v/mm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RM v/mm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MNČ(4) v/mm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1,236</a:t>
                      </a:r>
                      <a:endParaRPr lang="cs-CZ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1,239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1,240</a:t>
                      </a:r>
                      <a:endParaRPr lang="cs-CZ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1,237</a:t>
                      </a:r>
                      <a:endParaRPr lang="cs-CZ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1,264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-24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1,268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1,265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-15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-27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sym typeface="Symbol"/>
                        </a:rPr>
                        <a:t>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1,238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23750"/>
              </p:ext>
            </p:extLst>
          </p:nvPr>
        </p:nvGraphicFramePr>
        <p:xfrm>
          <a:off x="6148518" y="2934331"/>
          <a:ext cx="2933092" cy="311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x/m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MNČ v/mm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RM v/mm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MNČ(4) v/mm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1,236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1,239</a:t>
                      </a:r>
                      <a:endParaRPr lang="cs-CZ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solidFill>
                            <a:srgbClr val="0000FF"/>
                          </a:solidFill>
                          <a:effectLst/>
                        </a:rPr>
                        <a:t>1,240</a:t>
                      </a:r>
                      <a:endParaRPr lang="cs-CZ" sz="1800" b="0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1,237</a:t>
                      </a:r>
                      <a:endParaRPr lang="cs-CZ" sz="18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1,264</a:t>
                      </a:r>
                      <a:endParaRPr lang="cs-CZ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-24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1,268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-30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B40C94"/>
                          </a:solidFill>
                          <a:effectLst/>
                        </a:rPr>
                        <a:t>1,565</a:t>
                      </a:r>
                      <a:endParaRPr lang="cs-CZ" sz="1800" b="1" i="0" u="none" strike="noStrike" dirty="0">
                        <a:solidFill>
                          <a:srgbClr val="B40C9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-272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-325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-327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sym typeface="Symbol"/>
                        </a:rPr>
                        <a:t>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1,293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1,240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1,238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5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4. </a:t>
                </a:r>
                <a:r>
                  <a:rPr lang="cs-CZ" sz="2400" b="1" dirty="0"/>
                  <a:t>Jednotlivé m-odhady.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b="1" dirty="0" smtClean="0"/>
                  <a:t>4.1 Huberův m-odhad</a:t>
                </a:r>
              </a:p>
              <a:p>
                <a:r>
                  <a:rPr lang="cs-CZ" dirty="0" smtClean="0"/>
                  <a:t>Při </a:t>
                </a:r>
                <a:r>
                  <a:rPr lang="cs-CZ" dirty="0"/>
                  <a:t>volbě robustní odhadové funkce vychází </a:t>
                </a:r>
                <a:r>
                  <a:rPr lang="cs-CZ" dirty="0" err="1" smtClean="0"/>
                  <a:t>Huber</a:t>
                </a:r>
                <a:r>
                  <a:rPr lang="cs-CZ" dirty="0"/>
                  <a:t> z normálního rozdělní náhodné veličiny. Jeho řešení je založeno na nahrazení okrajových částí normálního rozdělení pravděpodobnosti </a:t>
                </a:r>
                <a:r>
                  <a:rPr lang="cs-CZ" dirty="0" err="1"/>
                  <a:t>Laplaceovým</a:t>
                </a:r>
                <a:r>
                  <a:rPr lang="cs-CZ" dirty="0"/>
                  <a:t> rozdělením (speciální formou exponenciálního rozdělení). Tímto způsobem je dosaženo ohraničení vlivové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cs-CZ" dirty="0"/>
                  <a:t> a dosažení robustnosti odhadu. Toto řešení vede k větší pravděpodobnosti výskytu odlehlých měření na okrajích rozdělení</a:t>
                </a:r>
                <a:r>
                  <a:rPr lang="cs-CZ" dirty="0" smtClean="0"/>
                  <a:t>. </a:t>
                </a:r>
                <a:r>
                  <a:rPr lang="cs-CZ" b="1" dirty="0" smtClean="0"/>
                  <a:t>c</a:t>
                </a:r>
                <a:r>
                  <a:rPr lang="cs-CZ" dirty="0" smtClean="0"/>
                  <a:t> se volí v rozmezí 1,5 až 2,0.</a:t>
                </a:r>
              </a:p>
              <a:p>
                <a:r>
                  <a:rPr lang="cs-CZ" b="1" dirty="0" smtClean="0"/>
                  <a:t>Huberův </a:t>
                </a:r>
                <a:r>
                  <a:rPr lang="cs-CZ" b="1" dirty="0"/>
                  <a:t>odhad – odhadová, vlivová, váhová funkce</a:t>
                </a:r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	 	</a:t>
                </a:r>
                <a:endParaRPr lang="cs-CZ" sz="2000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4431983"/>
              </a:xfrm>
              <a:prstGeom prst="rect">
                <a:avLst/>
              </a:prstGeom>
              <a:blipFill>
                <a:blip r:embed="rId3"/>
                <a:stretch>
                  <a:fillRect l="-1076" t="-1100" r="-6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188169"/>
                  </p:ext>
                </p:extLst>
              </p:nvPr>
            </p:nvGraphicFramePr>
            <p:xfrm>
              <a:off x="1547664" y="3708511"/>
              <a:ext cx="5760640" cy="1200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3488658609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11898608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65189107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3593321826"/>
                        </a:ext>
                      </a:extLst>
                    </a:gridCol>
                  </a:tblGrid>
                  <a:tr h="368029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velikost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58316873"/>
                      </a:ext>
                    </a:extLst>
                  </a:tr>
                  <a:tr h="36381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62468214"/>
                      </a:ext>
                    </a:extLst>
                  </a:tr>
                  <a:tr h="44470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func>
                                  <m:func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sign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cs-CZ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09849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7188169"/>
                  </p:ext>
                </p:extLst>
              </p:nvPr>
            </p:nvGraphicFramePr>
            <p:xfrm>
              <a:off x="1547664" y="3708511"/>
              <a:ext cx="5760640" cy="12076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3488658609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411898608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65189107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3593321826"/>
                        </a:ext>
                      </a:extLst>
                    </a:gridCol>
                  </a:tblGrid>
                  <a:tr h="36802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22" t="-8197" r="-301266" b="-2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847" t="-8197" r="-202542" b="-2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000" t="-8197" r="-101688" b="-2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1271" t="-8197" r="-2119" b="-2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8316873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22" t="-101538" r="-301266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847" t="-101538" r="-202542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000" t="-101538" r="-101688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1271" t="-101538" r="-2119" b="-1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468214"/>
                      </a:ext>
                    </a:extLst>
                  </a:tr>
                  <a:tr h="44470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22" t="-179452" r="-301266" b="-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847" t="-179452" r="-202542" b="-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000" t="-179452" r="-101688" b="-8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1271" t="-179452" r="-2119" b="-82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984909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 descr="C:\_Data_k\_publikace\__curr\Robust_methods\obrs_Ms\odhady_1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26764" r="3198" b="24287"/>
          <a:stretch/>
        </p:blipFill>
        <p:spPr bwMode="auto">
          <a:xfrm>
            <a:off x="1331640" y="4924380"/>
            <a:ext cx="6264696" cy="1797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C:\_Data_k\_publikace\__curr\Robust_methods\obrs_Ms\odhady_a1.wmf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 t="31166" r="44518" b="39277"/>
          <a:stretch/>
        </p:blipFill>
        <p:spPr bwMode="auto">
          <a:xfrm>
            <a:off x="7677577" y="3429000"/>
            <a:ext cx="1169670" cy="971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882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4. </a:t>
                </a:r>
                <a:r>
                  <a:rPr lang="cs-CZ" sz="2400" b="1" dirty="0"/>
                  <a:t>Jednotlivé m-odhady.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b="1" dirty="0" smtClean="0"/>
                  <a:t>4.2 Modifikovaný </a:t>
                </a:r>
                <a:r>
                  <a:rPr lang="cs-CZ" sz="2000" b="1" dirty="0"/>
                  <a:t>Huberův odhad</a:t>
                </a:r>
                <a:endParaRPr lang="cs-CZ" sz="2000" b="1" dirty="0" smtClean="0"/>
              </a:p>
              <a:p>
                <a:r>
                  <a:rPr lang="cs-CZ" dirty="0" smtClean="0"/>
                  <a:t>Oproti </a:t>
                </a:r>
                <a:r>
                  <a:rPr lang="cs-CZ" dirty="0"/>
                  <a:t>klasickému Huberovu odhadu uvažuje modifikovaný odhad možnost existence hrubých chyb měření, jejichž vliv se snaží zcela omezit. Překročí-li normovaná oprava měření interval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dirty="0"/>
                  <a:t>, je připouštěno působení hrubých chyb a příslušnému odlehlému měření je přiřazena nulová váha, měření je tedy pro další výpočet zcela vyloučeno. </a:t>
                </a:r>
                <a:r>
                  <a:rPr lang="cs-CZ" dirty="0" smtClean="0"/>
                  <a:t>Konstanty jsou </a:t>
                </a:r>
                <a:r>
                  <a:rPr lang="cs-CZ" dirty="0"/>
                  <a:t>standardně voleny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=2,0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=3,0</m:t>
                    </m:r>
                  </m:oMath>
                </a14:m>
                <a:r>
                  <a:rPr lang="cs-CZ" dirty="0"/>
                  <a:t>.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2462213"/>
              </a:xfrm>
              <a:prstGeom prst="rect">
                <a:avLst/>
              </a:prstGeom>
              <a:blipFill>
                <a:blip r:embed="rId3"/>
                <a:stretch>
                  <a:fillRect l="-1076" t="-1980" b="-2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067786"/>
                  </p:ext>
                </p:extLst>
              </p:nvPr>
            </p:nvGraphicFramePr>
            <p:xfrm>
              <a:off x="1187624" y="3412402"/>
              <a:ext cx="5923240" cy="14429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0810">
                      <a:extLst>
                        <a:ext uri="{9D8B030D-6E8A-4147-A177-3AD203B41FA5}">
                          <a16:colId xmlns:a16="http://schemas.microsoft.com/office/drawing/2014/main" val="1541144208"/>
                        </a:ext>
                      </a:extLst>
                    </a:gridCol>
                    <a:gridCol w="1480810">
                      <a:extLst>
                        <a:ext uri="{9D8B030D-6E8A-4147-A177-3AD203B41FA5}">
                          <a16:colId xmlns:a16="http://schemas.microsoft.com/office/drawing/2014/main" val="4059781968"/>
                        </a:ext>
                      </a:extLst>
                    </a:gridCol>
                    <a:gridCol w="1480810">
                      <a:extLst>
                        <a:ext uri="{9D8B030D-6E8A-4147-A177-3AD203B41FA5}">
                          <a16:colId xmlns:a16="http://schemas.microsoft.com/office/drawing/2014/main" val="2666432173"/>
                        </a:ext>
                      </a:extLst>
                    </a:gridCol>
                    <a:gridCol w="1480810">
                      <a:extLst>
                        <a:ext uri="{9D8B030D-6E8A-4147-A177-3AD203B41FA5}">
                          <a16:colId xmlns:a16="http://schemas.microsoft.com/office/drawing/2014/main" val="3309699740"/>
                        </a:ext>
                      </a:extLst>
                    </a:gridCol>
                  </a:tblGrid>
                  <a:tr h="250459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velikost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86114658"/>
                      </a:ext>
                    </a:extLst>
                  </a:tr>
                  <a:tr h="32836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15168857"/>
                      </a:ext>
                    </a:extLst>
                  </a:tr>
                  <a:tr h="32836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func>
                                  <m:func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sign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cs-CZ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58804950"/>
                      </a:ext>
                    </a:extLst>
                  </a:tr>
                  <a:tr h="32836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𝑐𝑏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889248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0067786"/>
                  </p:ext>
                </p:extLst>
              </p:nvPr>
            </p:nvGraphicFramePr>
            <p:xfrm>
              <a:off x="1187624" y="3412402"/>
              <a:ext cx="5923240" cy="145904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0810">
                      <a:extLst>
                        <a:ext uri="{9D8B030D-6E8A-4147-A177-3AD203B41FA5}">
                          <a16:colId xmlns:a16="http://schemas.microsoft.com/office/drawing/2014/main" val="1541144208"/>
                        </a:ext>
                      </a:extLst>
                    </a:gridCol>
                    <a:gridCol w="1480810">
                      <a:extLst>
                        <a:ext uri="{9D8B030D-6E8A-4147-A177-3AD203B41FA5}">
                          <a16:colId xmlns:a16="http://schemas.microsoft.com/office/drawing/2014/main" val="4059781968"/>
                        </a:ext>
                      </a:extLst>
                    </a:gridCol>
                    <a:gridCol w="1480810">
                      <a:extLst>
                        <a:ext uri="{9D8B030D-6E8A-4147-A177-3AD203B41FA5}">
                          <a16:colId xmlns:a16="http://schemas.microsoft.com/office/drawing/2014/main" val="2666432173"/>
                        </a:ext>
                      </a:extLst>
                    </a:gridCol>
                    <a:gridCol w="1480810">
                      <a:extLst>
                        <a:ext uri="{9D8B030D-6E8A-4147-A177-3AD203B41FA5}">
                          <a16:colId xmlns:a16="http://schemas.microsoft.com/office/drawing/2014/main" val="330969974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12" t="-26667" r="-302058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26667" r="-200820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823" t="-26667" r="-101646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823" t="-26667" r="-1646" b="-4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114658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12" t="-86364" r="-302058" b="-2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86364" r="-200820" b="-2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823" t="-86364" r="-101646" b="-21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823" t="-86364" r="-1646" b="-2106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5168857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12" t="-189231" r="-302058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189231" r="-200820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823" t="-189231" r="-101646" b="-1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823" t="-189231" r="-1646" b="-1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8804950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12" t="-289231" r="-302058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000" t="-289231" r="-200820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823" t="-289231" r="-101646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823" t="-289231" r="-1646" b="-1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89248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Obrázek 9" descr="C:\_Data_k\_publikace\__curr\Robust_methods\obrs_Ms\odhady_2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27021" r="4636" b="30042"/>
          <a:stretch/>
        </p:blipFill>
        <p:spPr bwMode="auto">
          <a:xfrm>
            <a:off x="684212" y="4977328"/>
            <a:ext cx="6768107" cy="1880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3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4. </a:t>
                </a:r>
                <a:r>
                  <a:rPr lang="cs-CZ" sz="2400" b="1" dirty="0"/>
                  <a:t>Jednotlivé m-odhady.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b="1" dirty="0" smtClean="0"/>
                  <a:t>4.3 Hampelův</a:t>
                </a:r>
              </a:p>
              <a:p>
                <a:r>
                  <a:rPr lang="cs-CZ" dirty="0"/>
                  <a:t>Hampelův odhad je navržen podobným způsobem jako modifikovaný Huberův odhad. Odhad taktéž uvažuje přítomnost hrubých chyb, jejichž vliv se snaží vyloučit, oproti modifikovanému odhadu je ovšem jeho vlivová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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cs-CZ" dirty="0"/>
                  <a:t> spojitá a přechod mezi detekcí odlehlého měření a měření ovlivněného hrubou chybou je plynulý. </a:t>
                </a:r>
                <a:r>
                  <a:rPr lang="cs-CZ" dirty="0" smtClean="0"/>
                  <a:t>Je </a:t>
                </a:r>
                <a:r>
                  <a:rPr lang="cs-CZ" dirty="0"/>
                  <a:t>možno standardně volit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cs-CZ" dirty="0"/>
                  <a:t>.</a:t>
                </a:r>
                <a:endParaRPr lang="cs-CZ" sz="2000" b="1" dirty="0" smtClean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2462213"/>
              </a:xfrm>
              <a:prstGeom prst="rect">
                <a:avLst/>
              </a:prstGeom>
              <a:blipFill>
                <a:blip r:embed="rId3"/>
                <a:stretch>
                  <a:fillRect l="-1076" t="-1980" b="-2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0370274"/>
                  </p:ext>
                </p:extLst>
              </p:nvPr>
            </p:nvGraphicFramePr>
            <p:xfrm>
              <a:off x="179512" y="3082901"/>
              <a:ext cx="8363272" cy="194989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3192">
                      <a:extLst>
                        <a:ext uri="{9D8B030D-6E8A-4147-A177-3AD203B41FA5}">
                          <a16:colId xmlns:a16="http://schemas.microsoft.com/office/drawing/2014/main" val="205921320"/>
                        </a:ext>
                      </a:extLst>
                    </a:gridCol>
                    <a:gridCol w="1572978">
                      <a:extLst>
                        <a:ext uri="{9D8B030D-6E8A-4147-A177-3AD203B41FA5}">
                          <a16:colId xmlns:a16="http://schemas.microsoft.com/office/drawing/2014/main" val="4243821101"/>
                        </a:ext>
                      </a:extLst>
                    </a:gridCol>
                    <a:gridCol w="1543551">
                      <a:extLst>
                        <a:ext uri="{9D8B030D-6E8A-4147-A177-3AD203B41FA5}">
                          <a16:colId xmlns:a16="http://schemas.microsoft.com/office/drawing/2014/main" val="4185045816"/>
                        </a:ext>
                      </a:extLst>
                    </a:gridCol>
                    <a:gridCol w="1543551">
                      <a:extLst>
                        <a:ext uri="{9D8B030D-6E8A-4147-A177-3AD203B41FA5}">
                          <a16:colId xmlns:a16="http://schemas.microsoft.com/office/drawing/2014/main" val="801939070"/>
                        </a:ext>
                      </a:extLst>
                    </a:gridCol>
                  </a:tblGrid>
                  <a:tr h="24701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velikost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29937296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1174059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func>
                                  <m:func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sign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cs-CZ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997133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cs-CZ" sz="18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cs-CZ" sz="18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48107540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176729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0370274"/>
                  </p:ext>
                </p:extLst>
              </p:nvPr>
            </p:nvGraphicFramePr>
            <p:xfrm>
              <a:off x="179512" y="3082901"/>
              <a:ext cx="8363272" cy="19730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3192">
                      <a:extLst>
                        <a:ext uri="{9D8B030D-6E8A-4147-A177-3AD203B41FA5}">
                          <a16:colId xmlns:a16="http://schemas.microsoft.com/office/drawing/2014/main" val="205921320"/>
                        </a:ext>
                      </a:extLst>
                    </a:gridCol>
                    <a:gridCol w="1572978">
                      <a:extLst>
                        <a:ext uri="{9D8B030D-6E8A-4147-A177-3AD203B41FA5}">
                          <a16:colId xmlns:a16="http://schemas.microsoft.com/office/drawing/2014/main" val="4243821101"/>
                        </a:ext>
                      </a:extLst>
                    </a:gridCol>
                    <a:gridCol w="1543551">
                      <a:extLst>
                        <a:ext uri="{9D8B030D-6E8A-4147-A177-3AD203B41FA5}">
                          <a16:colId xmlns:a16="http://schemas.microsoft.com/office/drawing/2014/main" val="4185045816"/>
                        </a:ext>
                      </a:extLst>
                    </a:gridCol>
                    <a:gridCol w="1543551">
                      <a:extLst>
                        <a:ext uri="{9D8B030D-6E8A-4147-A177-3AD203B41FA5}">
                          <a16:colId xmlns:a16="http://schemas.microsoft.com/office/drawing/2014/main" val="80193907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4" t="-26667" r="-126480" b="-6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6047" t="-26667" r="-198062" b="-6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1339" t="-26667" r="-101181" b="-6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43083" t="-26667" r="-1581" b="-64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937296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4" t="-87692" r="-126480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6047" t="-87692" r="-198062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1339" t="-87692" r="-101181" b="-3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43083" t="-87692" r="-1581" b="-3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1174059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4" t="-187692" r="-126480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6047" t="-187692" r="-198062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1339" t="-187692" r="-101181" b="-2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43083" t="-187692" r="-1581" b="-24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9971334"/>
                      </a:ext>
                    </a:extLst>
                  </a:tr>
                  <a:tr h="51396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4" t="-220000" r="-126480" b="-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6047" t="-220000" r="-198062" b="-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1339" t="-220000" r="-101181" b="-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43083" t="-220000" r="-1581" b="-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8107540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4" t="-418462" r="-12648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6047" t="-418462" r="-19806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1339" t="-418462" r="-10118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43083" t="-418462" r="-1581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76729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 descr="C:\_Data_k\_publikace\__curr\Robust_methods\obrs_Ms\odhady_3u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t="23972" r="3095" b="34962"/>
          <a:stretch/>
        </p:blipFill>
        <p:spPr bwMode="auto">
          <a:xfrm>
            <a:off x="1515931" y="5200334"/>
            <a:ext cx="5666105" cy="1338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37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5" y="571480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Teorie chyb a vyrovnávací počet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684212" y="1484786"/>
            <a:ext cx="8208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1079500"/>
            <a:r>
              <a:rPr lang="cs-CZ" sz="2000" dirty="0"/>
              <a:t>Téma č. 3: </a:t>
            </a:r>
            <a:r>
              <a:rPr lang="cs-CZ" sz="2000" b="1" dirty="0"/>
              <a:t>Robustní metody vyrovnání: m - odhady </a:t>
            </a:r>
            <a:endParaRPr lang="cs-CZ" sz="2000" dirty="0"/>
          </a:p>
          <a:p>
            <a:pPr marL="457200" indent="-457200">
              <a:buFontTx/>
              <a:buAutoNum type="arabicPeriod"/>
            </a:pPr>
            <a:endParaRPr lang="cs-CZ" sz="2000" dirty="0"/>
          </a:p>
          <a:p>
            <a:pPr marL="457200" indent="-457200">
              <a:buFontTx/>
              <a:buAutoNum type="arabicPeriod"/>
            </a:pPr>
            <a:r>
              <a:rPr lang="cs-CZ" sz="2000" dirty="0"/>
              <a:t>Úvod.</a:t>
            </a:r>
          </a:p>
          <a:p>
            <a:pPr marL="457200" indent="-457200">
              <a:buFontTx/>
              <a:buAutoNum type="arabicPeriod"/>
            </a:pPr>
            <a:r>
              <a:rPr lang="cs-CZ" sz="2000" dirty="0"/>
              <a:t>Metoda maximální věrohodnosti. 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/>
              <a:t>Princip m-odhadů.</a:t>
            </a:r>
            <a:endParaRPr lang="cs-CZ" sz="2000" dirty="0"/>
          </a:p>
          <a:p>
            <a:pPr marL="457200" indent="-457200">
              <a:buFontTx/>
              <a:buAutoNum type="arabicPeriod"/>
            </a:pPr>
            <a:r>
              <a:rPr lang="cs-CZ" sz="2000" dirty="0" smtClean="0"/>
              <a:t>Jednotlivé m-odhady.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/>
              <a:t>Postup použití.</a:t>
            </a:r>
            <a:endParaRPr lang="cs-CZ" sz="2000" dirty="0"/>
          </a:p>
          <a:p>
            <a:pPr marL="457200" lvl="0" indent="-457200"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86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4. </a:t>
                </a:r>
                <a:r>
                  <a:rPr lang="cs-CZ" sz="2400" b="1" dirty="0"/>
                  <a:t>Jednotlivé m-odhady.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b="1" dirty="0" smtClean="0"/>
                  <a:t>4.4 </a:t>
                </a:r>
                <a:r>
                  <a:rPr lang="cs-CZ" sz="2000" b="1" dirty="0" err="1" smtClean="0"/>
                  <a:t>Talwarův</a:t>
                </a:r>
                <a:r>
                  <a:rPr lang="cs-CZ" sz="2000" b="1" dirty="0" smtClean="0"/>
                  <a:t> </a:t>
                </a:r>
                <a:r>
                  <a:rPr lang="cs-CZ" sz="2000" b="1" dirty="0"/>
                  <a:t>odhad</a:t>
                </a:r>
                <a:endParaRPr lang="cs-CZ" sz="2000" b="1" dirty="0" smtClean="0"/>
              </a:p>
              <a:p>
                <a:r>
                  <a:rPr lang="cs-CZ" dirty="0"/>
                  <a:t>U </a:t>
                </a:r>
                <a:r>
                  <a:rPr lang="cs-CZ" dirty="0" err="1"/>
                  <a:t>Talwarova</a:t>
                </a:r>
                <a:r>
                  <a:rPr lang="cs-CZ" dirty="0"/>
                  <a:t> odhadu není uvažováno žádné plynulé snižování vlivu odlehlých měření v závislosti na jejich narůstající normované opravě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/>
                  <a:t>. Tento odhad rozlišuje pouze dva stavy detekce měření. V prvním případě se normovaná oprava měření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/>
                  <a:t> nachází uvnitř stanoveného intervalu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měření není odlehlé a podílí se na určení odhadu neznámých parametrů plným svým vlivem (váha tohoto měření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je rovna jedné). V opačném případě, kdy se normovaná oprava nachází vně stanoveného intervalu, je měření považováno za odlehlé a z výpočtu odhadu neznámých parametrů je vyřazeno (váha tohoto měření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cs-CZ" dirty="0"/>
                  <a:t> je rovna nule). </a:t>
                </a:r>
                <a:r>
                  <a:rPr lang="cs-CZ" dirty="0" smtClean="0"/>
                  <a:t>Hranice </a:t>
                </a:r>
                <a:r>
                  <a:rPr lang="cs-CZ" dirty="0"/>
                  <a:t>intervalu </a:t>
                </a:r>
                <a:r>
                  <a:rPr lang="cs-CZ" dirty="0" smtClean="0"/>
                  <a:t>standardně je volena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=2,795</m:t>
                    </m:r>
                  </m:oMath>
                </a14:m>
                <a:r>
                  <a:rPr lang="cs-CZ" sz="2000" dirty="0" smtClean="0"/>
                  <a:t>.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293209"/>
              </a:xfrm>
              <a:prstGeom prst="rect">
                <a:avLst/>
              </a:prstGeom>
              <a:blipFill>
                <a:blip r:embed="rId3"/>
                <a:stretch>
                  <a:fillRect l="-1076" t="-1481" r="-215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264703"/>
                  </p:ext>
                </p:extLst>
              </p:nvPr>
            </p:nvGraphicFramePr>
            <p:xfrm>
              <a:off x="1547664" y="3937521"/>
              <a:ext cx="5401136" cy="10490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0284">
                      <a:extLst>
                        <a:ext uri="{9D8B030D-6E8A-4147-A177-3AD203B41FA5}">
                          <a16:colId xmlns:a16="http://schemas.microsoft.com/office/drawing/2014/main" val="2403373867"/>
                        </a:ext>
                      </a:extLst>
                    </a:gridCol>
                    <a:gridCol w="1350284">
                      <a:extLst>
                        <a:ext uri="{9D8B030D-6E8A-4147-A177-3AD203B41FA5}">
                          <a16:colId xmlns:a16="http://schemas.microsoft.com/office/drawing/2014/main" val="3284742576"/>
                        </a:ext>
                      </a:extLst>
                    </a:gridCol>
                    <a:gridCol w="1350284">
                      <a:extLst>
                        <a:ext uri="{9D8B030D-6E8A-4147-A177-3AD203B41FA5}">
                          <a16:colId xmlns:a16="http://schemas.microsoft.com/office/drawing/2014/main" val="3119108581"/>
                        </a:ext>
                      </a:extLst>
                    </a:gridCol>
                    <a:gridCol w="1350284">
                      <a:extLst>
                        <a:ext uri="{9D8B030D-6E8A-4147-A177-3AD203B41FA5}">
                          <a16:colId xmlns:a16="http://schemas.microsoft.com/office/drawing/2014/main" val="1769006072"/>
                        </a:ext>
                      </a:extLst>
                    </a:gridCol>
                  </a:tblGrid>
                  <a:tr h="24701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velikost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93559568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28079343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03338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264703"/>
                  </p:ext>
                </p:extLst>
              </p:nvPr>
            </p:nvGraphicFramePr>
            <p:xfrm>
              <a:off x="1547664" y="3937521"/>
              <a:ext cx="5401136" cy="10641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50284">
                      <a:extLst>
                        <a:ext uri="{9D8B030D-6E8A-4147-A177-3AD203B41FA5}">
                          <a16:colId xmlns:a16="http://schemas.microsoft.com/office/drawing/2014/main" val="2403373867"/>
                        </a:ext>
                      </a:extLst>
                    </a:gridCol>
                    <a:gridCol w="1350284">
                      <a:extLst>
                        <a:ext uri="{9D8B030D-6E8A-4147-A177-3AD203B41FA5}">
                          <a16:colId xmlns:a16="http://schemas.microsoft.com/office/drawing/2014/main" val="3284742576"/>
                        </a:ext>
                      </a:extLst>
                    </a:gridCol>
                    <a:gridCol w="1350284">
                      <a:extLst>
                        <a:ext uri="{9D8B030D-6E8A-4147-A177-3AD203B41FA5}">
                          <a16:colId xmlns:a16="http://schemas.microsoft.com/office/drawing/2014/main" val="3119108581"/>
                        </a:ext>
                      </a:extLst>
                    </a:gridCol>
                    <a:gridCol w="1350284">
                      <a:extLst>
                        <a:ext uri="{9D8B030D-6E8A-4147-A177-3AD203B41FA5}">
                          <a16:colId xmlns:a16="http://schemas.microsoft.com/office/drawing/2014/main" val="1769006072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50" t="-26667" r="-301802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450" t="-26667" r="-201802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357" t="-26667" r="-102715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000" t="-26667" r="-2252" b="-3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559568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50" t="-86364" r="-30180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450" t="-86364" r="-201802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357" t="-86364" r="-102715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000" t="-86364" r="-2252" b="-1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079343"/>
                      </a:ext>
                    </a:extLst>
                  </a:tr>
                  <a:tr h="39490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50" t="-189231" r="-30180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450" t="-189231" r="-201802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1357" t="-189231" r="-102715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0000" t="-189231" r="-2252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33389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Obrázek 9" descr="C:\_Data_k\_publikace\__curr\Robust_methods\obrs_Ms\odhady_4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27603" r="4821" b="30992"/>
          <a:stretch/>
        </p:blipFill>
        <p:spPr bwMode="auto">
          <a:xfrm>
            <a:off x="1409782" y="5189539"/>
            <a:ext cx="5676900" cy="1349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927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4. </a:t>
                </a:r>
                <a:r>
                  <a:rPr lang="cs-CZ" sz="2400" b="1" dirty="0"/>
                  <a:t>Jednotlivé m-odhady.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b="1" dirty="0"/>
                  <a:t>4.5 </a:t>
                </a:r>
                <a:r>
                  <a:rPr lang="cs-CZ" sz="2000" b="1" dirty="0" smtClean="0"/>
                  <a:t>Odhad </a:t>
                </a:r>
                <a:r>
                  <a:rPr lang="cs-CZ" sz="2000" b="1" dirty="0" err="1"/>
                  <a:t>Cauchyho</a:t>
                </a:r>
                <a:r>
                  <a:rPr lang="cs-CZ" sz="2000" b="1" dirty="0"/>
                  <a:t> </a:t>
                </a:r>
                <a:r>
                  <a:rPr lang="cs-CZ" sz="2000" b="1" dirty="0" smtClean="0"/>
                  <a:t>rozdělení</a:t>
                </a:r>
              </a:p>
              <a:p>
                <a:r>
                  <a:rPr lang="cs-CZ" dirty="0" smtClean="0"/>
                  <a:t>Funkce </a:t>
                </a:r>
                <a:r>
                  <a:rPr lang="cs-CZ" dirty="0"/>
                  <a:t>hustoty pravděpodobnosti standardizovaného </a:t>
                </a:r>
                <a:r>
                  <a:rPr lang="cs-CZ" dirty="0" err="1"/>
                  <a:t>Cauchyho</a:t>
                </a:r>
                <a:r>
                  <a:rPr lang="cs-CZ" dirty="0"/>
                  <a:t> </a:t>
                </a:r>
                <a:r>
                  <a:rPr lang="cs-CZ" dirty="0" smtClean="0"/>
                  <a:t>rozdělní. </a:t>
                </a:r>
                <a:r>
                  <a:rPr lang="cs-CZ" dirty="0"/>
                  <a:t>Vlivová, resp. váhová funkce konverguje k 0 při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 →±∞</m:t>
                    </m:r>
                  </m:oMath>
                </a14:m>
                <a:r>
                  <a:rPr lang="cs-CZ" dirty="0"/>
                  <a:t>, vliv odlehlých hodnot je plynule redukován. Odhad </a:t>
                </a:r>
                <a:r>
                  <a:rPr lang="cs-CZ" dirty="0" err="1"/>
                  <a:t>Cauchyho</a:t>
                </a:r>
                <a:r>
                  <a:rPr lang="cs-CZ" dirty="0"/>
                  <a:t> rozdělení odlehlé hodnoty z dalších výpočtů nevylučuje, pouze snižuje jejich vliv, který se stává při narůstající hodnotě normované opravy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cs-CZ" dirty="0"/>
                  <a:t>  zanedbatelným.</a:t>
                </a:r>
              </a:p>
              <a:p>
                <a:endParaRPr lang="cs-CZ" sz="2000" dirty="0" smtClean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2492990"/>
              </a:xfrm>
              <a:prstGeom prst="rect">
                <a:avLst/>
              </a:prstGeom>
              <a:blipFill>
                <a:blip r:embed="rId3"/>
                <a:stretch>
                  <a:fillRect l="-1076" t="-19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009596"/>
                  </p:ext>
                </p:extLst>
              </p:nvPr>
            </p:nvGraphicFramePr>
            <p:xfrm>
              <a:off x="1763688" y="3064633"/>
              <a:ext cx="4968552" cy="11116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5478">
                      <a:extLst>
                        <a:ext uri="{9D8B030D-6E8A-4147-A177-3AD203B41FA5}">
                          <a16:colId xmlns:a16="http://schemas.microsoft.com/office/drawing/2014/main" val="3737343910"/>
                        </a:ext>
                      </a:extLst>
                    </a:gridCol>
                    <a:gridCol w="1456537">
                      <a:extLst>
                        <a:ext uri="{9D8B030D-6E8A-4147-A177-3AD203B41FA5}">
                          <a16:colId xmlns:a16="http://schemas.microsoft.com/office/drawing/2014/main" val="2818182009"/>
                        </a:ext>
                      </a:extLst>
                    </a:gridCol>
                    <a:gridCol w="1456537">
                      <a:extLst>
                        <a:ext uri="{9D8B030D-6E8A-4147-A177-3AD203B41FA5}">
                          <a16:colId xmlns:a16="http://schemas.microsoft.com/office/drawing/2014/main" val="1895207746"/>
                        </a:ext>
                      </a:extLst>
                    </a:gridCol>
                  </a:tblGrid>
                  <a:tr h="284082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86082837"/>
                      </a:ext>
                    </a:extLst>
                  </a:tr>
                  <a:tr h="82752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d>
                                <m:d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140557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009596"/>
                  </p:ext>
                </p:extLst>
              </p:nvPr>
            </p:nvGraphicFramePr>
            <p:xfrm>
              <a:off x="1763688" y="3064633"/>
              <a:ext cx="4968552" cy="11116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5478">
                      <a:extLst>
                        <a:ext uri="{9D8B030D-6E8A-4147-A177-3AD203B41FA5}">
                          <a16:colId xmlns:a16="http://schemas.microsoft.com/office/drawing/2014/main" val="3737343910"/>
                        </a:ext>
                      </a:extLst>
                    </a:gridCol>
                    <a:gridCol w="1456537">
                      <a:extLst>
                        <a:ext uri="{9D8B030D-6E8A-4147-A177-3AD203B41FA5}">
                          <a16:colId xmlns:a16="http://schemas.microsoft.com/office/drawing/2014/main" val="2818182009"/>
                        </a:ext>
                      </a:extLst>
                    </a:gridCol>
                    <a:gridCol w="1456537">
                      <a:extLst>
                        <a:ext uri="{9D8B030D-6E8A-4147-A177-3AD203B41FA5}">
                          <a16:colId xmlns:a16="http://schemas.microsoft.com/office/drawing/2014/main" val="1895207746"/>
                        </a:ext>
                      </a:extLst>
                    </a:gridCol>
                  </a:tblGrid>
                  <a:tr h="28408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96" t="-21277" r="-142604" b="-2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41841" t="-21277" r="-101674" b="-2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1841" t="-21277" r="-1674" b="-295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082837"/>
                      </a:ext>
                    </a:extLst>
                  </a:tr>
                  <a:tr h="8275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96" t="-41606" r="-14260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41841" t="-41606" r="-101674" b="-1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1841" t="-41606" r="-1674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40557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 descr="C:\_Data_k\_publikace\__curr\Robust_methods\obrs_Ms\odhady_5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26635" r="3423" b="31961"/>
          <a:stretch/>
        </p:blipFill>
        <p:spPr bwMode="auto">
          <a:xfrm>
            <a:off x="827584" y="4437112"/>
            <a:ext cx="6912768" cy="1919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63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22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4. </a:t>
                </a:r>
                <a:r>
                  <a:rPr lang="cs-CZ" sz="2400" b="1" dirty="0"/>
                  <a:t>Jednotlivé m-odhady.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b="1" dirty="0" smtClean="0"/>
                  <a:t>4.6 </a:t>
                </a:r>
                <a:r>
                  <a:rPr lang="cs-CZ" sz="2000" b="1" dirty="0" err="1" smtClean="0"/>
                  <a:t>Tukeyho</a:t>
                </a:r>
                <a:r>
                  <a:rPr lang="cs-CZ" sz="2000" b="1" dirty="0" smtClean="0"/>
                  <a:t> </a:t>
                </a:r>
                <a:r>
                  <a:rPr lang="cs-CZ" sz="2000" b="1" dirty="0" err="1"/>
                  <a:t>biweight</a:t>
                </a:r>
                <a:r>
                  <a:rPr lang="cs-CZ" sz="2000" b="1" dirty="0"/>
                  <a:t> odhad</a:t>
                </a:r>
                <a:endParaRPr lang="cs-CZ" sz="2000" b="1" dirty="0" smtClean="0"/>
              </a:p>
              <a:p>
                <a:r>
                  <a:rPr lang="cs-CZ" dirty="0"/>
                  <a:t>Odhad připouští plný vliv měření pouze v případě nulové normované opravy. Při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cs-CZ" i="1">
                        <a:latin typeface="Cambria Math" panose="02040503050406030204" pitchFamily="18" charset="0"/>
                      </a:rPr>
                      <m:t> →±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cs-CZ" dirty="0"/>
                  <a:t> se vliv posuzovaného měření postupně snižuje. Překročí-li normovaná oprava měření stanovený interval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měření je přiřazena nulová váha a jeho podíl na určení odhadu neznámých parametrů je zcela potlačen. </a:t>
                </a:r>
                <a:r>
                  <a:rPr lang="cs-CZ" dirty="0" smtClean="0"/>
                  <a:t>Standardně je voleno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=4,685</m:t>
                    </m:r>
                  </m:oMath>
                </a14:m>
                <a:r>
                  <a:rPr lang="cs-CZ" dirty="0"/>
                  <a:t>.</a:t>
                </a:r>
                <a:endParaRPr lang="cs-CZ" sz="2000" dirty="0" smtClean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2185214"/>
              </a:xfrm>
              <a:prstGeom prst="rect">
                <a:avLst/>
              </a:prstGeom>
              <a:blipFill>
                <a:blip r:embed="rId3"/>
                <a:stretch>
                  <a:fillRect l="-1076" t="-2235" r="-1148" b="-36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5790514"/>
                  </p:ext>
                </p:extLst>
              </p:nvPr>
            </p:nvGraphicFramePr>
            <p:xfrm>
              <a:off x="1484939" y="2960478"/>
              <a:ext cx="5976664" cy="11223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8423">
                      <a:extLst>
                        <a:ext uri="{9D8B030D-6E8A-4147-A177-3AD203B41FA5}">
                          <a16:colId xmlns:a16="http://schemas.microsoft.com/office/drawing/2014/main" val="3104096706"/>
                        </a:ext>
                      </a:extLst>
                    </a:gridCol>
                    <a:gridCol w="1352204">
                      <a:extLst>
                        <a:ext uri="{9D8B030D-6E8A-4147-A177-3AD203B41FA5}">
                          <a16:colId xmlns:a16="http://schemas.microsoft.com/office/drawing/2014/main" val="115388924"/>
                        </a:ext>
                      </a:extLst>
                    </a:gridCol>
                    <a:gridCol w="1166623">
                      <a:extLst>
                        <a:ext uri="{9D8B030D-6E8A-4147-A177-3AD203B41FA5}">
                          <a16:colId xmlns:a16="http://schemas.microsoft.com/office/drawing/2014/main" val="3491799819"/>
                        </a:ext>
                      </a:extLst>
                    </a:gridCol>
                    <a:gridCol w="1259414">
                      <a:extLst>
                        <a:ext uri="{9D8B030D-6E8A-4147-A177-3AD203B41FA5}">
                          <a16:colId xmlns:a16="http://schemas.microsoft.com/office/drawing/2014/main" val="1691679713"/>
                        </a:ext>
                      </a:extLst>
                    </a:gridCol>
                  </a:tblGrid>
                  <a:tr h="27804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velikost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85402775"/>
                      </a:ext>
                    </a:extLst>
                  </a:tr>
                  <a:tr h="479743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1−</m:t>
                                  </m:r>
                                  <m:sSup>
                                    <m:sSupPr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cs-CZ" sz="12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cs-CZ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cs-CZ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d>
                                                        <m:dPr>
                                                          <m:begChr m:val="|"/>
                                                          <m:endChr m:val="|"/>
                                                          <m:ctrlPr>
                                                            <a:rPr lang="cs-CZ" sz="12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acc>
                                                            <m:accPr>
                                                              <m:chr m:val="̂"/>
                                                              <m:ctrlPr>
                                                                <a:rPr lang="cs-CZ" sz="1200" i="1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accPr>
                                                            <m:e>
                                                              <m:r>
                                                                <a:rPr lang="cs-CZ" sz="1200">
                                                                  <a:effectLst/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𝑣</m:t>
                                                              </m:r>
                                                            </m:e>
                                                          </m:acc>
                                                        </m:e>
                                                      </m:d>
                                                    </m:num>
                                                    <m:den>
                                                      <m:r>
                                                        <a:rPr lang="cs-CZ" sz="12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𝑎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cs-CZ" sz="12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cs-CZ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cs-CZ" sz="12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cs-CZ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cs-CZ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cs-CZ" sz="12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num>
                                                <m:den>
                                                  <m:r>
                                                    <a:rPr lang="cs-CZ" sz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cs-CZ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200" dirty="0">
                              <a:effectLst/>
                            </a:rPr>
                            <a:t> </a:t>
                          </a:r>
                          <a:endParaRPr lang="cs-CZ" sz="12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cs-CZ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cs-CZ" sz="12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cs-CZ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cs-CZ" sz="12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cs-CZ" sz="12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num>
                                                <m:den>
                                                  <m:r>
                                                    <a:rPr lang="cs-CZ" sz="12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cs-CZ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83363077"/>
                      </a:ext>
                    </a:extLst>
                  </a:tr>
                  <a:tr h="36452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200" dirty="0">
                              <a:effectLst/>
                            </a:rPr>
                            <a:t> </a:t>
                          </a:r>
                          <a:endParaRPr lang="cs-CZ" sz="12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cs-CZ" sz="12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887872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5790514"/>
                  </p:ext>
                </p:extLst>
              </p:nvPr>
            </p:nvGraphicFramePr>
            <p:xfrm>
              <a:off x="1484939" y="2960478"/>
              <a:ext cx="5976664" cy="11223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8423">
                      <a:extLst>
                        <a:ext uri="{9D8B030D-6E8A-4147-A177-3AD203B41FA5}">
                          <a16:colId xmlns:a16="http://schemas.microsoft.com/office/drawing/2014/main" val="3104096706"/>
                        </a:ext>
                      </a:extLst>
                    </a:gridCol>
                    <a:gridCol w="1352204">
                      <a:extLst>
                        <a:ext uri="{9D8B030D-6E8A-4147-A177-3AD203B41FA5}">
                          <a16:colId xmlns:a16="http://schemas.microsoft.com/office/drawing/2014/main" val="115388924"/>
                        </a:ext>
                      </a:extLst>
                    </a:gridCol>
                    <a:gridCol w="1166623">
                      <a:extLst>
                        <a:ext uri="{9D8B030D-6E8A-4147-A177-3AD203B41FA5}">
                          <a16:colId xmlns:a16="http://schemas.microsoft.com/office/drawing/2014/main" val="3491799819"/>
                        </a:ext>
                      </a:extLst>
                    </a:gridCol>
                    <a:gridCol w="1259414">
                      <a:extLst>
                        <a:ext uri="{9D8B030D-6E8A-4147-A177-3AD203B41FA5}">
                          <a16:colId xmlns:a16="http://schemas.microsoft.com/office/drawing/2014/main" val="1691679713"/>
                        </a:ext>
                      </a:extLst>
                    </a:gridCol>
                  </a:tblGrid>
                  <a:tr h="2780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77" t="-2174" r="-173130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3063" t="-2174" r="-181532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4167" t="-2174" r="-109896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74879" t="-2174" r="-1932" b="-3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402775"/>
                      </a:ext>
                    </a:extLst>
                  </a:tr>
                  <a:tr h="479743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77" t="-59494" r="-173130" b="-7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3063" t="-59494" r="-181532" b="-7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4167" t="-59494" r="-109896" b="-7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74879" t="-59494" r="-1932" b="-78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3363077"/>
                      </a:ext>
                    </a:extLst>
                  </a:tr>
                  <a:tr h="36452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77" t="-210000" r="-17313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63063" t="-210000" r="-18153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04167" t="-210000" r="-10989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74879" t="-210000" r="-1932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878724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Obrázek 9" descr="C:\_Data_k\_publikace\__curr\Robust_methods\obrs_Ms\odhady_6.wm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7603" r="4059" b="31477"/>
          <a:stretch/>
        </p:blipFill>
        <p:spPr bwMode="auto">
          <a:xfrm>
            <a:off x="1206190" y="4325318"/>
            <a:ext cx="6534162" cy="1788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2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/>
              <a:t>4.7  </a:t>
            </a:r>
            <a:r>
              <a:rPr lang="cs-CZ" sz="2000" b="1" dirty="0" err="1" smtClean="0"/>
              <a:t>German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McClureův</a:t>
            </a:r>
            <a:r>
              <a:rPr lang="cs-CZ" sz="2000" b="1" dirty="0"/>
              <a:t> odhad</a:t>
            </a:r>
          </a:p>
          <a:p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McClureův</a:t>
            </a:r>
            <a:r>
              <a:rPr lang="cs-CZ" dirty="0"/>
              <a:t> odhad je svým předpisem dosti podobný výše uváděnému odhadu </a:t>
            </a:r>
            <a:r>
              <a:rPr lang="cs-CZ" dirty="0" err="1"/>
              <a:t>Cauchyho</a:t>
            </a:r>
            <a:r>
              <a:rPr lang="cs-CZ" dirty="0"/>
              <a:t> rozdělení. Oproti odhadu </a:t>
            </a:r>
            <a:r>
              <a:rPr lang="cs-CZ" dirty="0" err="1"/>
              <a:t>Cauchyho</a:t>
            </a:r>
            <a:r>
              <a:rPr lang="cs-CZ" dirty="0"/>
              <a:t> rozdělení je pokles vlivu měření při narůstající normované opravě mnohem výraznější (pokles je oproti odhadu </a:t>
            </a:r>
            <a:r>
              <a:rPr lang="cs-CZ" dirty="0" err="1"/>
              <a:t>Cauchyho</a:t>
            </a:r>
            <a:r>
              <a:rPr lang="cs-CZ" dirty="0"/>
              <a:t> rozdělení umocněn).</a:t>
            </a:r>
            <a:endParaRPr lang="cs-CZ" sz="2000" dirty="0" smtClean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p:pic>
        <p:nvPicPr>
          <p:cNvPr id="9" name="Obrázek 8" descr="C:\_Data_k\_publikace\__curr\Robust_methods\obrs_Ms\odhady_7.wm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7603" r="4185" b="31961"/>
          <a:stretch/>
        </p:blipFill>
        <p:spPr bwMode="auto">
          <a:xfrm>
            <a:off x="1187946" y="4869160"/>
            <a:ext cx="6768107" cy="1852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699466"/>
                  </p:ext>
                </p:extLst>
              </p:nvPr>
            </p:nvGraphicFramePr>
            <p:xfrm>
              <a:off x="2209036" y="3048830"/>
              <a:ext cx="4344165" cy="1244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8055">
                      <a:extLst>
                        <a:ext uri="{9D8B030D-6E8A-4147-A177-3AD203B41FA5}">
                          <a16:colId xmlns:a16="http://schemas.microsoft.com/office/drawing/2014/main" val="4228476575"/>
                        </a:ext>
                      </a:extLst>
                    </a:gridCol>
                    <a:gridCol w="1448055">
                      <a:extLst>
                        <a:ext uri="{9D8B030D-6E8A-4147-A177-3AD203B41FA5}">
                          <a16:colId xmlns:a16="http://schemas.microsoft.com/office/drawing/2014/main" val="1969537875"/>
                        </a:ext>
                      </a:extLst>
                    </a:gridCol>
                    <a:gridCol w="1448055">
                      <a:extLst>
                        <a:ext uri="{9D8B030D-6E8A-4147-A177-3AD203B41FA5}">
                          <a16:colId xmlns:a16="http://schemas.microsoft.com/office/drawing/2014/main" val="3107322178"/>
                        </a:ext>
                      </a:extLst>
                    </a:gridCol>
                  </a:tblGrid>
                  <a:tr h="530373"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>
                                    <a:effectLst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600">
                                        <a:effectLst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600">
                                            <a:effectLst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>
                                    <a:effectLst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600">
                                    <a:effectLst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600">
                                        <a:effectLst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600">
                                            <a:effectLst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>
                                    <a:effectLst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600">
                                        <a:effectLst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600">
                                            <a:effectLst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>
                                            <a:effectLst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47363010"/>
                      </a:ext>
                    </a:extLst>
                  </a:tr>
                  <a:tr h="713891">
                    <a:tc>
                      <a:txBody>
                        <a:bodyPr/>
                        <a:lstStyle/>
                        <a:p>
                          <a:pPr indent="381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>
                                      <a:effectLst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600">
                                          <a:effectLst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600">
                                              <a:effectLst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600">
                                              <a:effectLst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cs-CZ" sz="1600">
                                          <a:effectLst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600">
                                      <a:effectLst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cs-CZ" sz="1600">
                                          <a:effectLst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600">
                                          <a:effectLst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600">
                                              <a:effectLst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cs-CZ" sz="1600">
                                                  <a:effectLst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600">
                                                  <a:effectLst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cs-CZ" sz="1600">
                                              <a:effectLst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600">
                              <a:effectLst/>
                            </a:rPr>
                            <a:t> </a:t>
                          </a:r>
                          <a:endParaRPr lang="cs-CZ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381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>
                                      <a:effectLst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cs-CZ" sz="1600">
                                          <a:effectLst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600">
                                          <a:effectLst/>
                                        </a:rPr>
                                        <m:t>𝑣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>
                                          <a:effectLst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600">
                                              <a:effectLst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>
                                              <a:effectLst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cs-CZ" sz="1600">
                                                  <a:effectLst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600">
                                                      <a:effectLst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600">
                                                      <a:effectLst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cs-CZ" sz="1600">
                                                  <a:effectLst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600">
                                          <a:effectLst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cs-CZ" sz="1600">
                              <a:effectLst/>
                            </a:rPr>
                            <a:t> </a:t>
                          </a:r>
                          <a:endParaRPr lang="cs-CZ" sz="16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381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a:rPr lang="cs-CZ" sz="1600">
                                      <a:effectLst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1600">
                                          <a:effectLst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600">
                                              <a:effectLst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600">
                                              <a:effectLst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cs-CZ" sz="1600">
                                                  <a:effectLst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600">
                                                      <a:effectLst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600">
                                                      <a:effectLst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cs-CZ" sz="1600">
                                                  <a:effectLst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600">
                                          <a:effectLst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cs-CZ" sz="1600" dirty="0">
                              <a:effectLst/>
                            </a:rPr>
                            <a:t>  </a:t>
                          </a:r>
                          <a:endParaRPr lang="cs-CZ" sz="16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5710067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6699466"/>
                  </p:ext>
                </p:extLst>
              </p:nvPr>
            </p:nvGraphicFramePr>
            <p:xfrm>
              <a:off x="2209036" y="3048830"/>
              <a:ext cx="4344165" cy="1244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8055">
                      <a:extLst>
                        <a:ext uri="{9D8B030D-6E8A-4147-A177-3AD203B41FA5}">
                          <a16:colId xmlns:a16="http://schemas.microsoft.com/office/drawing/2014/main" val="4228476575"/>
                        </a:ext>
                      </a:extLst>
                    </a:gridCol>
                    <a:gridCol w="1448055">
                      <a:extLst>
                        <a:ext uri="{9D8B030D-6E8A-4147-A177-3AD203B41FA5}">
                          <a16:colId xmlns:a16="http://schemas.microsoft.com/office/drawing/2014/main" val="1969537875"/>
                        </a:ext>
                      </a:extLst>
                    </a:gridCol>
                    <a:gridCol w="1448055">
                      <a:extLst>
                        <a:ext uri="{9D8B030D-6E8A-4147-A177-3AD203B41FA5}">
                          <a16:colId xmlns:a16="http://schemas.microsoft.com/office/drawing/2014/main" val="3107322178"/>
                        </a:ext>
                      </a:extLst>
                    </a:gridCol>
                  </a:tblGrid>
                  <a:tr h="530373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20" t="-1149" r="-201681" b="-1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420" t="-1149" r="-101681" b="-1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420" t="-1149" r="-1681" b="-1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7363010"/>
                      </a:ext>
                    </a:extLst>
                  </a:tr>
                  <a:tr h="71389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20" t="-74576" r="-20168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00420" t="-74576" r="-10168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00420" t="-74576" r="-1681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1006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41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 smtClean="0"/>
              <a:t>4.8 </a:t>
            </a:r>
            <a:r>
              <a:rPr lang="cs-CZ" sz="2000" b="1" dirty="0" err="1" smtClean="0"/>
              <a:t>Andrewsův</a:t>
            </a:r>
            <a:r>
              <a:rPr lang="cs-CZ" sz="2000" b="1" dirty="0" smtClean="0"/>
              <a:t> odhad</a:t>
            </a:r>
          </a:p>
          <a:p>
            <a:r>
              <a:rPr lang="cs-CZ" sz="2000" dirty="0"/>
              <a:t>Jak je patrno z uvedených vztahů a přiložených obrázků, je průběh vlivové funkce </a:t>
            </a:r>
            <a:r>
              <a:rPr lang="cs-CZ" sz="2000" dirty="0" err="1"/>
              <a:t>Andrewsova</a:t>
            </a:r>
            <a:r>
              <a:rPr lang="cs-CZ" sz="2000" dirty="0"/>
              <a:t> odhadu navržen ve tvaru sinusoidy v intervalu 〈-</a:t>
            </a:r>
            <a:r>
              <a:rPr lang="el-GR" sz="2000" dirty="0"/>
              <a:t>π,+π〉, </a:t>
            </a:r>
            <a:r>
              <a:rPr lang="cs-CZ" sz="2000" dirty="0"/>
              <a:t>mimo tento interval je vlivová funkce nulová.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8529359"/>
                  </p:ext>
                </p:extLst>
              </p:nvPr>
            </p:nvGraphicFramePr>
            <p:xfrm>
              <a:off x="1350524" y="2651672"/>
              <a:ext cx="6101796" cy="1196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5449">
                      <a:extLst>
                        <a:ext uri="{9D8B030D-6E8A-4147-A177-3AD203B41FA5}">
                          <a16:colId xmlns:a16="http://schemas.microsoft.com/office/drawing/2014/main" val="108009239"/>
                        </a:ext>
                      </a:extLst>
                    </a:gridCol>
                    <a:gridCol w="1525449">
                      <a:extLst>
                        <a:ext uri="{9D8B030D-6E8A-4147-A177-3AD203B41FA5}">
                          <a16:colId xmlns:a16="http://schemas.microsoft.com/office/drawing/2014/main" val="81926729"/>
                        </a:ext>
                      </a:extLst>
                    </a:gridCol>
                    <a:gridCol w="1525449">
                      <a:extLst>
                        <a:ext uri="{9D8B030D-6E8A-4147-A177-3AD203B41FA5}">
                          <a16:colId xmlns:a16="http://schemas.microsoft.com/office/drawing/2014/main" val="374658913"/>
                        </a:ext>
                      </a:extLst>
                    </a:gridCol>
                    <a:gridCol w="1525449">
                      <a:extLst>
                        <a:ext uri="{9D8B030D-6E8A-4147-A177-3AD203B41FA5}">
                          <a16:colId xmlns:a16="http://schemas.microsoft.com/office/drawing/2014/main" val="3843716708"/>
                        </a:ext>
                      </a:extLst>
                    </a:gridCol>
                  </a:tblGrid>
                  <a:tr h="33033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velikost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20847134"/>
                      </a:ext>
                    </a:extLst>
                  </a:tr>
                  <a:tr h="43308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acc>
                                    <m:accPr>
                                      <m:chr m:val="̂"/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den>
                              </m:f>
                              <m:func>
                                <m:funcPr>
                                  <m:ctrlPr>
                                    <a:rPr lang="cs-CZ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5392809"/>
                      </a:ext>
                    </a:extLst>
                  </a:tr>
                  <a:tr h="43308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cs-CZ" sz="12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200">
                              <a:effectLst/>
                            </a:rPr>
                            <a:t> </a:t>
                          </a:r>
                          <a:endParaRPr lang="cs-CZ" sz="12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cs-CZ" sz="1200">
                                    <a:effectLst/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cs-CZ" sz="12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7303741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8529359"/>
                  </p:ext>
                </p:extLst>
              </p:nvPr>
            </p:nvGraphicFramePr>
            <p:xfrm>
              <a:off x="1350524" y="2651672"/>
              <a:ext cx="6101796" cy="11964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5449">
                      <a:extLst>
                        <a:ext uri="{9D8B030D-6E8A-4147-A177-3AD203B41FA5}">
                          <a16:colId xmlns:a16="http://schemas.microsoft.com/office/drawing/2014/main" val="108009239"/>
                        </a:ext>
                      </a:extLst>
                    </a:gridCol>
                    <a:gridCol w="1525449">
                      <a:extLst>
                        <a:ext uri="{9D8B030D-6E8A-4147-A177-3AD203B41FA5}">
                          <a16:colId xmlns:a16="http://schemas.microsoft.com/office/drawing/2014/main" val="81926729"/>
                        </a:ext>
                      </a:extLst>
                    </a:gridCol>
                    <a:gridCol w="1525449">
                      <a:extLst>
                        <a:ext uri="{9D8B030D-6E8A-4147-A177-3AD203B41FA5}">
                          <a16:colId xmlns:a16="http://schemas.microsoft.com/office/drawing/2014/main" val="374658913"/>
                        </a:ext>
                      </a:extLst>
                    </a:gridCol>
                    <a:gridCol w="1525449">
                      <a:extLst>
                        <a:ext uri="{9D8B030D-6E8A-4147-A177-3AD203B41FA5}">
                          <a16:colId xmlns:a16="http://schemas.microsoft.com/office/drawing/2014/main" val="3843716708"/>
                        </a:ext>
                      </a:extLst>
                    </a:gridCol>
                  </a:tblGrid>
                  <a:tr h="33033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98" t="-1818" r="-300797" b="-2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800" t="-1818" r="-202000" b="-2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1818" r="-101195" b="-2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200" t="-1818" r="-1600" b="-26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0847134"/>
                      </a:ext>
                    </a:extLst>
                  </a:tr>
                  <a:tr h="43308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98" t="-78873" r="-300797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800" t="-78873" r="-202000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78873" r="-101195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200" t="-78873" r="-1600" b="-1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92809"/>
                      </a:ext>
                    </a:extLst>
                  </a:tr>
                  <a:tr h="43308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98" t="-176389" r="-300797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800" t="-176389" r="-202000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176389" r="-10119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1200" t="-176389" r="-1600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03741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 descr="C:\_Data_k\_publikace\__curr\Robust_methods\obrs_Ms\odhady_8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7119" r="4440" b="31235"/>
          <a:stretch/>
        </p:blipFill>
        <p:spPr bwMode="auto">
          <a:xfrm>
            <a:off x="684213" y="4098772"/>
            <a:ext cx="7069281" cy="2006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45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/>
              <a:t>4.9 </a:t>
            </a:r>
            <a:r>
              <a:rPr lang="cs-CZ" sz="2000" b="1" dirty="0" err="1" smtClean="0"/>
              <a:t>Welschův</a:t>
            </a:r>
            <a:r>
              <a:rPr lang="cs-CZ" sz="2000" b="1" dirty="0" smtClean="0"/>
              <a:t> </a:t>
            </a:r>
            <a:r>
              <a:rPr lang="cs-CZ" sz="2000" b="1" dirty="0"/>
              <a:t>odhad</a:t>
            </a:r>
            <a:endParaRPr lang="cs-CZ" sz="2000" b="1" dirty="0" smtClean="0"/>
          </a:p>
          <a:p>
            <a:r>
              <a:rPr lang="cs-CZ" sz="2000" dirty="0"/>
              <a:t>Stejně jako v případě odhadu </a:t>
            </a:r>
            <a:r>
              <a:rPr lang="cs-CZ" sz="2000" dirty="0" err="1"/>
              <a:t>Cauchyho</a:t>
            </a:r>
            <a:r>
              <a:rPr lang="cs-CZ" sz="2000" dirty="0"/>
              <a:t> rozdělení či </a:t>
            </a:r>
            <a:r>
              <a:rPr lang="cs-CZ" sz="2000" dirty="0" err="1"/>
              <a:t>German</a:t>
            </a:r>
            <a:r>
              <a:rPr lang="cs-CZ" sz="2000" dirty="0"/>
              <a:t> – </a:t>
            </a:r>
            <a:r>
              <a:rPr lang="cs-CZ" sz="2000" dirty="0" err="1"/>
              <a:t>McClureova</a:t>
            </a:r>
            <a:r>
              <a:rPr lang="cs-CZ" sz="2000" dirty="0"/>
              <a:t> odhadu není váhová funkce ohraničena žádným intervalem, při jehož překročení je příslušnému měření přiřazena nulová váha. Při iteračním zpracování dat (vyrovnání geodetických měření) se odlehlá měření z výpočtu nevylučují, pouze je jejich vliv potlačen. </a:t>
            </a:r>
            <a:r>
              <a:rPr lang="pl-PL" sz="2000" dirty="0"/>
              <a:t>konstanta Welschova odhadu standardně nastavována na  a</a:t>
            </a:r>
            <a:r>
              <a:rPr lang="pl-PL" sz="2000" dirty="0" smtClean="0"/>
              <a:t>= 2,985</a:t>
            </a:r>
            <a:r>
              <a:rPr lang="pl-PL" sz="2000" dirty="0"/>
              <a:t>.</a:t>
            </a:r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195019"/>
                  </p:ext>
                </p:extLst>
              </p:nvPr>
            </p:nvGraphicFramePr>
            <p:xfrm>
              <a:off x="1408859" y="3515745"/>
              <a:ext cx="5976664" cy="1310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78654">
                      <a:extLst>
                        <a:ext uri="{9D8B030D-6E8A-4147-A177-3AD203B41FA5}">
                          <a16:colId xmlns:a16="http://schemas.microsoft.com/office/drawing/2014/main" val="2735760153"/>
                        </a:ext>
                      </a:extLst>
                    </a:gridCol>
                    <a:gridCol w="1849005">
                      <a:extLst>
                        <a:ext uri="{9D8B030D-6E8A-4147-A177-3AD203B41FA5}">
                          <a16:colId xmlns:a16="http://schemas.microsoft.com/office/drawing/2014/main" val="1168014835"/>
                        </a:ext>
                      </a:extLst>
                    </a:gridCol>
                    <a:gridCol w="1849005">
                      <a:extLst>
                        <a:ext uri="{9D8B030D-6E8A-4147-A177-3AD203B41FA5}">
                          <a16:colId xmlns:a16="http://schemas.microsoft.com/office/drawing/2014/main" val="2890437372"/>
                        </a:ext>
                      </a:extLst>
                    </a:gridCol>
                  </a:tblGrid>
                  <a:tr h="35961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08710925"/>
                      </a:ext>
                    </a:extLst>
                  </a:tr>
                  <a:tr h="951073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cs-CZ" sz="18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cs-CZ" sz="18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num>
                                                <m:den>
                                                  <m:r>
                                                    <a:rPr lang="cs-CZ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457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44195019"/>
                  </p:ext>
                </p:extLst>
              </p:nvPr>
            </p:nvGraphicFramePr>
            <p:xfrm>
              <a:off x="1408859" y="3515745"/>
              <a:ext cx="5976664" cy="13106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78654">
                      <a:extLst>
                        <a:ext uri="{9D8B030D-6E8A-4147-A177-3AD203B41FA5}">
                          <a16:colId xmlns:a16="http://schemas.microsoft.com/office/drawing/2014/main" val="2735760153"/>
                        </a:ext>
                      </a:extLst>
                    </a:gridCol>
                    <a:gridCol w="1849005">
                      <a:extLst>
                        <a:ext uri="{9D8B030D-6E8A-4147-A177-3AD203B41FA5}">
                          <a16:colId xmlns:a16="http://schemas.microsoft.com/office/drawing/2014/main" val="1168014835"/>
                        </a:ext>
                      </a:extLst>
                    </a:gridCol>
                    <a:gridCol w="1849005">
                      <a:extLst>
                        <a:ext uri="{9D8B030D-6E8A-4147-A177-3AD203B41FA5}">
                          <a16:colId xmlns:a16="http://schemas.microsoft.com/office/drawing/2014/main" val="2890437372"/>
                        </a:ext>
                      </a:extLst>
                    </a:gridCol>
                  </a:tblGrid>
                  <a:tr h="35961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67" t="-6780" r="-163369" b="-269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23355" t="-6780" r="-100987" b="-269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4092" t="-6780" r="-1320" b="-269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8710925"/>
                      </a:ext>
                    </a:extLst>
                  </a:tr>
                  <a:tr h="951073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67" t="-40127" r="-16336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23355" t="-40127" r="-100987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4092" t="-40127" r="-1320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45702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Obrázek 9" descr="C:\_Data_k\_publikace\__curr\Robust_methods\obrs_Ms\odhady_9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30529" r="4143" b="27889"/>
          <a:stretch/>
        </p:blipFill>
        <p:spPr bwMode="auto">
          <a:xfrm>
            <a:off x="971600" y="4863105"/>
            <a:ext cx="6851183" cy="1858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8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/>
              <a:t>4.10 </a:t>
            </a:r>
            <a:r>
              <a:rPr lang="cs-CZ" sz="2000" b="1" dirty="0" smtClean="0"/>
              <a:t>Fair </a:t>
            </a:r>
            <a:r>
              <a:rPr lang="cs-CZ" sz="2000" b="1" dirty="0"/>
              <a:t>odhad</a:t>
            </a:r>
            <a:endParaRPr lang="cs-CZ" sz="2000" b="1" dirty="0" smtClean="0"/>
          </a:p>
          <a:p>
            <a:r>
              <a:rPr lang="cs-CZ" sz="2000" dirty="0"/>
              <a:t>Odhad připouští plný vliv měření pouze v případě nulové normované opravy. S rostoucí absolutní hodnotou normované opravy váha odlehlého měření hyperbolicky klesá. </a:t>
            </a:r>
            <a:r>
              <a:rPr lang="cs-CZ" sz="2000" dirty="0" smtClean="0"/>
              <a:t>Konstanta </a:t>
            </a:r>
            <a:r>
              <a:rPr lang="cs-CZ" sz="2000" dirty="0"/>
              <a:t>Fair odhadu standardně volena  a=1,4.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183700"/>
                  </p:ext>
                </p:extLst>
              </p:nvPr>
            </p:nvGraphicFramePr>
            <p:xfrm>
              <a:off x="1619672" y="2864164"/>
              <a:ext cx="5257389" cy="9968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2463">
                      <a:extLst>
                        <a:ext uri="{9D8B030D-6E8A-4147-A177-3AD203B41FA5}">
                          <a16:colId xmlns:a16="http://schemas.microsoft.com/office/drawing/2014/main" val="1956871080"/>
                        </a:ext>
                      </a:extLst>
                    </a:gridCol>
                    <a:gridCol w="1752463">
                      <a:extLst>
                        <a:ext uri="{9D8B030D-6E8A-4147-A177-3AD203B41FA5}">
                          <a16:colId xmlns:a16="http://schemas.microsoft.com/office/drawing/2014/main" val="1003596908"/>
                        </a:ext>
                      </a:extLst>
                    </a:gridCol>
                    <a:gridCol w="1752463">
                      <a:extLst>
                        <a:ext uri="{9D8B030D-6E8A-4147-A177-3AD203B41FA5}">
                          <a16:colId xmlns:a16="http://schemas.microsoft.com/office/drawing/2014/main" val="2715554581"/>
                        </a:ext>
                      </a:extLst>
                    </a:gridCol>
                  </a:tblGrid>
                  <a:tr h="393973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81531912"/>
                      </a:ext>
                    </a:extLst>
                  </a:tr>
                  <a:tr h="60291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cs-CZ" sz="18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cs-CZ" sz="18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den>
                              </m:f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  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015274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183700"/>
                  </p:ext>
                </p:extLst>
              </p:nvPr>
            </p:nvGraphicFramePr>
            <p:xfrm>
              <a:off x="1619672" y="2864164"/>
              <a:ext cx="5257389" cy="9968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52463">
                      <a:extLst>
                        <a:ext uri="{9D8B030D-6E8A-4147-A177-3AD203B41FA5}">
                          <a16:colId xmlns:a16="http://schemas.microsoft.com/office/drawing/2014/main" val="1956871080"/>
                        </a:ext>
                      </a:extLst>
                    </a:gridCol>
                    <a:gridCol w="1752463">
                      <a:extLst>
                        <a:ext uri="{9D8B030D-6E8A-4147-A177-3AD203B41FA5}">
                          <a16:colId xmlns:a16="http://schemas.microsoft.com/office/drawing/2014/main" val="1003596908"/>
                        </a:ext>
                      </a:extLst>
                    </a:gridCol>
                    <a:gridCol w="1752463">
                      <a:extLst>
                        <a:ext uri="{9D8B030D-6E8A-4147-A177-3AD203B41FA5}">
                          <a16:colId xmlns:a16="http://schemas.microsoft.com/office/drawing/2014/main" val="2715554581"/>
                        </a:ext>
                      </a:extLst>
                    </a:gridCol>
                  </a:tblGrid>
                  <a:tr h="393973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47" t="-1538" r="-201389" b="-1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347" t="-1538" r="-101389" b="-1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347" t="-1538" r="-1389" b="-15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1531912"/>
                      </a:ext>
                    </a:extLst>
                  </a:tr>
                  <a:tr h="60291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47" t="-66000" r="-20138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347" t="-66000" r="-10138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347" t="-66000" r="-1389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15274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 descr="C:\_Data_k\_publikace\__curr\Robust_methods\obrs_Ms\odhady_A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28423" r="3591" b="29205"/>
          <a:stretch/>
        </p:blipFill>
        <p:spPr bwMode="auto">
          <a:xfrm>
            <a:off x="971600" y="4172880"/>
            <a:ext cx="6768752" cy="1920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 smtClean="0"/>
              <a:t>4.11 </a:t>
            </a:r>
            <a:r>
              <a:rPr lang="cs-CZ" sz="2000" b="1" dirty="0" err="1"/>
              <a:t>L</a:t>
            </a:r>
            <a:r>
              <a:rPr lang="cs-CZ" sz="2000" b="1" baseline="-25000" dirty="0" err="1"/>
              <a:t>p</a:t>
            </a:r>
            <a:r>
              <a:rPr lang="cs-CZ" sz="2000" b="1" dirty="0"/>
              <a:t> – norma</a:t>
            </a:r>
            <a:endParaRPr lang="cs-CZ" sz="2000" b="1" dirty="0" smtClean="0"/>
          </a:p>
          <a:p>
            <a:r>
              <a:rPr lang="cs-CZ" sz="2000" dirty="0"/>
              <a:t>Aby byl odhad pomocí </a:t>
            </a:r>
            <a:r>
              <a:rPr lang="cs-CZ" sz="2000" dirty="0" err="1"/>
              <a:t>Lp</a:t>
            </a:r>
            <a:r>
              <a:rPr lang="cs-CZ" sz="2000" dirty="0"/>
              <a:t> – norma robustní, musí být splněna podmínka 1≤p&lt;2. Dále uvedené grafické průběhy funkcí </a:t>
            </a:r>
            <a:r>
              <a:rPr lang="cs-CZ" sz="2000" dirty="0" err="1"/>
              <a:t>Lp</a:t>
            </a:r>
            <a:r>
              <a:rPr lang="cs-CZ" sz="2000" dirty="0"/>
              <a:t> – normy byly konstruovány pro p=1,5.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494511"/>
                  </p:ext>
                </p:extLst>
              </p:nvPr>
            </p:nvGraphicFramePr>
            <p:xfrm>
              <a:off x="1691680" y="2864164"/>
              <a:ext cx="5184576" cy="9968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2679">
                      <a:extLst>
                        <a:ext uri="{9D8B030D-6E8A-4147-A177-3AD203B41FA5}">
                          <a16:colId xmlns:a16="http://schemas.microsoft.com/office/drawing/2014/main" val="628617175"/>
                        </a:ext>
                      </a:extLst>
                    </a:gridCol>
                    <a:gridCol w="1899218">
                      <a:extLst>
                        <a:ext uri="{9D8B030D-6E8A-4147-A177-3AD203B41FA5}">
                          <a16:colId xmlns:a16="http://schemas.microsoft.com/office/drawing/2014/main" val="1453953256"/>
                        </a:ext>
                      </a:extLst>
                    </a:gridCol>
                    <a:gridCol w="1642679">
                      <a:extLst>
                        <a:ext uri="{9D8B030D-6E8A-4147-A177-3AD203B41FA5}">
                          <a16:colId xmlns:a16="http://schemas.microsoft.com/office/drawing/2014/main" val="1698349292"/>
                        </a:ext>
                      </a:extLst>
                    </a:gridCol>
                  </a:tblGrid>
                  <a:tr h="431355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3630934"/>
                      </a:ext>
                    </a:extLst>
                  </a:tr>
                  <a:tr h="565529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cs-CZ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sz="18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unc>
                                <m:func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  <m:sSup>
                                    <m:sSup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func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  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11273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1494511"/>
                  </p:ext>
                </p:extLst>
              </p:nvPr>
            </p:nvGraphicFramePr>
            <p:xfrm>
              <a:off x="1691680" y="2864164"/>
              <a:ext cx="5184576" cy="9968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42679">
                      <a:extLst>
                        <a:ext uri="{9D8B030D-6E8A-4147-A177-3AD203B41FA5}">
                          <a16:colId xmlns:a16="http://schemas.microsoft.com/office/drawing/2014/main" val="628617175"/>
                        </a:ext>
                      </a:extLst>
                    </a:gridCol>
                    <a:gridCol w="1899218">
                      <a:extLst>
                        <a:ext uri="{9D8B030D-6E8A-4147-A177-3AD203B41FA5}">
                          <a16:colId xmlns:a16="http://schemas.microsoft.com/office/drawing/2014/main" val="1453953256"/>
                        </a:ext>
                      </a:extLst>
                    </a:gridCol>
                    <a:gridCol w="1642679">
                      <a:extLst>
                        <a:ext uri="{9D8B030D-6E8A-4147-A177-3AD203B41FA5}">
                          <a16:colId xmlns:a16="http://schemas.microsoft.com/office/drawing/2014/main" val="1698349292"/>
                        </a:ext>
                      </a:extLst>
                    </a:gridCol>
                  </a:tblGrid>
                  <a:tr h="43135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0" t="-1408" r="-217037" b="-1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7138" t="-1408" r="-88424" b="-135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15556" t="-1408" r="-1852" b="-135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630934"/>
                      </a:ext>
                    </a:extLst>
                  </a:tr>
                  <a:tr h="56552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0" t="-76596" r="-217037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87138" t="-76596" r="-88424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15556" t="-76596" r="-1852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27304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Obrázek 9" descr="C:\_Data_k\_publikace\__curr\Robust_methods\obrs_Ms\odhady_B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28092" r="4565" b="30923"/>
          <a:stretch/>
        </p:blipFill>
        <p:spPr bwMode="auto">
          <a:xfrm>
            <a:off x="1115616" y="4179220"/>
            <a:ext cx="6624736" cy="1770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38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 smtClean="0"/>
              <a:t>4.12 L</a:t>
            </a:r>
            <a:r>
              <a:rPr lang="cs-CZ" sz="2000" b="1" baseline="-25000" dirty="0"/>
              <a:t>1</a:t>
            </a:r>
            <a:r>
              <a:rPr lang="cs-CZ" sz="2000" b="1" dirty="0" smtClean="0"/>
              <a:t> </a:t>
            </a:r>
            <a:r>
              <a:rPr lang="cs-CZ" sz="2000" b="1" dirty="0"/>
              <a:t>– norma</a:t>
            </a:r>
            <a:endParaRPr lang="cs-CZ" sz="2000" b="1" dirty="0" smtClean="0"/>
          </a:p>
          <a:p>
            <a:r>
              <a:rPr lang="cs-CZ" sz="2000" dirty="0"/>
              <a:t>Aby byl odhad pomocí </a:t>
            </a:r>
            <a:r>
              <a:rPr lang="cs-CZ" sz="2000" dirty="0" err="1"/>
              <a:t>Lp</a:t>
            </a:r>
            <a:r>
              <a:rPr lang="cs-CZ" sz="2000" dirty="0"/>
              <a:t> – norma robustní, musí být splněna podmínka 1≤p&lt;2. Dále uvedené grafické průběhy funkcí </a:t>
            </a:r>
            <a:r>
              <a:rPr lang="cs-CZ" sz="2000" dirty="0" err="1"/>
              <a:t>Lp</a:t>
            </a:r>
            <a:r>
              <a:rPr lang="cs-CZ" sz="2000" dirty="0"/>
              <a:t> – normy byly konstruovány pro p=1,5.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587265"/>
                  </p:ext>
                </p:extLst>
              </p:nvPr>
            </p:nvGraphicFramePr>
            <p:xfrm>
              <a:off x="1907704" y="2556387"/>
              <a:ext cx="4896543" cy="10886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2181">
                      <a:extLst>
                        <a:ext uri="{9D8B030D-6E8A-4147-A177-3AD203B41FA5}">
                          <a16:colId xmlns:a16="http://schemas.microsoft.com/office/drawing/2014/main" val="1633394219"/>
                        </a:ext>
                      </a:extLst>
                    </a:gridCol>
                    <a:gridCol w="1632181">
                      <a:extLst>
                        <a:ext uri="{9D8B030D-6E8A-4147-A177-3AD203B41FA5}">
                          <a16:colId xmlns:a16="http://schemas.microsoft.com/office/drawing/2014/main" val="1250477777"/>
                        </a:ext>
                      </a:extLst>
                    </a:gridCol>
                    <a:gridCol w="1632181">
                      <a:extLst>
                        <a:ext uri="{9D8B030D-6E8A-4147-A177-3AD203B41FA5}">
                          <a16:colId xmlns:a16="http://schemas.microsoft.com/office/drawing/2014/main" val="2469452616"/>
                        </a:ext>
                      </a:extLst>
                    </a:gridCol>
                  </a:tblGrid>
                  <a:tr h="471056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64647959"/>
                      </a:ext>
                    </a:extLst>
                  </a:tr>
                  <a:tr h="617581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sign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84674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8587265"/>
                  </p:ext>
                </p:extLst>
              </p:nvPr>
            </p:nvGraphicFramePr>
            <p:xfrm>
              <a:off x="1907704" y="2556387"/>
              <a:ext cx="4896543" cy="10886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32181">
                      <a:extLst>
                        <a:ext uri="{9D8B030D-6E8A-4147-A177-3AD203B41FA5}">
                          <a16:colId xmlns:a16="http://schemas.microsoft.com/office/drawing/2014/main" val="1633394219"/>
                        </a:ext>
                      </a:extLst>
                    </a:gridCol>
                    <a:gridCol w="1632181">
                      <a:extLst>
                        <a:ext uri="{9D8B030D-6E8A-4147-A177-3AD203B41FA5}">
                          <a16:colId xmlns:a16="http://schemas.microsoft.com/office/drawing/2014/main" val="1250477777"/>
                        </a:ext>
                      </a:extLst>
                    </a:gridCol>
                    <a:gridCol w="1632181">
                      <a:extLst>
                        <a:ext uri="{9D8B030D-6E8A-4147-A177-3AD203B41FA5}">
                          <a16:colId xmlns:a16="http://schemas.microsoft.com/office/drawing/2014/main" val="2469452616"/>
                        </a:ext>
                      </a:extLst>
                    </a:gridCol>
                  </a:tblGrid>
                  <a:tr h="471056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3" t="-1299" r="-201866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000" t="-1299" r="-101115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46" t="-1299" r="-1493" b="-1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4647959"/>
                      </a:ext>
                    </a:extLst>
                  </a:tr>
                  <a:tr h="617581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73" t="-76471" r="-201866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000" t="-76471" r="-101115" b="-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746" t="-76471" r="-1493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4674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 descr="C:\_Data_k\_publikace\__curr\Robust_methods\obrs_Ms\odhady_C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25264" r="4144" b="33679"/>
          <a:stretch/>
        </p:blipFill>
        <p:spPr bwMode="auto">
          <a:xfrm>
            <a:off x="1131156" y="3895200"/>
            <a:ext cx="6681203" cy="1910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3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/>
              <a:t>4.13 </a:t>
            </a:r>
            <a:r>
              <a:rPr lang="cs-CZ" sz="2000" b="1" dirty="0" smtClean="0"/>
              <a:t>Hybridní </a:t>
            </a:r>
            <a:r>
              <a:rPr lang="cs-CZ" sz="2000" b="1" dirty="0"/>
              <a:t>L1/L2 – </a:t>
            </a:r>
            <a:r>
              <a:rPr lang="cs-CZ" sz="2000" b="1" dirty="0" smtClean="0"/>
              <a:t>norma</a:t>
            </a:r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165407"/>
                  </p:ext>
                </p:extLst>
              </p:nvPr>
            </p:nvGraphicFramePr>
            <p:xfrm>
              <a:off x="1763688" y="1894280"/>
              <a:ext cx="5400600" cy="1462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18508">
                      <a:extLst>
                        <a:ext uri="{9D8B030D-6E8A-4147-A177-3AD203B41FA5}">
                          <a16:colId xmlns:a16="http://schemas.microsoft.com/office/drawing/2014/main" val="246057711"/>
                        </a:ext>
                      </a:extLst>
                    </a:gridCol>
                    <a:gridCol w="1381892">
                      <a:extLst>
                        <a:ext uri="{9D8B030D-6E8A-4147-A177-3AD203B41FA5}">
                          <a16:colId xmlns:a16="http://schemas.microsoft.com/office/drawing/2014/main" val="653170255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7114268"/>
                        </a:ext>
                      </a:extLst>
                    </a:gridCol>
                  </a:tblGrid>
                  <a:tr h="509852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</m:t>
                                </m:r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05570051"/>
                      </a:ext>
                    </a:extLst>
                  </a:tr>
                  <a:tr h="952859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 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cs-CZ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cs-CZ" sz="18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cs-CZ" sz="1800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cs-CZ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cs-CZ" sz="18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num>
                                            <m:den>
                                              <m:r>
                                                <a:rPr lang="cs-CZ" sz="1800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cs-CZ" sz="18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cs-CZ" sz="1800" dirty="0">
                              <a:effectLst/>
                            </a:rPr>
                            <a:t>  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296354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165407"/>
                  </p:ext>
                </p:extLst>
              </p:nvPr>
            </p:nvGraphicFramePr>
            <p:xfrm>
              <a:off x="1763688" y="1894280"/>
              <a:ext cx="5400600" cy="1462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18508">
                      <a:extLst>
                        <a:ext uri="{9D8B030D-6E8A-4147-A177-3AD203B41FA5}">
                          <a16:colId xmlns:a16="http://schemas.microsoft.com/office/drawing/2014/main" val="246057711"/>
                        </a:ext>
                      </a:extLst>
                    </a:gridCol>
                    <a:gridCol w="1381892">
                      <a:extLst>
                        <a:ext uri="{9D8B030D-6E8A-4147-A177-3AD203B41FA5}">
                          <a16:colId xmlns:a16="http://schemas.microsoft.com/office/drawing/2014/main" val="653170255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47114268"/>
                        </a:ext>
                      </a:extLst>
                    </a:gridCol>
                  </a:tblGrid>
                  <a:tr h="50985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75" t="-1190" r="-144780" b="-1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60793" t="-1190" r="-132159" b="-18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1190" r="-1351" b="-18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5570051"/>
                      </a:ext>
                    </a:extLst>
                  </a:tr>
                  <a:tr h="9528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75" t="-54140" r="-144780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60793" t="-54140" r="-132159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000" t="-54140" r="-1351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96354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Obrázek 9" descr="C:\_Data_k\_publikace\__curr\Robust_methods\obrs_Ms\odhady_D.wm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30529" r="4282" b="29204"/>
          <a:stretch/>
        </p:blipFill>
        <p:spPr bwMode="auto">
          <a:xfrm>
            <a:off x="1187624" y="3713717"/>
            <a:ext cx="6552728" cy="1659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72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Úvod. </a:t>
            </a:r>
            <a:endParaRPr lang="cs-CZ" sz="2400" b="1" dirty="0"/>
          </a:p>
          <a:p>
            <a:endParaRPr lang="cs-CZ" sz="2000" dirty="0" smtClean="0"/>
          </a:p>
          <a:p>
            <a:r>
              <a:rPr lang="cs-CZ" sz="2000" dirty="0" smtClean="0"/>
              <a:t>Vlastnosti robustních metod</a:t>
            </a:r>
          </a:p>
          <a:p>
            <a:endParaRPr lang="cs-CZ" sz="2000" dirty="0" smtClean="0"/>
          </a:p>
          <a:p>
            <a:pPr marL="342900" indent="-342900">
              <a:buFontTx/>
              <a:buChar char="-"/>
            </a:pPr>
            <a:r>
              <a:rPr lang="cs-CZ" sz="2000" dirty="0" smtClean="0"/>
              <a:t>Nedávají </a:t>
            </a:r>
            <a:r>
              <a:rPr lang="cs-CZ" sz="2000" dirty="0"/>
              <a:t>tak kvalitní výsledky, ale neselhávají za přítomnosti odlehlých měření</a:t>
            </a:r>
            <a:r>
              <a:rPr lang="cs-CZ" sz="2000" dirty="0" smtClean="0"/>
              <a:t>. 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Metody </a:t>
            </a:r>
            <a:r>
              <a:rPr lang="cs-CZ" sz="2000" dirty="0"/>
              <a:t>jsou mnohé různé, od nejpoužívanějších M-odhadů až po metody založené na metodě Monte-Carlo, RANSAC apod.</a:t>
            </a:r>
          </a:p>
          <a:p>
            <a:endParaRPr lang="cs-CZ" sz="2000" dirty="0"/>
          </a:p>
          <a:p>
            <a:r>
              <a:rPr lang="cs-CZ" sz="2000" dirty="0" smtClean="0"/>
              <a:t>Využitelnost v geodézii:</a:t>
            </a:r>
          </a:p>
          <a:p>
            <a:pPr marL="342900" indent="-342900">
              <a:buFontTx/>
              <a:buChar char="-"/>
            </a:pPr>
            <a:r>
              <a:rPr lang="cs-CZ" sz="2000" dirty="0" smtClean="0"/>
              <a:t>Vyhledání </a:t>
            </a:r>
            <a:r>
              <a:rPr lang="cs-CZ" sz="2000" dirty="0"/>
              <a:t>hrubých chyb a odlehlých měření, výpočet bez zásadního pokřivení modelů </a:t>
            </a:r>
            <a:r>
              <a:rPr lang="cs-CZ" sz="2000" dirty="0" smtClean="0"/>
              <a:t>úlohy.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(</a:t>
            </a:r>
            <a:r>
              <a:rPr lang="cs-CZ" sz="2000" dirty="0" smtClean="0"/>
              <a:t>Následně </a:t>
            </a:r>
            <a:r>
              <a:rPr lang="cs-CZ" sz="2000" dirty="0"/>
              <a:t>se provede výpočet pomocí </a:t>
            </a:r>
            <a:r>
              <a:rPr lang="cs-CZ" sz="2000" dirty="0" smtClean="0"/>
              <a:t>MNČ).</a:t>
            </a:r>
            <a:endParaRPr lang="cs-CZ" sz="2000" dirty="0"/>
          </a:p>
          <a:p>
            <a:endParaRPr lang="cs-CZ" sz="2000" dirty="0"/>
          </a:p>
          <a:p>
            <a:r>
              <a:rPr lang="cs-CZ" dirty="0"/>
              <a:t>	</a:t>
            </a:r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7694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4. </a:t>
            </a:r>
            <a:r>
              <a:rPr lang="cs-CZ" sz="2400" b="1" dirty="0"/>
              <a:t>Jednotlivé m-odhady.</a:t>
            </a:r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r>
              <a:rPr lang="cs-CZ" sz="2000" b="1" dirty="0" smtClean="0"/>
              <a:t>4.14 Dánská metoda</a:t>
            </a:r>
          </a:p>
          <a:p>
            <a:endParaRPr lang="cs-CZ" sz="2000" b="1" dirty="0"/>
          </a:p>
          <a:p>
            <a:r>
              <a:rPr lang="cs-CZ" dirty="0"/>
              <a:t>Z hlediska základních principů nelze Dánskou metodu řadit mezi odhady založené na teorii maximální věrohodnosti (tj. mezi výše uvedené M-odhady). Jedná se o empiricky vyvinutou metodu, která je přímo zaměřena na vyhodnocení (vyrovnání) geodetických či fotogrammetrických měření při působení odlehlých hodnot. Metoda se zabývá návrhem váhových předpisů a jejich užitím při iterativním řešení soustavy normálních rovnic při postupné úpravě vah měření. </a:t>
            </a:r>
            <a:endParaRPr lang="cs-CZ" sz="2000" b="1" dirty="0" smtClean="0"/>
          </a:p>
          <a:p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9123677"/>
                  </p:ext>
                </p:extLst>
              </p:nvPr>
            </p:nvGraphicFramePr>
            <p:xfrm>
              <a:off x="1403648" y="3861048"/>
              <a:ext cx="5976663" cy="20686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2221">
                      <a:extLst>
                        <a:ext uri="{9D8B030D-6E8A-4147-A177-3AD203B41FA5}">
                          <a16:colId xmlns:a16="http://schemas.microsoft.com/office/drawing/2014/main" val="1143082073"/>
                        </a:ext>
                      </a:extLst>
                    </a:gridCol>
                    <a:gridCol w="1992221">
                      <a:extLst>
                        <a:ext uri="{9D8B030D-6E8A-4147-A177-3AD203B41FA5}">
                          <a16:colId xmlns:a16="http://schemas.microsoft.com/office/drawing/2014/main" val="2716677268"/>
                        </a:ext>
                      </a:extLst>
                    </a:gridCol>
                    <a:gridCol w="1992221">
                      <a:extLst>
                        <a:ext uri="{9D8B030D-6E8A-4147-A177-3AD203B41FA5}">
                          <a16:colId xmlns:a16="http://schemas.microsoft.com/office/drawing/2014/main" val="2435963473"/>
                        </a:ext>
                      </a:extLst>
                    </a:gridCol>
                  </a:tblGrid>
                  <a:tr h="406755">
                    <a:tc rowSpan="2"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Krok iterace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624940"/>
                      </a:ext>
                    </a:extLst>
                  </a:tr>
                  <a:tr h="595389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&lt;3.0</m:t>
                                </m:r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≥3.0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47279240"/>
                      </a:ext>
                    </a:extLst>
                  </a:tr>
                  <a:tr h="355518">
                    <a:tc>
                      <a:txBody>
                        <a:bodyPr/>
                        <a:lstStyle/>
                        <a:p>
                          <a:pPr indent="12065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8519840"/>
                      </a:ext>
                    </a:extLst>
                  </a:tr>
                  <a:tr h="355518">
                    <a:tc>
                      <a:txBody>
                        <a:bodyPr/>
                        <a:lstStyle/>
                        <a:p>
                          <a:pPr indent="12065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=2, 3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−0,05</m:t>
                                    </m:r>
                                    <m:sSup>
                                      <m:sSupPr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cs-CZ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cs-CZ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4,4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1976711"/>
                      </a:ext>
                    </a:extLst>
                  </a:tr>
                  <a:tr h="355518">
                    <a:tc>
                      <a:txBody>
                        <a:bodyPr/>
                        <a:lstStyle/>
                        <a:p>
                          <a:pPr indent="120650" algn="l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&gt;3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065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12065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cs-CZ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−0,05</m:t>
                                    </m:r>
                                    <m:sSup>
                                      <m:sSupPr>
                                        <m:ctrlPr>
                                          <a:rPr lang="cs-CZ" sz="1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cs-CZ" sz="18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cs-CZ" sz="18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8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3,0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901046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9123677"/>
                  </p:ext>
                </p:extLst>
              </p:nvPr>
            </p:nvGraphicFramePr>
            <p:xfrm>
              <a:off x="1403648" y="3861048"/>
              <a:ext cx="5976663" cy="20686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92221">
                      <a:extLst>
                        <a:ext uri="{9D8B030D-6E8A-4147-A177-3AD203B41FA5}">
                          <a16:colId xmlns:a16="http://schemas.microsoft.com/office/drawing/2014/main" val="1143082073"/>
                        </a:ext>
                      </a:extLst>
                    </a:gridCol>
                    <a:gridCol w="1992221">
                      <a:extLst>
                        <a:ext uri="{9D8B030D-6E8A-4147-A177-3AD203B41FA5}">
                          <a16:colId xmlns:a16="http://schemas.microsoft.com/office/drawing/2014/main" val="2716677268"/>
                        </a:ext>
                      </a:extLst>
                    </a:gridCol>
                    <a:gridCol w="1992221">
                      <a:extLst>
                        <a:ext uri="{9D8B030D-6E8A-4147-A177-3AD203B41FA5}">
                          <a16:colId xmlns:a16="http://schemas.microsoft.com/office/drawing/2014/main" val="2435963473"/>
                        </a:ext>
                      </a:extLst>
                    </a:gridCol>
                  </a:tblGrid>
                  <a:tr h="406755">
                    <a:tc rowSpan="2">
                      <a:txBody>
                        <a:bodyPr/>
                        <a:lstStyle/>
                        <a:p>
                          <a:pPr indent="450215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Krok iterace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0153" t="-1493" r="-612" b="-4104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3624940"/>
                      </a:ext>
                    </a:extLst>
                  </a:tr>
                  <a:tr h="595389"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306" t="-69388" r="-101223" b="-180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306" t="-69388" r="-1223" b="-180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279240"/>
                      </a:ext>
                    </a:extLst>
                  </a:tr>
                  <a:tr h="3555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" t="-286207" r="-201223" b="-2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306" t="-286207" r="-101223" b="-2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306" t="-286207" r="-1223" b="-20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519840"/>
                      </a:ext>
                    </a:extLst>
                  </a:tr>
                  <a:tr h="3555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" t="-379661" r="-201223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306" t="-379661" r="-101223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306" t="-379661" r="-1223" b="-10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976711"/>
                      </a:ext>
                    </a:extLst>
                  </a:tr>
                  <a:tr h="3555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306" t="-487931" r="-20122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306" t="-487931" r="-101223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0306" t="-487931" r="-122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01046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709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5. Postup použití.</a:t>
            </a:r>
          </a:p>
          <a:p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Výpočet MNČ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Změna váhového koeficientu w a opakovaný výpočet.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Identifikace odlehlých měření na základě velikosti oprav.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Výpočet MNČ s vyřazenými odlehlými </a:t>
            </a:r>
            <a:r>
              <a:rPr lang="cs-CZ" sz="2400" dirty="0" err="1" smtClean="0"/>
              <a:t>meřeními</a:t>
            </a:r>
            <a:r>
              <a:rPr lang="cs-CZ" sz="2400" dirty="0" smtClean="0"/>
              <a:t> (nebo upravenými vahami u měření „nutných nebo potřebných“).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r>
              <a:rPr lang="cs-CZ" sz="2400" dirty="0" smtClean="0"/>
              <a:t> </a:t>
            </a:r>
            <a:endParaRPr lang="cs-CZ" sz="2400" dirty="0"/>
          </a:p>
          <a:p>
            <a:endParaRPr lang="cs-CZ" sz="2000" b="1" dirty="0"/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12867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 dirty="0">
                <a:sym typeface="Wingdings" panose="05000000000000000000" pitchFamily="2" charset="2"/>
              </a:rPr>
              <a:t></a:t>
            </a:r>
            <a:r>
              <a:rPr lang="cs-CZ" sz="2800" b="1" dirty="0"/>
              <a:t> Konec </a:t>
            </a:r>
            <a:r>
              <a:rPr lang="cs-CZ" sz="2800" b="1" dirty="0">
                <a:sym typeface="Wingdings" panose="05000000000000000000" pitchFamily="2" charset="2"/>
              </a:rPr>
              <a:t></a:t>
            </a:r>
            <a:endParaRPr lang="cs-CZ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D4E4B03-DC1A-4467-96C5-B50E9BA41DC7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542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2. Metoda maximální věrohodnosti.</a:t>
                </a:r>
                <a:endParaRPr lang="cs-CZ" sz="2400" b="1" dirty="0"/>
              </a:p>
              <a:p>
                <a:endParaRPr lang="cs-CZ" sz="2000" dirty="0" smtClean="0"/>
              </a:p>
              <a:p>
                <a:r>
                  <a:rPr lang="cs-CZ" dirty="0"/>
                  <a:t>J</a:t>
                </a:r>
                <a:r>
                  <a:rPr lang="cs-CZ" dirty="0" smtClean="0"/>
                  <a:t>edná </a:t>
                </a:r>
                <a:r>
                  <a:rPr lang="cs-CZ" dirty="0"/>
                  <a:t>o řešení minimalizační úlohy. Základem je požadavek na maximální věrohodnost řešení daný výrazem</a:t>
                </a:r>
                <a:r>
                  <a:rPr lang="cs-CZ" dirty="0" smtClean="0"/>
                  <a:t>:</a:t>
                </a:r>
                <a:endParaRPr lang="cs-CZ" sz="2000" dirty="0"/>
              </a:p>
              <a:p>
                <a:endParaRPr lang="cs-CZ" sz="2000" b="1" dirty="0" smtClean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cs-CZ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lim>
                            </m:limLow>
                          </m:fName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cs-CZ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cs-CZ" sz="2000" b="1" dirty="0" smtClean="0"/>
                  <a:t> </a:t>
                </a:r>
                <a:endParaRPr lang="cs-CZ" sz="2000" b="1" dirty="0"/>
              </a:p>
              <a:p>
                <a:r>
                  <a:rPr lang="cs-CZ" sz="2000" dirty="0"/>
                  <a:t> </a:t>
                </a:r>
                <a:endParaRPr lang="cs-CZ" sz="2000" dirty="0" smtClean="0"/>
              </a:p>
              <a:p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dirty="0"/>
                  <a:t> je náhodný vektor (měření),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cs-CZ" dirty="0" err="1"/>
                  <a:t>věrohodnostní</a:t>
                </a:r>
                <a:r>
                  <a:rPr lang="cs-CZ" dirty="0"/>
                  <a:t> (pravděpodobnostní) funkce,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cs-CZ" dirty="0"/>
                  <a:t> odhad parametrů (neznámých). </a:t>
                </a:r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Jinak </a:t>
                </a:r>
                <a:r>
                  <a:rPr lang="cs-CZ" dirty="0"/>
                  <a:t>řečeno řešení má být nejpravděpodobnější. </a:t>
                </a:r>
                <a:endParaRPr lang="cs-CZ" dirty="0" smtClean="0"/>
              </a:p>
              <a:p>
                <a:endParaRPr lang="cs-CZ" dirty="0"/>
              </a:p>
              <a:p>
                <a:r>
                  <a:rPr lang="cs-CZ" dirty="0" smtClean="0"/>
                  <a:t>Jestliže </a:t>
                </a:r>
                <a:r>
                  <a:rPr lang="cs-CZ" dirty="0"/>
                  <a:t>náhodný vektor pozorování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dirty="0"/>
                  <a:t> má hustotu pravděpodobnosti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, která závisí na fixních a neznámých parametrech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, pak pro </a:t>
                </a:r>
                <a:r>
                  <a:rPr lang="cs-CZ" dirty="0" err="1"/>
                  <a:t>věrohodnostní</a:t>
                </a:r>
                <a:r>
                  <a:rPr lang="cs-CZ" dirty="0"/>
                  <a:t> funkci platí: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	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5425652"/>
              </a:xfrm>
              <a:prstGeom prst="rect">
                <a:avLst/>
              </a:prstGeom>
              <a:blipFill>
                <a:blip r:embed="rId3"/>
                <a:stretch>
                  <a:fillRect l="-1076" t="-899" r="-15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30315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5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5854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Metoda maximální věrohodnosti.</a:t>
                </a:r>
              </a:p>
              <a:p>
                <a:endParaRPr lang="cs-CZ" sz="2000" dirty="0" smtClean="0"/>
              </a:p>
              <a:p>
                <a:r>
                  <a:rPr lang="cs-CZ" dirty="0"/>
                  <a:t>Lineární model úlohy</a:t>
                </a:r>
              </a:p>
              <a:p>
                <a:endParaRPr lang="cs-CZ" sz="2000" dirty="0"/>
              </a:p>
              <a:p>
                <a:r>
                  <a:rPr lang="cs-CZ" b="1" dirty="0"/>
                  <a:t>	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cs-CZ" sz="2000" dirty="0"/>
                  <a:t>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,</a:t>
                </a:r>
              </a:p>
              <a:p>
                <a:endParaRPr lang="cs-CZ" sz="2000" dirty="0" smtClean="0"/>
              </a:p>
              <a:p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 je vektor neznámých,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cs-CZ" dirty="0"/>
                  <a:t> vektor pozorování (měření),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vektor skutečných chyb,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s-CZ" dirty="0"/>
                  <a:t> matice lineárních (linearizovaných) vztahů mezi měřením a neznámými parametry. Počet měření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je větší než počet neznámých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cs-CZ" dirty="0"/>
                  <a:t>, jde o úlohu s vyrovnáním. Měření jsou nezávislá</a:t>
                </a:r>
                <a:r>
                  <a:rPr lang="cs-CZ" dirty="0" smtClean="0"/>
                  <a:t>.</a:t>
                </a:r>
              </a:p>
              <a:p>
                <a:endParaRPr lang="cs-CZ" dirty="0"/>
              </a:p>
              <a:p>
                <a:r>
                  <a:rPr lang="cs-CZ" dirty="0"/>
                  <a:t>Rovnice pozorování pro měření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:</a:t>
                </a:r>
              </a:p>
              <a:p>
                <a:endParaRPr lang="cs-CZ" sz="2000" dirty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b="1" dirty="0" smtClean="0"/>
                  <a:t>.</a:t>
                </a:r>
              </a:p>
              <a:p>
                <a:endParaRPr lang="cs-CZ" sz="2000" b="1" dirty="0"/>
              </a:p>
              <a:p>
                <a:r>
                  <a:rPr lang="cs-CZ" dirty="0"/>
                  <a:t>Neznámé ve vektoru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 jsou určovány metodou maximální </a:t>
                </a:r>
                <a:r>
                  <a:rPr lang="cs-CZ" dirty="0" smtClean="0"/>
                  <a:t>věrohodnosti.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5854488"/>
              </a:xfrm>
              <a:prstGeom prst="rect">
                <a:avLst/>
              </a:prstGeom>
              <a:blipFill>
                <a:blip r:embed="rId3"/>
                <a:stretch>
                  <a:fillRect l="-1076" t="-833" b="-2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26822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Metoda maximální věrohodnosti.</a:t>
                </a:r>
              </a:p>
              <a:p>
                <a:endParaRPr lang="cs-CZ" sz="2000" dirty="0" smtClean="0"/>
              </a:p>
              <a:p>
                <a:r>
                  <a:rPr lang="cs-CZ" dirty="0" smtClean="0"/>
                  <a:t>Jestliže </a:t>
                </a:r>
                <a:r>
                  <a:rPr lang="cs-CZ" dirty="0"/>
                  <a:t>hustota pravděpodobnosti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pozorování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 je úměrná funkci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, tj. </a:t>
                </a:r>
                <a:r>
                  <a:rPr lang="cs-CZ" dirty="0" smtClean="0"/>
                  <a:t>platí</a:t>
                </a:r>
              </a:p>
              <a:p>
                <a:endParaRPr lang="cs-CZ" sz="2000" dirty="0" smtClean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 .	</a:t>
                </a:r>
                <a:endParaRPr lang="cs-CZ" dirty="0" smtClean="0"/>
              </a:p>
              <a:p>
                <a:endParaRPr lang="cs-CZ" sz="2000" dirty="0"/>
              </a:p>
              <a:p>
                <a:r>
                  <a:rPr lang="cs-CZ" dirty="0"/>
                  <a:t>Hustota pravděpodobnosti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pro nezávislá měření je pak: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∏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∙…∙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Pro metodu maximální věrohodnosti je nutný předpoklad znalosti rozdělení pravděpodobnosti</a:t>
                </a:r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endParaRPr lang="cs-CZ" sz="2000" dirty="0" smtClean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4247317"/>
              </a:xfrm>
              <a:prstGeom prst="rect">
                <a:avLst/>
              </a:prstGeom>
              <a:blipFill>
                <a:blip r:embed="rId3"/>
                <a:stretch>
                  <a:fillRect l="-1076" t="-11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30009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5561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Metoda maximální věrohodnosti.</a:t>
                </a:r>
              </a:p>
              <a:p>
                <a:endParaRPr lang="cs-CZ" sz="2000" dirty="0" smtClean="0"/>
              </a:p>
              <a:p>
                <a:r>
                  <a:rPr lang="cs-CZ" b="1" dirty="0" smtClean="0"/>
                  <a:t>Metoda nejmenších čtverců:</a:t>
                </a:r>
              </a:p>
              <a:p>
                <a:endParaRPr lang="cs-CZ" dirty="0"/>
              </a:p>
              <a:p>
                <a:r>
                  <a:rPr lang="cs-CZ" dirty="0"/>
                  <a:t>S ohledem na centrální limitní větu se dále předpokládá, že měření mají normální rozdělení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cs-CZ" dirty="0"/>
                  <a:t>). Potom pro </a:t>
                </a:r>
                <a:r>
                  <a:rPr lang="cs-CZ" dirty="0" err="1"/>
                  <a:t>věrohodnostní</a:t>
                </a:r>
                <a:r>
                  <a:rPr lang="cs-CZ" dirty="0"/>
                  <a:t> funkci platí:</a:t>
                </a:r>
                <a:endParaRPr lang="cs-CZ" dirty="0" smtClean="0"/>
              </a:p>
              <a:p>
                <a:endParaRPr lang="cs-CZ" sz="2000" dirty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Úkolem je maximalizovat věrohodnost (pravděpodobnost), problém se řeší diferenciací podle neznámých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a směrodatných odchylek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a položením získaných výrazů nule. Vzhledem k vlastnostem funkce normálního rozdělení i </a:t>
                </a:r>
                <a:r>
                  <a:rPr lang="cs-CZ" dirty="0" err="1"/>
                  <a:t>věrohodnostní</a:t>
                </a:r>
                <a:r>
                  <a:rPr lang="cs-CZ" dirty="0"/>
                  <a:t> funkce lze s výhodou derivovat logaritmus této funkce: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cs-CZ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cs-CZ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cs-CZ" dirty="0" smtClean="0"/>
                  <a:t>.</a:t>
                </a:r>
              </a:p>
              <a:p>
                <a:endParaRPr lang="cs-CZ" sz="2000" dirty="0"/>
              </a:p>
              <a:p>
                <a:r>
                  <a:rPr lang="cs-CZ" dirty="0"/>
                  <a:t>(Po derivaci podle neznámých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 je výsledkem odhad metody nejmenších čtverců).</a:t>
                </a:r>
                <a:endParaRPr lang="cs-CZ" sz="2000" dirty="0" smtClean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5561394"/>
              </a:xfrm>
              <a:prstGeom prst="rect">
                <a:avLst/>
              </a:prstGeom>
              <a:blipFill>
                <a:blip r:embed="rId3"/>
                <a:stretch>
                  <a:fillRect l="-1076" t="-877" b="-3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611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8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747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 smtClean="0"/>
                  <a:t>2. Metoda maximální věrohodnosti.</a:t>
                </a:r>
                <a:endParaRPr lang="cs-CZ" sz="2400" b="1" dirty="0"/>
              </a:p>
              <a:p>
                <a:endParaRPr lang="cs-CZ" sz="2000" dirty="0" smtClean="0"/>
              </a:p>
              <a:p>
                <a:r>
                  <a:rPr lang="cs-CZ" dirty="0"/>
                  <a:t>Maximalizuje se tedy výraz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r>
                  <a:rPr lang="cs-CZ" dirty="0"/>
                  <a:t> 	</a:t>
                </a:r>
                <a:endParaRPr lang="cs-CZ" dirty="0" smtClean="0"/>
              </a:p>
              <a:p>
                <a:endParaRPr lang="cs-CZ" sz="2000" dirty="0" smtClean="0"/>
              </a:p>
              <a:p>
                <a:r>
                  <a:rPr lang="cs-CZ" dirty="0"/>
                  <a:t>nebo s použitím předchozích logaritmovaných vzorců se minimalizuje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  <m:r>
                      <a:rPr lang="cs-CZ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</m:d>
                      </m:e>
                    </m:nary>
                  </m:oMath>
                </a14:m>
                <a:r>
                  <a:rPr lang="cs-CZ" dirty="0" smtClean="0"/>
                  <a:t>,</a:t>
                </a:r>
              </a:p>
              <a:p>
                <a:endParaRPr lang="cs-CZ" sz="2000" dirty="0"/>
              </a:p>
              <a:p>
                <a:r>
                  <a:rPr lang="cs-CZ" dirty="0" smtClean="0"/>
                  <a:t>(což </a:t>
                </a:r>
                <a:r>
                  <a:rPr lang="cs-CZ" dirty="0"/>
                  <a:t>vede </a:t>
                </a:r>
                <a:r>
                  <a:rPr lang="cs-CZ" smtClean="0"/>
                  <a:t>při předpokladu </a:t>
                </a:r>
                <a:r>
                  <a:rPr lang="cs-CZ" dirty="0" err="1" smtClean="0"/>
                  <a:t>normáního</a:t>
                </a:r>
                <a:r>
                  <a:rPr lang="cs-CZ" dirty="0" smtClean="0"/>
                  <a:t> rozdělení k</a:t>
                </a:r>
                <a:r>
                  <a:rPr lang="cs-CZ" dirty="0"/>
                  <a:t> metodě nejmenších </a:t>
                </a:r>
                <a:r>
                  <a:rPr lang="cs-CZ" dirty="0" smtClean="0"/>
                  <a:t>čtverců).</a:t>
                </a:r>
                <a:endParaRPr lang="cs-CZ" dirty="0"/>
              </a:p>
              <a:p>
                <a:endParaRPr lang="cs-CZ" sz="2000" dirty="0" smtClean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747373"/>
              </a:xfrm>
              <a:prstGeom prst="rect">
                <a:avLst/>
              </a:prstGeom>
              <a:blipFill>
                <a:blip r:embed="rId3"/>
                <a:stretch>
                  <a:fillRect l="-1076" t="-13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37269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6154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3. Princip m-odhadů.</a:t>
                </a:r>
                <a:r>
                  <a:rPr lang="cs-CZ" sz="2400" dirty="0" smtClean="0"/>
                  <a:t> </a:t>
                </a:r>
                <a:endParaRPr lang="cs-CZ" sz="2400" dirty="0"/>
              </a:p>
              <a:p>
                <a:endParaRPr lang="cs-CZ" sz="2000" b="1" dirty="0"/>
              </a:p>
              <a:p>
                <a:r>
                  <a:rPr lang="cs-CZ" sz="2000" dirty="0" smtClean="0"/>
                  <a:t>Pro výpočet je tedy potřeba znát pravděpodobnostní funkci (funkci rozdělení pravděpodobnosti) měření, neboť není splněn předpoklad normálního rozdělení.</a:t>
                </a:r>
              </a:p>
              <a:p>
                <a:endParaRPr lang="cs-CZ" sz="2000" dirty="0"/>
              </a:p>
              <a:p>
                <a:r>
                  <a:rPr lang="cs-CZ" sz="2000" dirty="0"/>
                  <a:t>Výpočet robustních </a:t>
                </a:r>
                <a:r>
                  <a:rPr lang="cs-CZ" sz="2000" dirty="0" smtClean="0"/>
                  <a:t>M-odhadů je dán minimalizací výrazu:</a:t>
                </a:r>
              </a:p>
              <a:p>
                <a:endParaRPr lang="cs-CZ" sz="2000" dirty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000" dirty="0" smtClean="0"/>
                  <a:t> </a:t>
                </a:r>
              </a:p>
              <a:p>
                <a:endParaRPr lang="cs-CZ" sz="2000" dirty="0"/>
              </a:p>
              <a:p>
                <a:r>
                  <a:rPr lang="cs-CZ" dirty="0"/>
                  <a:t>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cs-CZ" dirty="0"/>
                  <a:t> je vhodná odhadová funkce („</a:t>
                </a:r>
                <a:r>
                  <a:rPr lang="cs-CZ" dirty="0" err="1"/>
                  <a:t>score</a:t>
                </a:r>
                <a:r>
                  <a:rPr lang="cs-CZ" dirty="0"/>
                  <a:t> </a:t>
                </a:r>
                <a:r>
                  <a:rPr lang="cs-CZ" dirty="0" err="1"/>
                  <a:t>function</a:t>
                </a:r>
                <a:r>
                  <a:rPr lang="cs-CZ" dirty="0"/>
                  <a:t>“),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cs-CZ" dirty="0"/>
                  <a:t> je funkce neznámých </a:t>
                </a:r>
                <a:r>
                  <a:rPr lang="cs-CZ" dirty="0" smtClean="0"/>
                  <a:t>parametrů. </a:t>
                </a:r>
                <a:r>
                  <a:rPr lang="cs-CZ" dirty="0"/>
                  <a:t>Odhadová funkce není konstantní jako v případě metody nejmenších čtverců. Derivace odhadové funkce (tzv. vlivová funkce):</a:t>
                </a:r>
              </a:p>
              <a:p>
                <a:endParaRPr lang="cs-CZ" sz="2000" dirty="0" smtClean="0"/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000" dirty="0" smtClean="0"/>
                  <a:t> </a:t>
                </a:r>
              </a:p>
              <a:p>
                <a:endParaRPr lang="cs-CZ" sz="2000" dirty="0" smtClean="0"/>
              </a:p>
              <a:p>
                <a:r>
                  <a:rPr lang="cs-CZ" dirty="0"/>
                  <a:t>Odhad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cs-CZ" dirty="0"/>
                  <a:t> neznámých parametrů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dirty="0"/>
                  <a:t>: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𝜕𝜌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cs-CZ" b="1" i="1">
                            <a:latin typeface="Cambria Math" panose="02040503050406030204" pitchFamily="18" charset="0"/>
                          </a:rPr>
                          <m:t>∙ </m:t>
                        </m:r>
                      </m:e>
                    </m:nary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cs-CZ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cs-CZ" dirty="0"/>
                  <a:t>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  <a:endParaRPr lang="cs-CZ" sz="2000" dirty="0"/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6154698"/>
              </a:xfrm>
              <a:prstGeom prst="rect">
                <a:avLst/>
              </a:prstGeom>
              <a:blipFill>
                <a:blip r:embed="rId3"/>
                <a:stretch>
                  <a:fillRect l="-1076" t="-793" r="-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2</a:t>
            </a:r>
          </a:p>
        </p:txBody>
      </p:sp>
    </p:spTree>
    <p:extLst>
      <p:ext uri="{BB962C8B-B14F-4D97-AF65-F5344CB8AC3E}">
        <p14:creationId xmlns:p14="http://schemas.microsoft.com/office/powerpoint/2010/main" val="16483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3589</TotalTime>
  <Words>1462</Words>
  <Application>Microsoft Office PowerPoint</Application>
  <PresentationFormat>Předvádění na obrazovce (4:3)</PresentationFormat>
  <Paragraphs>693</Paragraphs>
  <Slides>32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stroner</dc:creator>
  <cp:lastModifiedBy>Martin Štroner</cp:lastModifiedBy>
  <cp:revision>362</cp:revision>
  <cp:lastPrinted>2012-09-21T14:20:41Z</cp:lastPrinted>
  <dcterms:created xsi:type="dcterms:W3CDTF">2007-03-07T08:58:30Z</dcterms:created>
  <dcterms:modified xsi:type="dcterms:W3CDTF">2019-03-07T10:31:52Z</dcterms:modified>
</cp:coreProperties>
</file>