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1"/>
  </p:notesMasterIdLst>
  <p:sldIdLst>
    <p:sldId id="311" r:id="rId2"/>
    <p:sldId id="374" r:id="rId3"/>
    <p:sldId id="344" r:id="rId4"/>
    <p:sldId id="375" r:id="rId5"/>
    <p:sldId id="373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48" r:id="rId17"/>
    <p:sldId id="386" r:id="rId18"/>
    <p:sldId id="387" r:id="rId19"/>
    <p:sldId id="309" r:id="rId20"/>
  </p:sldIdLst>
  <p:sldSz cx="9144000" cy="6858000" type="screen4x3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6555F-3FCB-47B0-868C-CEAB963A3D42}" v="1120" dt="2019-02-17T11:55:42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1" autoAdjust="0"/>
    <p:restoredTop sz="96661" autoAdjust="0"/>
  </p:normalViewPr>
  <p:slideViewPr>
    <p:cSldViewPr showGuides="1">
      <p:cViewPr varScale="1">
        <p:scale>
          <a:sx n="85" d="100"/>
          <a:sy n="85" d="100"/>
        </p:scale>
        <p:origin x="686" y="72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AB06555F-3FCB-47B0-868C-CEAB963A3D42}"/>
    <pc:docChg chg="undo redo custSel addSld delSld modSld sldOrd">
      <pc:chgData name="Martin Štroner" userId="f57dc7ba9f2ddb92" providerId="LiveId" clId="{AB06555F-3FCB-47B0-868C-CEAB963A3D42}" dt="2019-02-17T11:55:42.205" v="1116" actId="20577"/>
      <pc:docMkLst>
        <pc:docMk/>
      </pc:docMkLst>
      <pc:sldChg chg="modSp">
        <pc:chgData name="Martin Štroner" userId="f57dc7ba9f2ddb92" providerId="LiveId" clId="{AB06555F-3FCB-47B0-868C-CEAB963A3D42}" dt="2019-02-16T14:37:22.227" v="3" actId="20577"/>
        <pc:sldMkLst>
          <pc:docMk/>
          <pc:sldMk cId="0" sldId="257"/>
        </pc:sldMkLst>
        <pc:spChg chg="mod">
          <ac:chgData name="Martin Štroner" userId="f57dc7ba9f2ddb92" providerId="LiveId" clId="{AB06555F-3FCB-47B0-868C-CEAB963A3D42}" dt="2019-02-16T14:37:11.670" v="1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artin Štroner" userId="f57dc7ba9f2ddb92" providerId="LiveId" clId="{AB06555F-3FCB-47B0-868C-CEAB963A3D42}" dt="2019-02-16T14:37:22.227" v="3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">
        <pc:chgData name="Martin Štroner" userId="f57dc7ba9f2ddb92" providerId="LiveId" clId="{AB06555F-3FCB-47B0-868C-CEAB963A3D42}" dt="2019-02-16T15:30:02.243" v="393" actId="20577"/>
        <pc:sldMkLst>
          <pc:docMk/>
          <pc:sldMk cId="0" sldId="309"/>
        </pc:sldMkLst>
        <pc:spChg chg="mod">
          <ac:chgData name="Martin Štroner" userId="f57dc7ba9f2ddb92" providerId="LiveId" clId="{AB06555F-3FCB-47B0-868C-CEAB963A3D42}" dt="2019-02-16T15:30:02.243" v="393" actId="20577"/>
          <ac:spMkLst>
            <pc:docMk/>
            <pc:sldMk cId="0" sldId="309"/>
            <ac:spMk id="16" creationId="{3D4E4B03-DC1A-4467-96C5-B50E9BA41DC7}"/>
          </ac:spMkLst>
        </pc:spChg>
      </pc:sldChg>
      <pc:sldChg chg="addSp delSp modSp">
        <pc:chgData name="Martin Štroner" userId="f57dc7ba9f2ddb92" providerId="LiveId" clId="{AB06555F-3FCB-47B0-868C-CEAB963A3D42}" dt="2019-02-16T14:55:15.979" v="63"/>
        <pc:sldMkLst>
          <pc:docMk/>
          <pc:sldMk cId="159823299" sldId="310"/>
        </pc:sldMkLst>
        <pc:spChg chg="mod">
          <ac:chgData name="Martin Štroner" userId="f57dc7ba9f2ddb92" providerId="LiveId" clId="{AB06555F-3FCB-47B0-868C-CEAB963A3D42}" dt="2019-02-16T14:37:40.704" v="6" actId="20577"/>
          <ac:spMkLst>
            <pc:docMk/>
            <pc:sldMk cId="159823299" sldId="310"/>
            <ac:spMk id="4" creationId="{00000000-0000-0000-0000-000000000000}"/>
          </ac:spMkLst>
        </pc:spChg>
        <pc:spChg chg="mod">
          <ac:chgData name="Martin Štroner" userId="f57dc7ba9f2ddb92" providerId="LiveId" clId="{AB06555F-3FCB-47B0-868C-CEAB963A3D42}" dt="2019-02-16T14:55:15.979" v="63"/>
          <ac:spMkLst>
            <pc:docMk/>
            <pc:sldMk cId="159823299" sldId="310"/>
            <ac:spMk id="8" creationId="{00000000-0000-0000-0000-000000000000}"/>
          </ac:spMkLst>
        </pc:spChg>
        <pc:graphicFrameChg chg="add del">
          <ac:chgData name="Martin Štroner" userId="f57dc7ba9f2ddb92" providerId="LiveId" clId="{AB06555F-3FCB-47B0-868C-CEAB963A3D42}" dt="2019-02-16T14:48:30.349" v="10" actId="478"/>
          <ac:graphicFrameMkLst>
            <pc:docMk/>
            <pc:sldMk cId="159823299" sldId="310"/>
            <ac:graphicFrameMk id="2" creationId="{C9776BE7-4AE1-4453-9515-78D7141923E0}"/>
          </ac:graphicFrameMkLst>
        </pc:graphicFrameChg>
      </pc:sldChg>
      <pc:sldChg chg="modSp">
        <pc:chgData name="Martin Štroner" userId="f57dc7ba9f2ddb92" providerId="LiveId" clId="{AB06555F-3FCB-47B0-868C-CEAB963A3D42}" dt="2019-02-16T15:17:10.436" v="327" actId="20577"/>
        <pc:sldMkLst>
          <pc:docMk/>
          <pc:sldMk cId="2026174167" sldId="311"/>
        </pc:sldMkLst>
        <pc:spChg chg="mod">
          <ac:chgData name="Martin Štroner" userId="f57dc7ba9f2ddb92" providerId="LiveId" clId="{AB06555F-3FCB-47B0-868C-CEAB963A3D42}" dt="2019-02-16T14:58:58.634" v="64" actId="20577"/>
          <ac:spMkLst>
            <pc:docMk/>
            <pc:sldMk cId="2026174167" sldId="311"/>
            <ac:spMk id="4" creationId="{00000000-0000-0000-0000-000000000000}"/>
          </ac:spMkLst>
        </pc:spChg>
        <pc:spChg chg="mod">
          <ac:chgData name="Martin Štroner" userId="f57dc7ba9f2ddb92" providerId="LiveId" clId="{AB06555F-3FCB-47B0-868C-CEAB963A3D42}" dt="2019-02-16T15:17:10.436" v="327" actId="20577"/>
          <ac:spMkLst>
            <pc:docMk/>
            <pc:sldMk cId="2026174167" sldId="311"/>
            <ac:spMk id="8" creationId="{00000000-0000-0000-0000-000000000000}"/>
          </ac:spMkLst>
        </pc:spChg>
      </pc:sldChg>
      <pc:sldChg chg="modSp">
        <pc:chgData name="Martin Štroner" userId="f57dc7ba9f2ddb92" providerId="LiveId" clId="{AB06555F-3FCB-47B0-868C-CEAB963A3D42}" dt="2019-02-16T14:37:31.537" v="5" actId="20577"/>
        <pc:sldMkLst>
          <pc:docMk/>
          <pc:sldMk cId="53405465" sldId="342"/>
        </pc:sldMkLst>
        <pc:spChg chg="mod">
          <ac:chgData name="Martin Štroner" userId="f57dc7ba9f2ddb92" providerId="LiveId" clId="{AB06555F-3FCB-47B0-868C-CEAB963A3D42}" dt="2019-02-16T14:37:31.537" v="5" actId="20577"/>
          <ac:spMkLst>
            <pc:docMk/>
            <pc:sldMk cId="53405465" sldId="342"/>
            <ac:spMk id="4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7:20.991" v="328" actId="2696"/>
        <pc:sldMkLst>
          <pc:docMk/>
          <pc:sldMk cId="2710477657" sldId="343"/>
        </pc:sldMkLst>
      </pc:sldChg>
      <pc:sldChg chg="modSp">
        <pc:chgData name="Martin Štroner" userId="f57dc7ba9f2ddb92" providerId="LiveId" clId="{AB06555F-3FCB-47B0-868C-CEAB963A3D42}" dt="2019-02-17T10:06:17.455" v="471" actId="20577"/>
        <pc:sldMkLst>
          <pc:docMk/>
          <pc:sldMk cId="769489795" sldId="344"/>
        </pc:sldMkLst>
        <pc:spChg chg="mod">
          <ac:chgData name="Martin Štroner" userId="f57dc7ba9f2ddb92" providerId="LiveId" clId="{AB06555F-3FCB-47B0-868C-CEAB963A3D42}" dt="2019-02-16T15:17:25.093" v="329" actId="20577"/>
          <ac:spMkLst>
            <pc:docMk/>
            <pc:sldMk cId="769489795" sldId="344"/>
            <ac:spMk id="5" creationId="{680C5699-8534-469C-99FF-F12F01335881}"/>
          </ac:spMkLst>
        </pc:spChg>
        <pc:spChg chg="mod">
          <ac:chgData name="Martin Štroner" userId="f57dc7ba9f2ddb92" providerId="LiveId" clId="{AB06555F-3FCB-47B0-868C-CEAB963A3D42}" dt="2019-02-17T10:06:17.455" v="471" actId="20577"/>
          <ac:spMkLst>
            <pc:docMk/>
            <pc:sldMk cId="769489795" sldId="344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6.290" v="335" actId="2696"/>
        <pc:sldMkLst>
          <pc:docMk/>
          <pc:sldMk cId="1784245934" sldId="345"/>
        </pc:sldMkLst>
      </pc:sldChg>
      <pc:sldChg chg="addSp delSp modSp add">
        <pc:chgData name="Martin Štroner" userId="f57dc7ba9f2ddb92" providerId="LiveId" clId="{AB06555F-3FCB-47B0-868C-CEAB963A3D42}" dt="2019-02-17T11:55:42.205" v="1116" actId="20577"/>
        <pc:sldMkLst>
          <pc:docMk/>
          <pc:sldMk cId="2120865739" sldId="345"/>
        </pc:sldMkLst>
        <pc:spChg chg="mod">
          <ac:chgData name="Martin Štroner" userId="f57dc7ba9f2ddb92" providerId="LiveId" clId="{AB06555F-3FCB-47B0-868C-CEAB963A3D42}" dt="2019-02-17T11:55:42.205" v="1116" actId="20577"/>
          <ac:spMkLst>
            <pc:docMk/>
            <pc:sldMk cId="2120865739" sldId="345"/>
            <ac:spMk id="8" creationId="{00000000-0000-0000-0000-000000000000}"/>
          </ac:spMkLst>
        </pc:spChg>
        <pc:inkChg chg="add">
          <ac:chgData name="Martin Štroner" userId="f57dc7ba9f2ddb92" providerId="LiveId" clId="{AB06555F-3FCB-47B0-868C-CEAB963A3D42}" dt="2019-02-17T10:56:54.109" v="1029"/>
          <ac:inkMkLst>
            <pc:docMk/>
            <pc:sldMk cId="2120865739" sldId="345"/>
            <ac:inkMk id="2" creationId="{8642C4AA-49DA-4370-A78F-FDB19846EC5D}"/>
          </ac:inkMkLst>
        </pc:inkChg>
        <pc:inkChg chg="add del">
          <ac:chgData name="Martin Štroner" userId="f57dc7ba9f2ddb92" providerId="LiveId" clId="{AB06555F-3FCB-47B0-868C-CEAB963A3D42}" dt="2019-02-17T10:57:04.595" v="1031"/>
          <ac:inkMkLst>
            <pc:docMk/>
            <pc:sldMk cId="2120865739" sldId="345"/>
            <ac:inkMk id="3" creationId="{D646A40F-CF2D-446C-B25E-F7C89A5E5647}"/>
          </ac:inkMkLst>
        </pc:inkChg>
      </pc:sldChg>
      <pc:sldChg chg="modSp add ord">
        <pc:chgData name="Martin Štroner" userId="f57dc7ba9f2ddb92" providerId="LiveId" clId="{AB06555F-3FCB-47B0-868C-CEAB963A3D42}" dt="2019-02-17T11:55:39.679" v="1115" actId="20577"/>
        <pc:sldMkLst>
          <pc:docMk/>
          <pc:sldMk cId="440242404" sldId="346"/>
        </pc:sldMkLst>
        <pc:spChg chg="mod">
          <ac:chgData name="Martin Štroner" userId="f57dc7ba9f2ddb92" providerId="LiveId" clId="{AB06555F-3FCB-47B0-868C-CEAB963A3D42}" dt="2019-02-17T11:55:39.679" v="1115" actId="20577"/>
          <ac:spMkLst>
            <pc:docMk/>
            <pc:sldMk cId="440242404" sldId="346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6.816" v="341" actId="2696"/>
        <pc:sldMkLst>
          <pc:docMk/>
          <pc:sldMk cId="3325407503" sldId="346"/>
        </pc:sldMkLst>
      </pc:sldChg>
      <pc:sldChg chg="modSp add">
        <pc:chgData name="Martin Štroner" userId="f57dc7ba9f2ddb92" providerId="LiveId" clId="{AB06555F-3FCB-47B0-868C-CEAB963A3D42}" dt="2019-02-17T10:10:48.244" v="729" actId="20577"/>
        <pc:sldMkLst>
          <pc:docMk/>
          <pc:sldMk cId="313092847" sldId="347"/>
        </pc:sldMkLst>
        <pc:spChg chg="mod">
          <ac:chgData name="Martin Štroner" userId="f57dc7ba9f2ddb92" providerId="LiveId" clId="{AB06555F-3FCB-47B0-868C-CEAB963A3D42}" dt="2019-02-17T10:10:48.244" v="729" actId="20577"/>
          <ac:spMkLst>
            <pc:docMk/>
            <pc:sldMk cId="313092847" sldId="347"/>
            <ac:spMk id="8" creationId="{00000000-0000-0000-0000-000000000000}"/>
          </ac:spMkLst>
        </pc:spChg>
      </pc:sldChg>
      <pc:sldChg chg="modSp add">
        <pc:chgData name="Martin Štroner" userId="f57dc7ba9f2ddb92" providerId="LiveId" clId="{AB06555F-3FCB-47B0-868C-CEAB963A3D42}" dt="2019-02-17T10:29:14.667" v="850" actId="20577"/>
        <pc:sldMkLst>
          <pc:docMk/>
          <pc:sldMk cId="3751541416" sldId="348"/>
        </pc:sldMkLst>
        <pc:spChg chg="mod">
          <ac:chgData name="Martin Štroner" userId="f57dc7ba9f2ddb92" providerId="LiveId" clId="{AB06555F-3FCB-47B0-868C-CEAB963A3D42}" dt="2019-02-17T10:29:14.667" v="850" actId="20577"/>
          <ac:spMkLst>
            <pc:docMk/>
            <pc:sldMk cId="3751541416" sldId="348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7.198" v="344" actId="2696"/>
        <pc:sldMkLst>
          <pc:docMk/>
          <pc:sldMk cId="4254554465" sldId="348"/>
        </pc:sldMkLst>
      </pc:sldChg>
      <pc:sldChg chg="del">
        <pc:chgData name="Martin Štroner" userId="f57dc7ba9f2ddb92" providerId="LiveId" clId="{AB06555F-3FCB-47B0-868C-CEAB963A3D42}" dt="2019-02-16T15:18:17.262" v="345" actId="2696"/>
        <pc:sldMkLst>
          <pc:docMk/>
          <pc:sldMk cId="1299203480" sldId="349"/>
        </pc:sldMkLst>
      </pc:sldChg>
      <pc:sldChg chg="modSp add del">
        <pc:chgData name="Martin Štroner" userId="f57dc7ba9f2ddb92" providerId="LiveId" clId="{AB06555F-3FCB-47B0-868C-CEAB963A3D42}" dt="2019-02-17T11:08:00.437" v="1112" actId="20577"/>
        <pc:sldMkLst>
          <pc:docMk/>
          <pc:sldMk cId="2449171913" sldId="349"/>
        </pc:sldMkLst>
        <pc:spChg chg="mod">
          <ac:chgData name="Martin Štroner" userId="f57dc7ba9f2ddb92" providerId="LiveId" clId="{AB06555F-3FCB-47B0-868C-CEAB963A3D42}" dt="2019-02-17T11:08:00.437" v="1112" actId="20577"/>
          <ac:spMkLst>
            <pc:docMk/>
            <pc:sldMk cId="2449171913" sldId="349"/>
            <ac:spMk id="8" creationId="{00000000-0000-0000-0000-000000000000}"/>
          </ac:spMkLst>
        </pc:spChg>
      </pc:sldChg>
      <pc:sldChg chg="modSp add del">
        <pc:chgData name="Martin Štroner" userId="f57dc7ba9f2ddb92" providerId="LiveId" clId="{AB06555F-3FCB-47B0-868C-CEAB963A3D42}" dt="2019-02-17T10:29:52.422" v="890" actId="20577"/>
        <pc:sldMkLst>
          <pc:docMk/>
          <pc:sldMk cId="2937482731" sldId="350"/>
        </pc:sldMkLst>
        <pc:spChg chg="mod">
          <ac:chgData name="Martin Štroner" userId="f57dc7ba9f2ddb92" providerId="LiveId" clId="{AB06555F-3FCB-47B0-868C-CEAB963A3D42}" dt="2019-02-17T10:29:52.422" v="890" actId="20577"/>
          <ac:spMkLst>
            <pc:docMk/>
            <pc:sldMk cId="2937482731" sldId="350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6.320" v="336" actId="2696"/>
        <pc:sldMkLst>
          <pc:docMk/>
          <pc:sldMk cId="3459782029" sldId="350"/>
        </pc:sldMkLst>
      </pc:sldChg>
      <pc:sldChg chg="del">
        <pc:chgData name="Martin Štroner" userId="f57dc7ba9f2ddb92" providerId="LiveId" clId="{AB06555F-3FCB-47B0-868C-CEAB963A3D42}" dt="2019-02-16T15:18:16.148" v="334" actId="2696"/>
        <pc:sldMkLst>
          <pc:docMk/>
          <pc:sldMk cId="1078982734" sldId="351"/>
        </pc:sldMkLst>
      </pc:sldChg>
      <pc:sldChg chg="del">
        <pc:chgData name="Martin Štroner" userId="f57dc7ba9f2ddb92" providerId="LiveId" clId="{AB06555F-3FCB-47B0-868C-CEAB963A3D42}" dt="2019-02-16T15:18:16.334" v="337" actId="2696"/>
        <pc:sldMkLst>
          <pc:docMk/>
          <pc:sldMk cId="4004063559" sldId="352"/>
        </pc:sldMkLst>
      </pc:sldChg>
      <pc:sldChg chg="del">
        <pc:chgData name="Martin Štroner" userId="f57dc7ba9f2ddb92" providerId="LiveId" clId="{AB06555F-3FCB-47B0-868C-CEAB963A3D42}" dt="2019-02-16T15:18:16.351" v="338" actId="2696"/>
        <pc:sldMkLst>
          <pc:docMk/>
          <pc:sldMk cId="1754791130" sldId="353"/>
        </pc:sldMkLst>
      </pc:sldChg>
      <pc:sldChg chg="del">
        <pc:chgData name="Martin Štroner" userId="f57dc7ba9f2ddb92" providerId="LiveId" clId="{AB06555F-3FCB-47B0-868C-CEAB963A3D42}" dt="2019-02-16T15:18:16.535" v="339" actId="2696"/>
        <pc:sldMkLst>
          <pc:docMk/>
          <pc:sldMk cId="3801860806" sldId="354"/>
        </pc:sldMkLst>
      </pc:sldChg>
      <pc:sldChg chg="del">
        <pc:chgData name="Martin Štroner" userId="f57dc7ba9f2ddb92" providerId="LiveId" clId="{AB06555F-3FCB-47B0-868C-CEAB963A3D42}" dt="2019-02-16T15:18:16.598" v="340" actId="2696"/>
        <pc:sldMkLst>
          <pc:docMk/>
          <pc:sldMk cId="1697090467" sldId="355"/>
        </pc:sldMkLst>
      </pc:sldChg>
      <pc:sldChg chg="del">
        <pc:chgData name="Martin Štroner" userId="f57dc7ba9f2ddb92" providerId="LiveId" clId="{AB06555F-3FCB-47B0-868C-CEAB963A3D42}" dt="2019-02-16T15:18:17.119" v="343" actId="2696"/>
        <pc:sldMkLst>
          <pc:docMk/>
          <pc:sldMk cId="3421958493" sldId="357"/>
        </pc:sldMkLst>
      </pc:sldChg>
      <pc:sldChg chg="del">
        <pc:chgData name="Martin Štroner" userId="f57dc7ba9f2ddb92" providerId="LiveId" clId="{AB06555F-3FCB-47B0-868C-CEAB963A3D42}" dt="2019-02-16T15:18:16.990" v="342" actId="2696"/>
        <pc:sldMkLst>
          <pc:docMk/>
          <pc:sldMk cId="795086984" sldId="358"/>
        </pc:sldMkLst>
      </pc:sldChg>
    </pc:docChg>
  </pc:docChgLst>
  <pc:docChgLst>
    <pc:chgData name="Martin Štroner" userId="f57dc7ba9f2ddb92" providerId="LiveId" clId="{51E58488-484F-4518-9153-3CA574731E85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9938"/>
            <a:ext cx="51133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0" tIns="49531" rIns="99060" bIns="49531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9060" tIns="49531" rIns="99060" bIns="495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313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459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585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667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841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927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831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23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450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6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69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19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228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576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93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67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1484786"/>
            <a:ext cx="82082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0" indent="-1079500"/>
            <a:r>
              <a:rPr lang="cs-CZ" sz="2000" dirty="0"/>
              <a:t>Téma č. 5: </a:t>
            </a:r>
            <a:r>
              <a:rPr lang="cs-CZ" sz="2000" b="1" dirty="0"/>
              <a:t>Speciální postupy ve vyrovnání: Eliminace neznámých. Sekvenční vyrovnání. Chyby ve výchozích veličinách.</a:t>
            </a:r>
          </a:p>
          <a:p>
            <a:pPr marL="1079500" indent="-1079500"/>
            <a:endParaRPr lang="cs-CZ" sz="2000" dirty="0"/>
          </a:p>
          <a:p>
            <a:pPr marL="457200" indent="-457200">
              <a:buFontTx/>
              <a:buAutoNum type="arabicPeriod"/>
            </a:pPr>
            <a:endParaRPr lang="cs-CZ" sz="2000" dirty="0"/>
          </a:p>
          <a:p>
            <a:pPr marL="457200" indent="-457200">
              <a:buFontTx/>
              <a:buAutoNum type="arabicPeriod"/>
            </a:pPr>
            <a:r>
              <a:rPr lang="cs-CZ" sz="2000" dirty="0"/>
              <a:t>Eliminace neznámých.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Sekvenční vyrovnání. 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Chyby ve výchozích veličinách.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:\_Data_k\_projekty\2011_Sekvencni_vyrovnani\Vyskovy_porad.bmp">
            <a:extLst>
              <a:ext uri="{FF2B5EF4-FFF2-40B4-BE49-F238E27FC236}">
                <a16:creationId xmlns:a16="http://schemas.microsoft.com/office/drawing/2014/main" id="{D6CE9075-287A-4A1B-BB30-69B039F6E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971" y="864049"/>
            <a:ext cx="3927501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Sekvenční vyrovnání.</a:t>
            </a:r>
          </a:p>
          <a:p>
            <a:endParaRPr lang="cs-CZ" sz="1100" dirty="0"/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>
            <a:spLocks noChangeAspect="1"/>
          </p:cNvSpPr>
          <p:nvPr/>
        </p:nvSpPr>
        <p:spPr>
          <a:xfrm>
            <a:off x="4355975" y="171793"/>
            <a:ext cx="523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A97CE55-681F-4489-9B4E-91EEB910329A}"/>
                  </a:ext>
                </a:extLst>
              </p:cNvPr>
              <p:cNvSpPr/>
              <p:nvPr/>
            </p:nvSpPr>
            <p:spPr>
              <a:xfrm>
                <a:off x="323528" y="1074658"/>
                <a:ext cx="8363272" cy="58777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Sekvenční vyrovnání: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Indexem vlevo nahoře je u „měřených“ výšek 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označena větev, ve které byly vyrovnány.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Rovnice měření: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Pre>
                      <m:sPre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PrePr>
                      <m:sub/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sPre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Pre>
                      <m:sPre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PrePr>
                      <m:sub/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Pre>
                      <m:sPre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PrePr>
                      <m:sub/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Pre>
                      <m:sPre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PrePr>
                      <m:sub/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e>
                    </m:sPre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Pořadí neznámých:		 </a:t>
                </a:r>
                <a:r>
                  <a:rPr lang="cs-CZ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Jacobiho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matice derivací: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Matice vah: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𝑴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𝑴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0,0050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0,0050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A97CE55-681F-4489-9B4E-91EEB91032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074658"/>
                <a:ext cx="8363272" cy="5877763"/>
              </a:xfrm>
              <a:prstGeom prst="rect">
                <a:avLst/>
              </a:prstGeom>
              <a:blipFill>
                <a:blip r:embed="rId4"/>
                <a:stretch>
                  <a:fillRect l="-583" t="-5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167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:\_Data_k\_projekty\2011_Sekvencni_vyrovnani\Vyskovy_porad.bmp">
            <a:extLst>
              <a:ext uri="{FF2B5EF4-FFF2-40B4-BE49-F238E27FC236}">
                <a16:creationId xmlns:a16="http://schemas.microsoft.com/office/drawing/2014/main" id="{D6CE9075-287A-4A1B-BB30-69B039F6E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499" y="486696"/>
            <a:ext cx="3927501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Sekvenční vyrovnání.</a:t>
            </a:r>
          </a:p>
          <a:p>
            <a:endParaRPr lang="cs-CZ" sz="1100" dirty="0"/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>
            <a:spLocks noChangeAspect="1"/>
          </p:cNvSpPr>
          <p:nvPr/>
        </p:nvSpPr>
        <p:spPr>
          <a:xfrm>
            <a:off x="4355975" y="171793"/>
            <a:ext cx="523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A97CE55-681F-4489-9B4E-91EEB910329A}"/>
                  </a:ext>
                </a:extLst>
              </p:cNvPr>
              <p:cNvSpPr/>
              <p:nvPr/>
            </p:nvSpPr>
            <p:spPr>
              <a:xfrm>
                <a:off x="323528" y="1074658"/>
                <a:ext cx="8363272" cy="5777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Sekvenční vyrovnání:</a:t>
                </a:r>
              </a:p>
              <a:p>
                <a:pPr algn="just">
                  <a:spcAft>
                    <a:spcPts val="0"/>
                  </a:spcAft>
                </a:pP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Přibližné hodnoty :		Vektor redukovaných měření:</a:t>
                </a:r>
              </a:p>
              <a:p>
                <a:pPr algn="just">
                  <a:spcAft>
                    <a:spcPts val="0"/>
                  </a:spcAft>
                </a:pP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sPre>
                                    <m:sPre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p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</m:sPre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sPre>
                                    <m:sPre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p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</m:sPre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Pre>
                                <m:sPre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sPre>
                            </m:e>
                          </m:mr>
                        </m:m>
                      </m:e>
                    </m:d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p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sPre>
                                    <m:sPre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p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</m:sPre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sPre>
                                    <m:sPre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</m:sPre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Vyrovnané hodnoty: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Sup>
                      <m:sSubSup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𝒅𝒙</m:t>
                    </m:r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110,0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120,0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130,0</m:t>
                              </m:r>
                            </m:e>
                          </m:mr>
                        </m:m>
                      </m:e>
                    </m:d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Kovarianční matice: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𝑴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b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0,0019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0,0006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0,0006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.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A97CE55-681F-4489-9B4E-91EEB91032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074658"/>
                <a:ext cx="8363272" cy="5777736"/>
              </a:xfrm>
              <a:prstGeom prst="rect">
                <a:avLst/>
              </a:prstGeom>
              <a:blipFill>
                <a:blip r:embed="rId4"/>
                <a:stretch>
                  <a:fillRect l="-583" t="-5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43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:\_Data_k\_projekty\2011_Sekvencni_vyrovnani\Vyskovy_porad.bmp">
            <a:extLst>
              <a:ext uri="{FF2B5EF4-FFF2-40B4-BE49-F238E27FC236}">
                <a16:creationId xmlns:a16="http://schemas.microsoft.com/office/drawing/2014/main" id="{D6CE9075-287A-4A1B-BB30-69B039F6E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499" y="486696"/>
            <a:ext cx="3927501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Sekvenční vyrovnání.</a:t>
            </a:r>
          </a:p>
          <a:p>
            <a:endParaRPr lang="cs-CZ" sz="1100" dirty="0"/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>
            <a:spLocks noChangeAspect="1"/>
          </p:cNvSpPr>
          <p:nvPr/>
        </p:nvSpPr>
        <p:spPr>
          <a:xfrm>
            <a:off x="4355975" y="171793"/>
            <a:ext cx="523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FEE8382-87E7-4B4D-A7D4-282F705C5CBF}"/>
                  </a:ext>
                </a:extLst>
              </p:cNvPr>
              <p:cNvSpPr/>
              <p:nvPr/>
            </p:nvSpPr>
            <p:spPr>
              <a:xfrm>
                <a:off x="323528" y="1196752"/>
                <a:ext cx="8136259" cy="5800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Celkové vyrovnání všech měření: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Rovnice měření: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/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Pořadí neznámých:		</a:t>
                </a:r>
                <a:r>
                  <a:rPr lang="cs-CZ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Jacobiho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matice derivací: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Matice vah: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400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400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400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400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FEE8382-87E7-4B4D-A7D4-282F705C5C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136259" cy="5800499"/>
              </a:xfrm>
              <a:prstGeom prst="rect">
                <a:avLst/>
              </a:prstGeom>
              <a:blipFill>
                <a:blip r:embed="rId4"/>
                <a:stretch>
                  <a:fillRect l="-599" t="-5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33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:\_Data_k\_projekty\2011_Sekvencni_vyrovnani\Vyskovy_porad.bmp">
            <a:extLst>
              <a:ext uri="{FF2B5EF4-FFF2-40B4-BE49-F238E27FC236}">
                <a16:creationId xmlns:a16="http://schemas.microsoft.com/office/drawing/2014/main" id="{D6CE9075-287A-4A1B-BB30-69B039F6E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499" y="486696"/>
            <a:ext cx="3927501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Sekvenční vyrovnání.</a:t>
            </a:r>
          </a:p>
          <a:p>
            <a:endParaRPr lang="cs-CZ" sz="1100" dirty="0"/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>
            <a:spLocks noChangeAspect="1"/>
          </p:cNvSpPr>
          <p:nvPr/>
        </p:nvSpPr>
        <p:spPr>
          <a:xfrm>
            <a:off x="4355975" y="171793"/>
            <a:ext cx="523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FEE8382-87E7-4B4D-A7D4-282F705C5CBF}"/>
                  </a:ext>
                </a:extLst>
              </p:cNvPr>
              <p:cNvSpPr/>
              <p:nvPr/>
            </p:nvSpPr>
            <p:spPr>
              <a:xfrm>
                <a:off x="323528" y="1196752"/>
                <a:ext cx="8136259" cy="4905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Celkové vyrovnání všech měření: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Matice redukovaných měření: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p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110,1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10,1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129,9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10,1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Vyrovnané hodnoty: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b>
                        </m:sSub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Sup>
                      <m:sSubSup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  <m:sup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110,0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120,0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130,0</m:t>
                              </m:r>
                            </m:e>
                          </m:mr>
                        </m:m>
                      </m:e>
                    </m:d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Kovarianční matice: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𝑴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sub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b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0,0019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0,0006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0,0006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.  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FEE8382-87E7-4B4D-A7D4-282F705C5C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136259" cy="4905830"/>
              </a:xfrm>
              <a:prstGeom prst="rect">
                <a:avLst/>
              </a:prstGeom>
              <a:blipFill>
                <a:blip r:embed="rId4"/>
                <a:stretch>
                  <a:fillRect l="-599" t="-6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03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:\_Data_k\_projekty\2011_Sekvencni_vyrovnani\Vyskovy_porad.bmp">
            <a:extLst>
              <a:ext uri="{FF2B5EF4-FFF2-40B4-BE49-F238E27FC236}">
                <a16:creationId xmlns:a16="http://schemas.microsoft.com/office/drawing/2014/main" id="{D6CE9075-287A-4A1B-BB30-69B039F6E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499" y="486696"/>
            <a:ext cx="3927501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Sekvenční vyrovnání.</a:t>
            </a:r>
          </a:p>
          <a:p>
            <a:endParaRPr lang="cs-CZ" sz="1100" dirty="0"/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>
            <a:spLocks noChangeAspect="1"/>
          </p:cNvSpPr>
          <p:nvPr/>
        </p:nvSpPr>
        <p:spPr>
          <a:xfrm>
            <a:off x="4355975" y="171793"/>
            <a:ext cx="523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FEE8382-87E7-4B4D-A7D4-282F705C5CBF}"/>
                  </a:ext>
                </a:extLst>
              </p:cNvPr>
              <p:cNvSpPr/>
              <p:nvPr/>
            </p:nvSpPr>
            <p:spPr>
              <a:xfrm>
                <a:off x="323528" y="1196752"/>
                <a:ext cx="8136259" cy="4905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Celkové vyrovnání všech měření: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Matice redukovaných měření: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p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110,1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10,1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129,9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10,1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Vyrovnané hodnoty: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b>
                        </m:sSub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Sup>
                      <m:sSubSup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  <m:sup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110,0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120,0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130,0</m:t>
                              </m:r>
                            </m:e>
                          </m:mr>
                        </m:m>
                      </m:e>
                    </m:d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Kovarianční matice: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𝑴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sub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b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0,0019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0,0006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0,0006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0,0013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0,0019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.  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FEE8382-87E7-4B4D-A7D4-282F705C5C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136259" cy="4905830"/>
              </a:xfrm>
              <a:prstGeom prst="rect">
                <a:avLst/>
              </a:prstGeom>
              <a:blipFill>
                <a:blip r:embed="rId4"/>
                <a:stretch>
                  <a:fillRect l="-599" t="-6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54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Sekvenční vyrovnání.</a:t>
            </a:r>
          </a:p>
          <a:p>
            <a:endParaRPr lang="cs-CZ" sz="1100" dirty="0"/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>
            <a:spLocks noChangeAspect="1"/>
          </p:cNvSpPr>
          <p:nvPr/>
        </p:nvSpPr>
        <p:spPr>
          <a:xfrm>
            <a:off x="4355975" y="171793"/>
            <a:ext cx="523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FEE8382-87E7-4B4D-A7D4-282F705C5CBF}"/>
              </a:ext>
            </a:extLst>
          </p:cNvPr>
          <p:cNvSpPr/>
          <p:nvPr/>
        </p:nvSpPr>
        <p:spPr>
          <a:xfrm>
            <a:off x="323528" y="1196752"/>
            <a:ext cx="81362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Příklad konstrukce sekvenčního vyrovnání:</a:t>
            </a:r>
          </a:p>
          <a:p>
            <a:pPr algn="just">
              <a:spcAft>
                <a:spcPts val="0"/>
              </a:spcAft>
            </a:pPr>
            <a:endParaRPr lang="cs-CZ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Geodetická síť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556FC63-72EE-41F4-90B3-08B7837BC0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077284"/>
            <a:ext cx="5950920" cy="455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571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95536" y="654585"/>
            <a:ext cx="84969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3. Chyby ve výchozích veličinách.</a:t>
            </a:r>
          </a:p>
          <a:p>
            <a:endParaRPr lang="cs-CZ" sz="2000" dirty="0"/>
          </a:p>
          <a:p>
            <a:r>
              <a:rPr lang="cs-CZ" dirty="0"/>
              <a:t>Úlohu vyrovnání jsme prozatím definovali tak, že existují pevné (konstantní) hodnoty (body, souřadnice, délky, úhly), od kterých jsme měřili nějaké hodnoty (tzv. měřené veličiny) s určitou přesností (směrodatnou odchylkou). Je zde velmi ostré rozhraní mezi danými (bezchybnými) veličinami a měřenými veličinami, kterým přisuzujeme ve vyrovnání opravy.</a:t>
            </a:r>
          </a:p>
          <a:p>
            <a:endParaRPr lang="cs-CZ" dirty="0"/>
          </a:p>
          <a:p>
            <a:r>
              <a:rPr lang="cs-CZ" dirty="0"/>
              <a:t>Praktické úlohy jen zřídkakdy vedou k podobné situaci. Většinou se stává, že i výchozí (dané) veličiny jsou určeny s jistou přesností - mají také určitou směrodatnou odchylku.</a:t>
            </a:r>
          </a:p>
          <a:p>
            <a:endParaRPr lang="cs-CZ" dirty="0"/>
          </a:p>
          <a:p>
            <a:r>
              <a:rPr lang="cs-CZ" dirty="0"/>
              <a:t>Exaktní řešení takového modelu dostaneme, když mezi vyrovnávané neznámé zahrneme i výchozí veličiny.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2682259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17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95536" y="654585"/>
                <a:ext cx="8496944" cy="6118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3. Chyby ve výchozích veličinách.</a:t>
                </a:r>
              </a:p>
              <a:p>
                <a:endParaRPr lang="cs-CZ" sz="2000" dirty="0"/>
              </a:p>
              <a:p>
                <a:r>
                  <a:rPr lang="cs-CZ" b="1" dirty="0"/>
                  <a:t>Příklad: </a:t>
                </a:r>
                <a:r>
                  <a:rPr lang="cs-CZ" dirty="0"/>
                  <a:t>Je zaměřena výšková síť se zadanou výškou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 Všechna měření uvažujeme stejně přesná.</a:t>
                </a:r>
              </a:p>
              <a:p>
                <a:endParaRPr lang="cs-CZ" dirty="0"/>
              </a:p>
              <a:p>
                <a:pPr lvl="0"/>
                <a:r>
                  <a:rPr lang="cs-CZ" dirty="0"/>
                  <a:t>Klasické vyrovnání. Výšku A považujeme za bezchybnou.</a:t>
                </a:r>
              </a:p>
              <a:p>
                <a:r>
                  <a:rPr lang="cs-CZ" dirty="0"/>
                  <a:t>Rovnice oprav:			váhová matice:</a:t>
                </a:r>
              </a:p>
              <a:p>
                <a:r>
                  <a:rPr lang="cs-CZ" dirty="0"/>
                  <a:t> </a:t>
                </a:r>
              </a:p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6"/>
                              <m:mcJc m:val="center"/>
                            </m:mcPr>
                          </m:mc>
                        </m:mcs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/>
                        <m:e/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/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e/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e/>
                        <m:e/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mr>
                    </m:m>
                  </m:oMath>
                </a14:m>
                <a:r>
                  <a:rPr lang="cs-CZ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Exaktní společné vyrovnání.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 bylo určeno z  bodu K měřením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cs-CZ" dirty="0"/>
                  <a:t> o váze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dirty="0"/>
                  <a:t>Rovnice oprav:				váhová matice: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6"/>
                              <m:mcJc m:val="center"/>
                            </m:mcPr>
                          </m:mc>
                        </m:mcs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/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/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/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/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e/>
                        <m:e/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/>
                        <m:e/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mr>
                    </m:m>
                  </m:oMath>
                </a14:m>
                <a:r>
                  <a:rPr lang="cs-CZ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54585"/>
                <a:ext cx="8496944" cy="6118406"/>
              </a:xfrm>
              <a:prstGeom prst="rect">
                <a:avLst/>
              </a:prstGeom>
              <a:blipFill>
                <a:blip r:embed="rId3"/>
                <a:stretch>
                  <a:fillRect l="-1148" t="-797" r="-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6" name="obrázek 125">
            <a:extLst>
              <a:ext uri="{FF2B5EF4-FFF2-40B4-BE49-F238E27FC236}">
                <a16:creationId xmlns:a16="http://schemas.microsoft.com/office/drawing/2014/main" id="{7120037F-7981-4B43-8E36-B8DFE3CA887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41551" y="2348880"/>
            <a:ext cx="2880970" cy="225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06E1318-2B47-403D-B371-CBA1102742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5302" y="2003456"/>
            <a:ext cx="2953162" cy="26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3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95536" y="654585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3. Chyby ve výchozích veličinách.</a:t>
            </a:r>
          </a:p>
          <a:p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30B672D-D111-40D8-B19E-90ED0A2A8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760" y="1153196"/>
            <a:ext cx="5950920" cy="455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34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051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Eliminace neznámých </a:t>
                </a:r>
              </a:p>
              <a:p>
                <a:endParaRPr lang="cs-CZ" sz="2000" dirty="0"/>
              </a:p>
              <a:p>
                <a:r>
                  <a:rPr lang="cs-CZ" dirty="0"/>
                  <a:t>V některých případech vyrovnání není cílem vypočítat všechny neznámé, které jsou pro matematický popis nutné a pak lze využít dále uvedený postup. Normální rovnice mají tvar: 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 +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p>
                        </m:sSup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∙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endParaRPr lang="cs-CZ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𝑵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	kde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∙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cs-CZ" dirty="0"/>
                  <a:t> .</a:t>
                </a:r>
              </a:p>
              <a:p>
                <a:endParaRPr lang="cs-CZ" dirty="0"/>
              </a:p>
              <a:p>
                <a:r>
                  <a:rPr lang="cs-CZ" dirty="0"/>
                  <a:t>Vektor neznámých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cs-CZ" dirty="0"/>
                  <a:t> lze rozdělit na neznámé určované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) a neurčované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), a tedy i pro vektor přírůstků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cs-CZ" dirty="0"/>
                  <a:t> platí: </a:t>
                </a:r>
              </a:p>
              <a:p>
                <a:endParaRPr lang="cs-CZ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b="1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Normální rovnice pak lze formálně zapsat ve tvaru:</a:t>
                </a:r>
              </a:p>
              <a:p>
                <a:r>
                  <a:rPr lang="cs-CZ" dirty="0"/>
                  <a:t> </a:t>
                </a:r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b="1" dirty="0"/>
                  <a:t> </a:t>
                </a:r>
                <a:r>
                  <a:rPr lang="cs-CZ" dirty="0"/>
                  <a:t>.	</a:t>
                </a:r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051015"/>
              </a:xfrm>
              <a:prstGeom prst="rect">
                <a:avLst/>
              </a:prstGeom>
              <a:blipFill>
                <a:blip r:embed="rId3"/>
                <a:stretch>
                  <a:fillRect l="-1076" t="-8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129039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03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Eliminace neznámých </a:t>
                </a:r>
              </a:p>
              <a:p>
                <a:endParaRPr lang="cs-CZ" sz="2000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b="1" dirty="0"/>
                  <a:t> </a:t>
                </a:r>
                <a:r>
                  <a:rPr lang="cs-CZ" dirty="0"/>
                  <a:t>.</a:t>
                </a:r>
              </a:p>
              <a:p>
                <a:endParaRPr lang="cs-CZ" dirty="0"/>
              </a:p>
              <a:p>
                <a:r>
                  <a:rPr lang="cs-CZ" dirty="0"/>
                  <a:t>kde platí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cs-CZ" b="1" dirty="0"/>
                  <a:t> </a:t>
                </a:r>
                <a:r>
                  <a:rPr lang="cs-CZ" dirty="0"/>
                  <a:t>. </a:t>
                </a:r>
              </a:p>
              <a:p>
                <a:endParaRPr lang="cs-CZ" dirty="0"/>
              </a:p>
              <a:p>
                <a:r>
                  <a:rPr lang="cs-CZ" b="1" dirty="0"/>
                  <a:t> 	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𝟏𝟏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𝟐𝟏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𝟐𝟐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mr>
                    </m:m>
                    <m:r>
                      <a:rPr lang="cs-CZ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  </a:t>
                </a:r>
              </a:p>
              <a:p>
                <a:r>
                  <a:rPr lang="cs-CZ" b="1" dirty="0"/>
                  <a:t>	</a:t>
                </a:r>
              </a:p>
              <a:p>
                <a:r>
                  <a:rPr lang="cs-CZ" dirty="0"/>
                  <a:t>Pro neurčované neznámé pak z druhé rovnice platí:</a:t>
                </a:r>
              </a:p>
              <a:p>
                <a:endParaRPr lang="cs-CZ" sz="2000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𝟐𝟐</m:t>
                        </m:r>
                      </m:sub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𝟐𝟏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000" dirty="0"/>
                  <a:t> </a:t>
                </a:r>
              </a:p>
              <a:p>
                <a:endParaRPr lang="cs-CZ" sz="2000" dirty="0"/>
              </a:p>
              <a:p>
                <a:r>
                  <a:rPr lang="cs-CZ" dirty="0"/>
                  <a:t>Po dosazení do první rovnice za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dirty="0"/>
                  <a:t>: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	</a:t>
                </a:r>
                <a:r>
                  <a:rPr lang="cs-CZ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𝟏𝟏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𝟐𝟐</m:t>
                        </m:r>
                      </m:sub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𝟐𝟏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035738"/>
              </a:xfrm>
              <a:prstGeom prst="rect">
                <a:avLst/>
              </a:prstGeom>
              <a:blipFill>
                <a:blip r:embed="rId3"/>
                <a:stretch>
                  <a:fillRect l="-1076" t="-9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76948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533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Eliminace neznámých 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	</a:t>
                </a:r>
                <a:r>
                  <a:rPr lang="cs-CZ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𝟏𝟏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𝟐𝟐</m:t>
                        </m:r>
                      </m:sub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𝟐𝟏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sz="2000" dirty="0"/>
              </a:p>
              <a:p>
                <a:endParaRPr lang="cs-CZ" sz="2000" dirty="0"/>
              </a:p>
              <a:p>
                <a:r>
                  <a:rPr lang="cs-CZ" dirty="0"/>
                  <a:t>Po úpravách vznikne nový tvar normálních rovnic, které již neobsahují „eliminované“ neznámé:</a:t>
                </a:r>
                <a:endParaRPr lang="cs-CZ" sz="2000" dirty="0"/>
              </a:p>
              <a:p>
                <a:endParaRPr lang="cs-CZ" sz="2000" dirty="0"/>
              </a:p>
              <a:p>
                <a:r>
                  <a:rPr lang="cs-CZ" sz="2000" dirty="0"/>
                  <a:t>	</a:t>
                </a:r>
                <a:r>
                  <a:rPr lang="cs-CZ" sz="2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cs-CZ" b="1" i="1" dirty="0"/>
                  <a:t> </a:t>
                </a:r>
                <a:endParaRPr lang="cs-CZ" dirty="0"/>
              </a:p>
              <a:p>
                <a:endParaRPr lang="cs-CZ" sz="2000" dirty="0"/>
              </a:p>
              <a:p>
                <a:r>
                  <a:rPr lang="cs-CZ" dirty="0"/>
                  <a:t>kde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𝟏𝟏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𝟐𝟐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𝟐𝟏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  <a:p>
                <a:r>
                  <a:rPr lang="cs-CZ" sz="2000" dirty="0"/>
                  <a:t>	</a:t>
                </a:r>
                <a:r>
                  <a:rPr lang="cs-CZ" sz="2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𝟐𝟐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sz="2000" dirty="0"/>
              </a:p>
              <a:p>
                <a:endParaRPr lang="cs-CZ" sz="2000" dirty="0"/>
              </a:p>
              <a:p>
                <a:r>
                  <a:rPr lang="cs-CZ" dirty="0"/>
                  <a:t>Lze takto eliminovat neznámé z výpočtu a tím zmenšit velikost řešené soustavy (invertované matice) za cenu další inverze matice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𝟐𝟐</m:t>
                        </m:r>
                      </m:sub>
                    </m:sSub>
                  </m:oMath>
                </a14:m>
                <a:r>
                  <a:rPr lang="cs-CZ" dirty="0"/>
                  <a:t>.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cs-CZ" b="1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′=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sub>
                            </m:sSub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∙</m:t>
                            </m:r>
                            <m:sSubSup>
                              <m:sSub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𝟐𝟐</m:t>
                                </m:r>
                              </m:sub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bSup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𝟐𝟏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𝟏𝟐</m:t>
                            </m:r>
                          </m:sub>
                        </m:sSub>
                        <m:r>
                          <a:rPr lang="cs-CZ">
                            <a:latin typeface="Cambria Math" panose="02040503050406030204" pitchFamily="18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𝟐𝟐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bSup>
                        <m:r>
                          <a:rPr lang="cs-CZ">
                            <a:latin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533246"/>
              </a:xfrm>
              <a:prstGeom prst="rect">
                <a:avLst/>
              </a:prstGeom>
              <a:blipFill>
                <a:blip r:embed="rId3"/>
                <a:stretch>
                  <a:fillRect l="-1076" t="-8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267251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Sekvenční vyrovnání.</a:t>
            </a:r>
          </a:p>
          <a:p>
            <a:endParaRPr lang="cs-CZ" sz="1100" dirty="0"/>
          </a:p>
          <a:p>
            <a:r>
              <a:rPr lang="cs-CZ" dirty="0"/>
              <a:t>Doposud bylo vyrovnání prezentováno jako úloha zpracovávající měření. Vyrovnání ale může zpracovávat v podstatě libovolná data, v případě úlohy zvané sekvenční vyrovnání se jedná o výsledky předchozího vyrovnání. </a:t>
            </a:r>
          </a:p>
          <a:p>
            <a:endParaRPr lang="cs-CZ" dirty="0"/>
          </a:p>
          <a:p>
            <a:r>
              <a:rPr lang="cs-CZ" dirty="0"/>
              <a:t>Jednoduchým ilustrujícím příkladem je vyrovnání nivelační sítě rozdělené na více nezávislých částí, které jsou jednotlivě vyrovnány. Tyto výsledky jsou potom společně zpracovány sekvenčním vyrovnáním, jehož výsledky a směrodatné odchylky jsou stejné jako při zpracování všech měření najednou. 	</a:t>
            </a:r>
          </a:p>
          <a:p>
            <a:endParaRPr lang="cs-CZ" dirty="0"/>
          </a:p>
          <a:p>
            <a:r>
              <a:rPr lang="cs-CZ" dirty="0"/>
              <a:t>Stejným způsobem může být část sítě vyrovnána samostatně a zbytek měření vyrovnán až s výsledky prvního vyrovnání. Důvodem k tomuto oddělenému (sekvenčnímu) vyrovnáním může být jak přílišné množství měření pro současné zpracování, tak také například nezávislé a časově oddělené měření, které je třeba zpracovat a vyhodnotit ihned po měření a posléze je zbytečné provádět celý výpočet znovu.</a:t>
            </a:r>
          </a:p>
          <a:p>
            <a:endParaRPr lang="cs-CZ" dirty="0"/>
          </a:p>
          <a:p>
            <a:r>
              <a:rPr lang="cs-CZ" dirty="0"/>
              <a:t>Pro výpočet je třeba, aby měření vyrovnávaná v jednotlivých oddělených částech byla nezávislá (tj. žádné měření nesmí být použito ve více než jednom vyrovnání), a kromě výsledků vyrovnání (většinou souřadnice nebo výšky nebo obojí) musí být k dispozici také jejich kovarianční matice, ve které jsou obsaženy všechny vztahy mezi vyrovnanými veličinami.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303152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:\_Data_k\_projekty\2011_Sekvencni_vyrovnani\Vyskovy_porad.bmp">
            <a:extLst>
              <a:ext uri="{FF2B5EF4-FFF2-40B4-BE49-F238E27FC236}">
                <a16:creationId xmlns:a16="http://schemas.microsoft.com/office/drawing/2014/main" id="{D6CE9075-287A-4A1B-BB30-69B039F6E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792481"/>
            <a:ext cx="5303681" cy="35006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893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Sekvenční vyrovnání.</a:t>
                </a:r>
              </a:p>
              <a:p>
                <a:endParaRPr lang="cs-CZ" sz="1100" dirty="0"/>
              </a:p>
              <a:p>
                <a:r>
                  <a:rPr lang="cs-CZ" dirty="0"/>
                  <a:t>Příklad: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cs-CZ" dirty="0"/>
                  <a:t> jsou známé výšky koncových bodů</a:t>
                </a:r>
              </a:p>
              <a:p>
                <a:endParaRPr lang="cs-CZ" dirty="0"/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cs-CZ" dirty="0"/>
                  <a:t> určované výšky bodů. </a:t>
                </a:r>
              </a:p>
              <a:p>
                <a:pPr marL="285750" indent="-285750">
                  <a:buFontTx/>
                  <a:buChar char="-"/>
                </a:pPr>
                <a:endParaRPr lang="cs-CZ" dirty="0"/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Měření bylo prováděno ve dvou etapách, nejprve 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(převýšení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) a dále 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 (převýšení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). </a:t>
                </a:r>
              </a:p>
              <a:p>
                <a:pPr marL="285750" indent="-285750">
                  <a:buFontTx/>
                  <a:buChar char="-"/>
                </a:pPr>
                <a:endParaRPr lang="cs-CZ" dirty="0"/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V druhé etapě potom 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cs-CZ" dirty="0"/>
                  <a:t> 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cs-CZ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cs-CZ" dirty="0"/>
                  <a:t>) a dále 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). </a:t>
                </a:r>
              </a:p>
              <a:p>
                <a:pPr marL="285750" indent="-285750">
                  <a:buFontTx/>
                  <a:buChar char="-"/>
                </a:pPr>
                <a:endParaRPr lang="cs-CZ" dirty="0"/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Směr měření převýšení je vyznačen šipkou. Obě části samy o sobě neobsahují nadbytečná měření, přesto budou řešena vyrovnáním, aby byl zřejmý obecný postup.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893921"/>
              </a:xfrm>
              <a:prstGeom prst="rect">
                <a:avLst/>
              </a:prstGeom>
              <a:blipFill>
                <a:blip r:embed="rId4"/>
                <a:stretch>
                  <a:fillRect l="-1076" t="-827" r="-3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>
            <a:spLocks noChangeAspect="1"/>
          </p:cNvSpPr>
          <p:nvPr/>
        </p:nvSpPr>
        <p:spPr>
          <a:xfrm>
            <a:off x="4355975" y="171793"/>
            <a:ext cx="523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741122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:\_Data_k\_projekty\2011_Sekvencni_vyrovnani\Vyskovy_porad.bmp">
            <a:extLst>
              <a:ext uri="{FF2B5EF4-FFF2-40B4-BE49-F238E27FC236}">
                <a16:creationId xmlns:a16="http://schemas.microsoft.com/office/drawing/2014/main" id="{D6CE9075-287A-4A1B-BB30-69B039F6E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22251"/>
            <a:ext cx="5195250" cy="342904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1204"/>
                <a:ext cx="8496944" cy="5917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Sekvenční vyrovnání.</a:t>
                </a:r>
              </a:p>
              <a:p>
                <a:endParaRPr lang="cs-CZ" sz="1100" dirty="0"/>
              </a:p>
              <a:p>
                <a:r>
                  <a:rPr lang="cs-CZ" b="1" dirty="0"/>
                  <a:t>Příklad: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Známé a měřené hodnoty: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=100,0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 = 140,0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dirty="0"/>
                  <a:t>;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=10,1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=10,1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=−10,1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=−10,1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dirty="0"/>
                  <a:t>;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=…=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=0,05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dirty="0"/>
                  <a:t> .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1204"/>
                <a:ext cx="8496944" cy="5917710"/>
              </a:xfrm>
              <a:prstGeom prst="rect">
                <a:avLst/>
              </a:prstGeom>
              <a:blipFill>
                <a:blip r:embed="rId4"/>
                <a:stretch>
                  <a:fillRect l="-1076" t="-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>
            <a:spLocks noChangeAspect="1"/>
          </p:cNvSpPr>
          <p:nvPr/>
        </p:nvSpPr>
        <p:spPr>
          <a:xfrm>
            <a:off x="4355975" y="171793"/>
            <a:ext cx="523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133797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:\_Data_k\_projekty\2011_Sekvencni_vyrovnani\Vyskovy_porad.bmp">
            <a:extLst>
              <a:ext uri="{FF2B5EF4-FFF2-40B4-BE49-F238E27FC236}">
                <a16:creationId xmlns:a16="http://schemas.microsoft.com/office/drawing/2014/main" id="{D6CE9075-287A-4A1B-BB30-69B039F6E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971" y="864049"/>
            <a:ext cx="3927501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Sekvenční vyrovnání.</a:t>
            </a:r>
          </a:p>
          <a:p>
            <a:endParaRPr lang="cs-CZ" sz="1100" dirty="0"/>
          </a:p>
          <a:p>
            <a:r>
              <a:rPr lang="cs-CZ" b="1" dirty="0"/>
              <a:t>První větev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>
            <a:spLocks noChangeAspect="1"/>
          </p:cNvSpPr>
          <p:nvPr/>
        </p:nvSpPr>
        <p:spPr>
          <a:xfrm>
            <a:off x="4355975" y="171793"/>
            <a:ext cx="523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D614C57-3BE1-4D70-B49C-01E8362A7C4E}"/>
                  </a:ext>
                </a:extLst>
              </p:cNvPr>
              <p:cNvSpPr/>
              <p:nvPr/>
            </p:nvSpPr>
            <p:spPr>
              <a:xfrm>
                <a:off x="-141458" y="1556792"/>
                <a:ext cx="8784976" cy="52466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Rovnice měření:	Pořadí neznámých:</a:t>
                </a: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indent="450215" algn="just">
                  <a:spcAft>
                    <a:spcPts val="0"/>
                  </a:spcAft>
                </a:pPr>
                <a:r>
                  <a:rPr lang="cs-CZ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Jacobiho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matice derivací:	Matice vah</a:t>
                </a: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400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400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 měření:</a:t>
                </a: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110,1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10,1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Vyrovnané hodnoty:</a:t>
                </a: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sPre>
                                    <m:sPre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sPre>
                                </m:e>
                              </m:mr>
                              <m:mr>
                                <m:e>
                                  <m:sPre>
                                    <m:sPre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sPre>
                                </m:e>
                              </m:mr>
                            </m:m>
                          </m:e>
                        </m:d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Sup>
                      <m:sSubSup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110,1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120,2</m:t>
                              </m:r>
                            </m:e>
                          </m:mr>
                        </m:m>
                      </m:e>
                    </m:d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Kovarianční matice:</a:t>
                </a:r>
              </a:p>
              <a:p>
                <a:pPr indent="450215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𝑴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0,0050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.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D614C57-3BE1-4D70-B49C-01E8362A7C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1458" y="1556792"/>
                <a:ext cx="8784976" cy="5246629"/>
              </a:xfrm>
              <a:prstGeom prst="rect">
                <a:avLst/>
              </a:prstGeom>
              <a:blipFill>
                <a:blip r:embed="rId4"/>
                <a:stretch>
                  <a:fillRect t="-5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100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:\_Data_k\_projekty\2011_Sekvencni_vyrovnani\Vyskovy_porad.bmp">
            <a:extLst>
              <a:ext uri="{FF2B5EF4-FFF2-40B4-BE49-F238E27FC236}">
                <a16:creationId xmlns:a16="http://schemas.microsoft.com/office/drawing/2014/main" id="{D6CE9075-287A-4A1B-BB30-69B039F6E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971" y="864049"/>
            <a:ext cx="3927501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Sekvenční vyrovnání.</a:t>
            </a:r>
          </a:p>
          <a:p>
            <a:endParaRPr lang="cs-CZ" sz="1100" dirty="0"/>
          </a:p>
          <a:p>
            <a:r>
              <a:rPr lang="cs-CZ" b="1" dirty="0"/>
              <a:t>Druhá větev</a:t>
            </a:r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>
            <a:spLocks noChangeAspect="1"/>
          </p:cNvSpPr>
          <p:nvPr/>
        </p:nvSpPr>
        <p:spPr>
          <a:xfrm>
            <a:off x="4355975" y="171793"/>
            <a:ext cx="523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B852791B-CE05-4C55-92CD-9B82B126AC25}"/>
                  </a:ext>
                </a:extLst>
              </p:cNvPr>
              <p:cNvSpPr/>
              <p:nvPr/>
            </p:nvSpPr>
            <p:spPr>
              <a:xfrm>
                <a:off x="323528" y="1628800"/>
                <a:ext cx="8496944" cy="5069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Rovnice měření:		Pořadí neznámých: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Jacobiho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matice derivací:	Matice vah: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400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400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	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 měření: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129,9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10,1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Vyrovnané hodnoty: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sPre>
                                    <m:sPre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sPre>
                                </m:e>
                              </m:mr>
                              <m:mr>
                                <m:e>
                                  <m:sPre>
                                    <m:sPre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</m:sPre>
                                </m:e>
                              </m:mr>
                            </m:m>
                          </m:e>
                        </m:d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Sup>
                      <m:sSubSup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119,8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129,9</m:t>
                              </m:r>
                            </m:e>
                          </m:mr>
                        </m:m>
                      </m:e>
                    </m:d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cs-CZ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Kovarianční matice: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𝑴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bSup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0,0050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0,0025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B852791B-CE05-4C55-92CD-9B82B126AC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28800"/>
                <a:ext cx="8496944" cy="5069080"/>
              </a:xfrm>
              <a:prstGeom prst="rect">
                <a:avLst/>
              </a:prstGeom>
              <a:blipFill>
                <a:blip r:embed="rId4"/>
                <a:stretch>
                  <a:fillRect l="-574" t="-6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1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3759</TotalTime>
  <Words>554</Words>
  <Application>Microsoft Office PowerPoint</Application>
  <PresentationFormat>Předvádění na obrazovce (4:3)</PresentationFormat>
  <Paragraphs>280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402</cp:revision>
  <cp:lastPrinted>2019-03-13T15:41:28Z</cp:lastPrinted>
  <dcterms:created xsi:type="dcterms:W3CDTF">2007-03-07T08:58:30Z</dcterms:created>
  <dcterms:modified xsi:type="dcterms:W3CDTF">2019-03-13T15:41:35Z</dcterms:modified>
</cp:coreProperties>
</file>