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311" r:id="rId2"/>
    <p:sldId id="374" r:id="rId3"/>
    <p:sldId id="383" r:id="rId4"/>
    <p:sldId id="384" r:id="rId5"/>
    <p:sldId id="385" r:id="rId6"/>
    <p:sldId id="309" r:id="rId7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11863-5914-4F4F-98B0-6692410D7D1E}" v="1" dt="2019-04-29T07:41:43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>
        <p:scale>
          <a:sx n="75" d="100"/>
          <a:sy n="75" d="100"/>
        </p:scale>
        <p:origin x="678" y="432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07511863-5914-4F4F-98B0-6692410D7D1E}"/>
    <pc:docChg chg="modSld">
      <pc:chgData name="Martin Štroner" userId="f57dc7ba9f2ddb92" providerId="LiveId" clId="{07511863-5914-4F4F-98B0-6692410D7D1E}" dt="2019-04-29T07:41:43.530" v="0" actId="20577"/>
      <pc:docMkLst>
        <pc:docMk/>
      </pc:docMkLst>
      <pc:sldChg chg="modSp">
        <pc:chgData name="Martin Štroner" userId="f57dc7ba9f2ddb92" providerId="LiveId" clId="{07511863-5914-4F4F-98B0-6692410D7D1E}" dt="2019-04-29T07:41:43.530" v="0" actId="20577"/>
        <pc:sldMkLst>
          <pc:docMk/>
          <pc:sldMk cId="250951887" sldId="383"/>
        </pc:sldMkLst>
        <pc:spChg chg="mod">
          <ac:chgData name="Martin Štroner" userId="f57dc7ba9f2ddb92" providerId="LiveId" clId="{07511863-5914-4F4F-98B0-6692410D7D1E}" dt="2019-04-29T07:41:43.530" v="0" actId="20577"/>
          <ac:spMkLst>
            <pc:docMk/>
            <pc:sldMk cId="250951887" sldId="383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0" tIns="49531" rIns="99060" bIns="49531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0" tIns="49531" rIns="99060" bIns="495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6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047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053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542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8: </a:t>
            </a:r>
            <a:r>
              <a:rPr lang="cs-CZ" sz="2000" b="1" dirty="0"/>
              <a:t>Vyrovnání podmínkových s neznámými</a:t>
            </a:r>
          </a:p>
          <a:p>
            <a:pPr marL="1079500" indent="-1079500"/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/>
              <a:t>Definice problému.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Odvození.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Řešení.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Směrodatné odchylky. 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Příklad</a:t>
            </a:r>
          </a:p>
          <a:p>
            <a:pPr marL="457200" indent="-457200">
              <a:buFontTx/>
              <a:buAutoNum type="arabicPeriod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205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Definice problému </a:t>
                </a:r>
              </a:p>
              <a:p>
                <a:endParaRPr lang="cs-CZ" sz="1400" dirty="0"/>
              </a:p>
              <a:p>
                <a:pPr algn="just"/>
                <a:r>
                  <a:rPr lang="cs-CZ" dirty="0"/>
                  <a:t>Tento obecný typ vyrovnání nastává, když v podmínkových rovnicích vystupují kromě vyrovnaných měření ještě další, přímo neměřené neznámé, které též chceme určit. </a:t>
                </a:r>
              </a:p>
              <a:p>
                <a:pPr algn="just"/>
                <a:r>
                  <a:rPr lang="cs-CZ" sz="2000" dirty="0"/>
                  <a:t>Tvar podmínkové rovnice:</a:t>
                </a:r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e>
                            </m:acc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cs-CZ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Ve shodě s vyrovnání měření podmínkových můžeme podmínky linearizovat:</a:t>
                </a:r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2000" dirty="0"/>
                  <a:t> </a:t>
                </a:r>
              </a:p>
              <a:p>
                <a:pPr algn="just"/>
                <a:endParaRPr lang="cs-CZ" sz="2000" dirty="0"/>
              </a:p>
              <a:p>
                <a:pPr algn="just"/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,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,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205464"/>
              </a:xfrm>
              <a:prstGeom prst="rect">
                <a:avLst/>
              </a:prstGeom>
              <a:blipFill>
                <a:blip r:embed="rId3"/>
                <a:stretch>
                  <a:fillRect l="-1076" t="-937" r="-6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12903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981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Řešení </a:t>
                </a:r>
              </a:p>
              <a:p>
                <a:endParaRPr lang="cs-CZ" sz="1400" dirty="0"/>
              </a:p>
              <a:p>
                <a:r>
                  <a:rPr lang="cs-CZ" dirty="0"/>
                  <a:t>Použijeme </a:t>
                </a:r>
                <a:r>
                  <a:rPr lang="cs-CZ" dirty="0" err="1"/>
                  <a:t>Lagrangeova</a:t>
                </a:r>
                <a:r>
                  <a:rPr lang="cs-CZ" dirty="0"/>
                  <a:t> postupu hledání minima.</a:t>
                </a:r>
              </a:p>
              <a:p>
                <a:r>
                  <a:rPr lang="cs-CZ" dirty="0"/>
                  <a:t> 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−2∙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dirty="0"/>
                  <a:t>,</a:t>
                </a:r>
              </a:p>
              <a:p>
                <a:endParaRPr lang="cs-CZ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</m:acc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=2∙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−2∙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2000" dirty="0"/>
                  <a:t> 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cs-CZ" sz="2000" dirty="0"/>
              </a:p>
              <a:p>
                <a:endParaRPr lang="cs-CZ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</m:acc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=−2∙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2000" dirty="0"/>
                  <a:t> 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sz="2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sz="20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2400" dirty="0"/>
                  <a:t> </a:t>
                </a:r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Po dosazení:</a:t>
                </a:r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cs-CZ" i="1" baseline="3000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p>
                                  <m:r>
                                    <a:rPr lang="cs-CZ" i="1" baseline="3000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m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mr>
                          <m:m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2000" dirty="0"/>
                  <a:t> </a:t>
                </a:r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𝑵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981253"/>
              </a:xfrm>
              <a:prstGeom prst="rect">
                <a:avLst/>
              </a:prstGeom>
              <a:blipFill>
                <a:blip r:embed="rId3"/>
                <a:stretch>
                  <a:fillRect l="-1076" t="-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5095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29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Směrodatné odchylky </a:t>
                </a:r>
              </a:p>
              <a:p>
                <a:endParaRPr lang="cs-CZ" sz="1400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𝑘𝑘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𝑘𝑥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𝑥𝑘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	</a:t>
                </a:r>
              </a:p>
              <a:p>
                <a:endParaRPr lang="cs-CZ" sz="1400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∙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cs-CZ" sz="1400" dirty="0"/>
                  <a:t> </a:t>
                </a:r>
              </a:p>
              <a:p>
                <a:endParaRPr lang="cs-CZ" sz="1400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</a:rPr>
                          <m:t>𝑘𝑘</m:t>
                        </m:r>
                      </m:sub>
                    </m:sSub>
                    <m:r>
                      <a:rPr lang="cs-CZ" baseline="-25000">
                        <a:latin typeface="Cambria Math" panose="02040503050406030204" pitchFamily="18" charset="0"/>
                      </a:rPr>
                      <m:t>∙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cs-CZ" sz="1400" dirty="0"/>
                  <a:t> </a:t>
                </a:r>
              </a:p>
              <a:p>
                <a:endParaRPr lang="cs-CZ" sz="1400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cs-CZ" sz="1400" dirty="0"/>
                  <a:t> </a:t>
                </a:r>
              </a:p>
              <a:p>
                <a:endParaRPr lang="cs-CZ" sz="1400" dirty="0"/>
              </a:p>
              <a:p>
                <a:r>
                  <a:rPr lang="cs-CZ" sz="1400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endParaRPr lang="cs-CZ" sz="1400" dirty="0"/>
              </a:p>
              <a:p>
                <a:endParaRPr lang="cs-CZ" sz="1400" dirty="0"/>
              </a:p>
              <a:p>
                <a:r>
                  <a:rPr lang="cs-CZ" sz="1400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𝑥𝑥</m:t>
                            </m:r>
                          </m:sub>
                        </m:sSub>
                      </m:e>
                    </m:d>
                  </m:oMath>
                </a14:m>
                <a:endParaRPr lang="cs-CZ" sz="1400" dirty="0"/>
              </a:p>
              <a:p>
                <a:endParaRPr lang="cs-CZ" sz="1400" dirty="0"/>
              </a:p>
              <a:p>
                <a:r>
                  <a:rPr lang="cs-CZ" sz="1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/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cs-CZ" i="1"/>
                            </m:ctrlPr>
                          </m:sSubPr>
                          <m:e>
                            <m:r>
                              <a:rPr lang="cs-CZ" i="1"/>
                              <m:t>𝑥</m:t>
                            </m:r>
                          </m:e>
                          <m:sub>
                            <m:r>
                              <a:rPr lang="cs-CZ" i="1"/>
                              <m:t>𝑖</m:t>
                            </m:r>
                          </m:sub>
                        </m:sSub>
                      </m:sub>
                    </m:sSub>
                    <m:r>
                      <a:rPr lang="cs-CZ" i="1"/>
                      <m:t>=</m:t>
                    </m:r>
                    <m:sSub>
                      <m:sSubPr>
                        <m:ctrlPr>
                          <a:rPr lang="cs-CZ" i="1"/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/>
                          <m:t>0</m:t>
                        </m:r>
                      </m:sub>
                    </m:sSub>
                    <m:r>
                      <a:rPr lang="cs-CZ" b="1" i="1"/>
                      <m:t>∙</m:t>
                    </m:r>
                    <m:rad>
                      <m:radPr>
                        <m:degHide m:val="on"/>
                        <m:ctrlPr>
                          <a:rPr lang="cs-CZ" b="1" i="1"/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b="1" i="1"/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b="1" i="1"/>
                              <m:t>𝑸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𝑖𝑖</m:t>
                                </m:r>
                              </m:sub>
                            </m:sSub>
                          </m:sub>
                        </m:sSub>
                      </m:e>
                    </m:rad>
                  </m:oMath>
                </a14:m>
                <a:endParaRPr lang="cs-CZ" sz="1400" dirty="0"/>
              </a:p>
              <a:p>
                <a:endParaRPr lang="cs-CZ" sz="1400" dirty="0"/>
              </a:p>
              <a:p>
                <a:endParaRPr lang="cs-CZ" sz="1400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/>
                        </m:ctrlPr>
                      </m:sSubPr>
                      <m:e>
                        <m:r>
                          <a:rPr lang="cs-CZ" b="1" i="1"/>
                          <m:t>𝑸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cs-CZ" i="1"/>
                            </m:ctrlPr>
                          </m:accPr>
                          <m:e>
                            <m:r>
                              <a:rPr lang="cs-CZ" i="1"/>
                              <m:t>𝑙</m:t>
                            </m:r>
                          </m:e>
                        </m:acc>
                      </m:sub>
                    </m:sSub>
                    <m:r>
                      <a:rPr lang="cs-CZ" i="1"/>
                      <m:t>=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𝑷</m:t>
                        </m:r>
                      </m:e>
                      <m:sup>
                        <m:r>
                          <a:rPr lang="cs-CZ" i="1"/>
                          <m:t>−1</m:t>
                        </m:r>
                      </m:sup>
                    </m:sSup>
                    <m:r>
                      <a:rPr lang="cs-CZ" b="1" i="1"/>
                      <m:t>−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𝑷</m:t>
                        </m:r>
                      </m:e>
                      <m:sup>
                        <m:r>
                          <a:rPr lang="cs-CZ" i="1"/>
                          <m:t>−1</m:t>
                        </m:r>
                      </m:sup>
                    </m:sSup>
                    <m:r>
                      <a:rPr lang="cs-CZ" b="1" i="1"/>
                      <m:t>∙</m:t>
                    </m:r>
                    <m:r>
                      <a:rPr lang="cs-CZ" b="1" i="1"/>
                      <m:t>𝑨</m:t>
                    </m:r>
                    <m:r>
                      <a:rPr lang="cs-CZ" b="1" i="1"/>
                      <m:t>∙</m:t>
                    </m:r>
                    <m:sSub>
                      <m:sSubPr>
                        <m:ctrlPr>
                          <a:rPr lang="cs-CZ" i="1"/>
                        </m:ctrlPr>
                      </m:sSubPr>
                      <m:e>
                        <m:r>
                          <a:rPr lang="cs-CZ" b="1" i="1"/>
                          <m:t>𝑸</m:t>
                        </m:r>
                      </m:e>
                      <m:sub>
                        <m:r>
                          <a:rPr lang="cs-CZ" i="1"/>
                          <m:t>𝑘𝑘</m:t>
                        </m:r>
                      </m:sub>
                    </m:sSub>
                    <m:r>
                      <a:rPr lang="cs-CZ" b="1" i="1"/>
                      <m:t>∙</m:t>
                    </m:r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b="1" i="1"/>
                          <m:t>𝑨</m:t>
                        </m:r>
                      </m:e>
                      <m:sup>
                        <m:r>
                          <a:rPr lang="cs-CZ" i="1"/>
                          <m:t>𝑇</m:t>
                        </m:r>
                      </m:sup>
                    </m:sSup>
                    <m:r>
                      <a:rPr lang="cs-CZ" b="1" i="1"/>
                      <m:t>∙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𝑷</m:t>
                        </m:r>
                      </m:e>
                      <m:sup>
                        <m:r>
                          <a:rPr lang="cs-CZ" i="1"/>
                          <m:t>−1</m:t>
                        </m:r>
                      </m:sup>
                    </m:sSup>
                  </m:oMath>
                </a14:m>
                <a:r>
                  <a:rPr lang="cs-CZ" dirty="0"/>
                  <a:t> , </a:t>
                </a:r>
                <a:endParaRPr lang="cs-CZ" i="1" dirty="0"/>
              </a:p>
              <a:p>
                <a:endParaRPr lang="cs-CZ" i="1" dirty="0"/>
              </a:p>
              <a:p>
                <a:r>
                  <a:rPr lang="cs-CZ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/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cs-CZ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cs-CZ" i="1"/>
                                </m:ctrlPr>
                              </m:accPr>
                              <m:e>
                                <m:r>
                                  <a:rPr lang="cs-CZ" i="1"/>
                                  <m:t>𝑙</m:t>
                                </m:r>
                              </m:e>
                            </m:acc>
                          </m:e>
                          <m:sub>
                            <m:r>
                              <a:rPr lang="cs-CZ" i="1"/>
                              <m:t>𝑖</m:t>
                            </m:r>
                          </m:sub>
                        </m:sSub>
                      </m:sub>
                    </m:sSub>
                    <m:r>
                      <a:rPr lang="cs-CZ" i="1"/>
                      <m:t>=</m:t>
                    </m:r>
                    <m:sSub>
                      <m:sSubPr>
                        <m:ctrlPr>
                          <a:rPr lang="cs-CZ" i="1"/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/>
                          <m:t>0</m:t>
                        </m:r>
                      </m:sub>
                    </m:sSub>
                    <m:r>
                      <a:rPr lang="cs-CZ" b="1" i="1"/>
                      <m:t>∙</m:t>
                    </m:r>
                    <m:rad>
                      <m:radPr>
                        <m:degHide m:val="on"/>
                        <m:ctrlPr>
                          <a:rPr lang="cs-CZ" b="1" i="1"/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b="1" i="1"/>
                            </m:ctrlPr>
                          </m:sSubPr>
                          <m:e>
                            <m:r>
                              <a:rPr lang="cs-CZ" i="1"/>
                              <m:t>𝑄</m:t>
                            </m:r>
                          </m:e>
                          <m:sub>
                            <m:sSub>
                              <m:sSubPr>
                                <m:ctrlPr>
                                  <a:rPr lang="cs-CZ" i="1"/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cs-CZ" i="1"/>
                                    </m:ctrlPr>
                                  </m:accPr>
                                  <m:e>
                                    <m:r>
                                      <a:rPr lang="cs-CZ" i="1"/>
                                      <m:t>𝑙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cs-CZ" i="1"/>
                                  <m:t>𝑖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rad>
                  </m:oMath>
                </a14:m>
                <a:r>
                  <a:rPr lang="cs-CZ" dirty="0"/>
                  <a:t>.	</a:t>
                </a:r>
                <a:endParaRPr lang="cs-CZ" sz="1400" dirty="0"/>
              </a:p>
              <a:p>
                <a:r>
                  <a:rPr lang="cs-CZ" sz="1400" dirty="0"/>
                  <a:t>					(podle situace se použije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1400" dirty="0"/>
                  <a:t> nebo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400" dirty="0"/>
                  <a:t>)</a:t>
                </a:r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290505"/>
              </a:xfrm>
              <a:prstGeom prst="rect">
                <a:avLst/>
              </a:prstGeom>
              <a:blipFill>
                <a:blip r:embed="rId3"/>
                <a:stretch>
                  <a:fillRect l="-1076" t="-7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65479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 </a:t>
            </a:r>
          </a:p>
          <a:p>
            <a:endParaRPr lang="cs-CZ" sz="1400" dirty="0"/>
          </a:p>
          <a:p>
            <a:r>
              <a:rPr lang="cs-CZ" dirty="0"/>
              <a:t>Aproximace bodů rovinou – případ </a:t>
            </a:r>
            <a:r>
              <a:rPr lang="cs-CZ" dirty="0" err="1"/>
              <a:t>v</a:t>
            </a:r>
            <a:r>
              <a:rPr lang="cs-CZ" baseline="-25000" dirty="0" err="1"/>
              <a:t>x</a:t>
            </a:r>
            <a:r>
              <a:rPr lang="cs-CZ" dirty="0"/>
              <a:t> v</a:t>
            </a:r>
            <a:r>
              <a:rPr lang="cs-CZ" baseline="-25000" dirty="0"/>
              <a:t>y</a:t>
            </a:r>
            <a:r>
              <a:rPr lang="cs-CZ" dirty="0"/>
              <a:t> </a:t>
            </a:r>
            <a:r>
              <a:rPr lang="cs-CZ" dirty="0" err="1"/>
              <a:t>v</a:t>
            </a:r>
            <a:r>
              <a:rPr lang="cs-CZ" baseline="-25000" dirty="0" err="1"/>
              <a:t>z</a:t>
            </a:r>
            <a:r>
              <a:rPr lang="cs-CZ" sz="1400" dirty="0"/>
              <a:t>.</a:t>
            </a:r>
          </a:p>
          <a:p>
            <a:endParaRPr lang="cs-CZ" sz="14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143157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130</Words>
  <Application>Microsoft Office PowerPoint</Application>
  <PresentationFormat>Předvádění na obrazovce (4:3)</PresentationFormat>
  <Paragraphs>81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429</cp:revision>
  <cp:lastPrinted>2019-03-13T15:41:28Z</cp:lastPrinted>
  <dcterms:created xsi:type="dcterms:W3CDTF">2007-03-07T08:58:30Z</dcterms:created>
  <dcterms:modified xsi:type="dcterms:W3CDTF">2019-05-16T09:41:39Z</dcterms:modified>
</cp:coreProperties>
</file>