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21"/>
  </p:notesMasterIdLst>
  <p:sldIdLst>
    <p:sldId id="311" r:id="rId2"/>
    <p:sldId id="374" r:id="rId3"/>
    <p:sldId id="375" r:id="rId4"/>
    <p:sldId id="376" r:id="rId5"/>
    <p:sldId id="377" r:id="rId6"/>
    <p:sldId id="378" r:id="rId7"/>
    <p:sldId id="379" r:id="rId8"/>
    <p:sldId id="380" r:id="rId9"/>
    <p:sldId id="381" r:id="rId10"/>
    <p:sldId id="382" r:id="rId11"/>
    <p:sldId id="383" r:id="rId12"/>
    <p:sldId id="384" r:id="rId13"/>
    <p:sldId id="385" r:id="rId14"/>
    <p:sldId id="386" r:id="rId15"/>
    <p:sldId id="387" r:id="rId16"/>
    <p:sldId id="388" r:id="rId17"/>
    <p:sldId id="389" r:id="rId18"/>
    <p:sldId id="391" r:id="rId19"/>
    <p:sldId id="309" r:id="rId20"/>
  </p:sldIdLst>
  <p:sldSz cx="9144000" cy="6858000" type="screen4x3"/>
  <p:notesSz cx="7104063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2">
          <p15:clr>
            <a:srgbClr val="A4A3A4"/>
          </p15:clr>
        </p15:guide>
        <p15:guide id="2" pos="4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456A75-F0BF-4579-ACD9-C9C40731551A}" v="524" dt="2019-03-26T13:50:47.7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911" autoAdjust="0"/>
    <p:restoredTop sz="96661" autoAdjust="0"/>
  </p:normalViewPr>
  <p:slideViewPr>
    <p:cSldViewPr showGuides="1">
      <p:cViewPr varScale="1">
        <p:scale>
          <a:sx n="85" d="100"/>
          <a:sy n="85" d="100"/>
        </p:scale>
        <p:origin x="686" y="72"/>
      </p:cViewPr>
      <p:guideLst>
        <p:guide orient="horz" pos="482"/>
        <p:guide pos="4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538" y="-72"/>
      </p:cViewPr>
      <p:guideLst>
        <p:guide orient="horz" pos="3224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8427" cy="511731"/>
          </a:xfrm>
          <a:prstGeom prst="rect">
            <a:avLst/>
          </a:prstGeom>
        </p:spPr>
        <p:txBody>
          <a:bodyPr vert="horz" lIns="99060" tIns="49531" rIns="99060" bIns="49531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3" y="1"/>
            <a:ext cx="3078427" cy="511731"/>
          </a:xfrm>
          <a:prstGeom prst="rect">
            <a:avLst/>
          </a:prstGeom>
        </p:spPr>
        <p:txBody>
          <a:bodyPr vert="horz" lIns="99060" tIns="49531" rIns="99060" bIns="49531" rtlCol="0"/>
          <a:lstStyle>
            <a:lvl1pPr algn="r">
              <a:defRPr sz="1300"/>
            </a:lvl1pPr>
          </a:lstStyle>
          <a:p>
            <a:fld id="{CDBF6E1F-EF6A-429F-B30B-78BD7817E581}" type="datetimeFigureOut">
              <a:rPr lang="cs-CZ" smtClean="0"/>
              <a:pPr/>
              <a:t>09.04.2019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9938"/>
            <a:ext cx="5113337" cy="3835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0" tIns="49531" rIns="99060" bIns="49531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861442"/>
            <a:ext cx="5683250" cy="4605576"/>
          </a:xfrm>
          <a:prstGeom prst="rect">
            <a:avLst/>
          </a:prstGeom>
        </p:spPr>
        <p:txBody>
          <a:bodyPr vert="horz" lIns="99060" tIns="49531" rIns="99060" bIns="4953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108"/>
            <a:ext cx="3078427" cy="511731"/>
          </a:xfrm>
          <a:prstGeom prst="rect">
            <a:avLst/>
          </a:prstGeom>
        </p:spPr>
        <p:txBody>
          <a:bodyPr vert="horz" lIns="99060" tIns="49531" rIns="99060" bIns="49531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3" y="9721108"/>
            <a:ext cx="3078427" cy="511731"/>
          </a:xfrm>
          <a:prstGeom prst="rect">
            <a:avLst/>
          </a:prstGeom>
        </p:spPr>
        <p:txBody>
          <a:bodyPr vert="horz" lIns="99060" tIns="49531" rIns="99060" bIns="49531" rtlCol="0" anchor="b"/>
          <a:lstStyle>
            <a:lvl1pPr algn="r">
              <a:defRPr sz="1300"/>
            </a:lvl1pPr>
          </a:lstStyle>
          <a:p>
            <a:fld id="{E9AB39D6-1FC5-4AAA-B0E2-D190296410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1202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5363" y="769938"/>
            <a:ext cx="5113337" cy="3835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5363" y="769938"/>
            <a:ext cx="5113337" cy="3835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99305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5363" y="769938"/>
            <a:ext cx="5113337" cy="3835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76880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5363" y="769938"/>
            <a:ext cx="5113337" cy="3835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00762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5363" y="769938"/>
            <a:ext cx="5113337" cy="3835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60920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5363" y="769938"/>
            <a:ext cx="5113337" cy="3835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214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5363" y="769938"/>
            <a:ext cx="5113337" cy="3835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06843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5363" y="769938"/>
            <a:ext cx="5113337" cy="3835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21652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5363" y="769938"/>
            <a:ext cx="5113337" cy="3835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14351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5363" y="769938"/>
            <a:ext cx="5113337" cy="3835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95404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5363" y="769938"/>
            <a:ext cx="5113337" cy="3835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19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5363" y="769938"/>
            <a:ext cx="5113337" cy="3835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03613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5363" y="769938"/>
            <a:ext cx="5113337" cy="3835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38103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5363" y="769938"/>
            <a:ext cx="5113337" cy="3835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30693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5363" y="769938"/>
            <a:ext cx="5113337" cy="3835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67826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5363" y="769938"/>
            <a:ext cx="5113337" cy="3835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57035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5363" y="769938"/>
            <a:ext cx="5113337" cy="3835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55680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5363" y="769938"/>
            <a:ext cx="5113337" cy="3835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54010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5363" y="769938"/>
            <a:ext cx="5113337" cy="3835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7736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06B3C-EC43-462F-8511-08A895F1FD40}" type="datetime1">
              <a:rPr lang="cs-CZ" smtClean="0"/>
              <a:pPr/>
              <a:t>09.04.2019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D4D4-A8E3-4FCF-AC3E-7567330FAEA9}" type="datetime1">
              <a:rPr lang="cs-CZ" smtClean="0"/>
              <a:pPr/>
              <a:t>09.04.2019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45E93-8A6A-4BE9-AB1B-12DB771241C6}" type="datetime1">
              <a:rPr lang="cs-CZ" smtClean="0"/>
              <a:pPr/>
              <a:t>09.04.2019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2B6B-3C28-4F02-B1C9-8569555C95CF}" type="datetime1">
              <a:rPr lang="cs-CZ" smtClean="0"/>
              <a:pPr/>
              <a:t>09.04.2019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B405F-82F6-4943-9A96-BDFFFA405AA0}" type="datetime1">
              <a:rPr lang="cs-CZ" smtClean="0"/>
              <a:pPr/>
              <a:t>09.04.2019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62A8B-6ECE-4BC6-A33F-0DBADE85C861}" type="datetime1">
              <a:rPr lang="cs-CZ" smtClean="0"/>
              <a:pPr/>
              <a:t>09.04.2019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6374D-59A0-46BA-898D-BE927D15E474}" type="datetime1">
              <a:rPr lang="cs-CZ" smtClean="0"/>
              <a:pPr/>
              <a:t>09.04.2019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41613-3A1D-4955-956A-FD09C943EDC1}" type="datetime1">
              <a:rPr lang="cs-CZ" smtClean="0"/>
              <a:pPr/>
              <a:t>09.04.2019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0FC5-BB3A-4A36-AD0F-049DE1400558}" type="datetime1">
              <a:rPr lang="cs-CZ" smtClean="0"/>
              <a:pPr/>
              <a:t>09.04.2019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8FE04-E16A-41B2-875D-7BF63426197F}" type="datetime1">
              <a:rPr lang="cs-CZ" smtClean="0"/>
              <a:pPr/>
              <a:t>09.04.2019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1EB08-7495-4CE8-8ECE-C77C2D07B476}" type="datetime1">
              <a:rPr lang="cs-CZ" smtClean="0"/>
              <a:pPr/>
              <a:t>09.04.2019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08EDB-5EEF-43A4-A87A-347ED96D2112}" type="datetime1">
              <a:rPr lang="cs-CZ" smtClean="0"/>
              <a:pPr/>
              <a:t>09.04.2019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4215" y="571480"/>
            <a:ext cx="7775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Teorie chyb a vyrovnávací počet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684212" y="1484786"/>
            <a:ext cx="820826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79500" indent="-1079500"/>
            <a:r>
              <a:rPr lang="cs-CZ" sz="2000" dirty="0"/>
              <a:t>Téma č. </a:t>
            </a:r>
            <a:r>
              <a:rPr lang="cs-CZ" sz="2000" dirty="0" smtClean="0"/>
              <a:t>9: </a:t>
            </a:r>
            <a:r>
              <a:rPr lang="cs-CZ" sz="2000" b="1" dirty="0" smtClean="0"/>
              <a:t>Harmonická analýza. Fourierova transformace.</a:t>
            </a:r>
            <a:endParaRPr lang="cs-CZ" sz="2000" b="1" dirty="0"/>
          </a:p>
          <a:p>
            <a:pPr marL="1079500" indent="-1079500"/>
            <a:endParaRPr lang="cs-CZ" sz="2000" dirty="0"/>
          </a:p>
          <a:p>
            <a:pPr marL="457200" indent="-457200">
              <a:buFontTx/>
              <a:buAutoNum type="arabicPeriod"/>
            </a:pPr>
            <a:r>
              <a:rPr lang="cs-CZ" sz="2000" dirty="0" smtClean="0"/>
              <a:t>Harmonická funkce, Fourierovy řady.</a:t>
            </a:r>
          </a:p>
          <a:p>
            <a:pPr marL="457200" indent="-457200">
              <a:buFontTx/>
              <a:buAutoNum type="arabicPeriod"/>
            </a:pPr>
            <a:r>
              <a:rPr lang="cs-CZ" sz="2000" dirty="0" smtClean="0"/>
              <a:t>Řešení pomocí MNČ, podmínky a možnosti.</a:t>
            </a:r>
            <a:endParaRPr lang="cs-CZ" sz="2000" dirty="0"/>
          </a:p>
          <a:p>
            <a:pPr marL="457200" indent="-457200">
              <a:buFontTx/>
              <a:buAutoNum type="arabicPeriod"/>
            </a:pPr>
            <a:r>
              <a:rPr lang="cs-CZ" sz="2000" dirty="0" smtClean="0"/>
              <a:t>Fourierova transformace.</a:t>
            </a:r>
            <a:endParaRPr lang="cs-CZ" sz="2000" dirty="0"/>
          </a:p>
          <a:p>
            <a:pPr marL="457200" indent="-457200">
              <a:buFontTx/>
              <a:buAutoNum type="arabicPeriod"/>
            </a:pPr>
            <a:r>
              <a:rPr lang="cs-CZ" sz="2000" dirty="0" smtClean="0"/>
              <a:t>Praktické řešení.</a:t>
            </a:r>
            <a:endParaRPr lang="cs-CZ" sz="2000" dirty="0"/>
          </a:p>
          <a:p>
            <a:pPr marL="457200" indent="-457200">
              <a:buFontTx/>
              <a:buAutoNum type="arabicPeriod"/>
            </a:pPr>
            <a:r>
              <a:rPr lang="cs-CZ" sz="2000" dirty="0" smtClean="0"/>
              <a:t>Možnosti využití.</a:t>
            </a:r>
            <a:endParaRPr lang="cs-CZ" sz="2000" dirty="0"/>
          </a:p>
          <a:p>
            <a:pPr marL="457200" indent="-457200">
              <a:buFontTx/>
              <a:buAutoNum type="arabicPeriod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026174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10</a:t>
            </a:fld>
            <a:endParaRPr lang="cs-C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3"/>
              <p:cNvSpPr txBox="1"/>
              <p:nvPr/>
            </p:nvSpPr>
            <p:spPr>
              <a:xfrm>
                <a:off x="323528" y="620688"/>
                <a:ext cx="8496944" cy="48013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b="1" dirty="0" smtClean="0"/>
                  <a:t>2. </a:t>
                </a:r>
                <a:r>
                  <a:rPr lang="cs-CZ" sz="2400" b="1" dirty="0"/>
                  <a:t>Řešení pomocí MNČ, podmínky a možnosti.</a:t>
                </a:r>
              </a:p>
              <a:p>
                <a:endParaRPr lang="cs-CZ" sz="2400" b="1" dirty="0"/>
              </a:p>
              <a:p>
                <a:pPr algn="just"/>
                <a:r>
                  <a:rPr lang="cs-CZ" dirty="0" smtClean="0"/>
                  <a:t>Základní tvar harmonických funkcí :</a:t>
                </a:r>
              </a:p>
              <a:p>
                <a:pPr algn="just"/>
                <a:endParaRPr lang="cs-CZ" sz="2000" dirty="0" smtClean="0"/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cs-CZ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cs-CZ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unc>
                        <m:funcPr>
                          <m:ctrlPr>
                            <a:rPr lang="cs-CZ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cs-CZ" sz="20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cs-CZ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cs-CZ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cs-CZ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cs-CZ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cs-CZ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𝜑</m:t>
                                  </m:r>
                                </m:e>
                                <m:sub>
                                  <m:r>
                                    <a:rPr lang="cs-CZ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</m:oMath>
                  </m:oMathPara>
                </a14:m>
                <a:endParaRPr lang="cs-CZ" sz="2000" dirty="0" smtClean="0"/>
              </a:p>
              <a:p>
                <a:pPr algn="just"/>
                <a:endParaRPr lang="cs-CZ" sz="2000" dirty="0"/>
              </a:p>
              <a:p>
                <a:pPr algn="just"/>
                <a:r>
                  <a:rPr lang="cs-CZ" sz="2000" dirty="0" smtClean="0"/>
                  <a:t>Rovnice oprav:</a:t>
                </a:r>
              </a:p>
              <a:p>
                <a:pPr algn="just"/>
                <a:endParaRPr lang="cs-CZ" sz="2000" dirty="0" smtClean="0"/>
              </a:p>
              <a:p>
                <a:pPr algn="just"/>
                <a:endParaRPr lang="cs-CZ" sz="2000" dirty="0"/>
              </a:p>
              <a:p>
                <a:pPr algn="just"/>
                <a:endParaRPr lang="cs-CZ" sz="2000" dirty="0" smtClean="0"/>
              </a:p>
              <a:p>
                <a:pPr algn="just"/>
                <a:endParaRPr lang="cs-CZ" sz="2000" dirty="0" smtClean="0"/>
              </a:p>
              <a:p>
                <a:pPr algn="just"/>
                <a:endParaRPr lang="cs-CZ" sz="2000" dirty="0"/>
              </a:p>
              <a:p>
                <a:pPr algn="just"/>
                <a:endParaRPr lang="cs-CZ" sz="2000" dirty="0" smtClean="0"/>
              </a:p>
              <a:p>
                <a:pPr algn="just"/>
                <a:endParaRPr lang="cs-CZ" sz="2000" dirty="0"/>
              </a:p>
              <a:p>
                <a:pPr algn="just"/>
                <a:endParaRPr lang="cs-CZ" sz="2000" dirty="0"/>
              </a:p>
            </p:txBody>
          </p:sp>
        </mc:Choice>
        <mc:Fallback>
          <p:sp>
            <p:nvSpPr>
              <p:cNvPr id="8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620688"/>
                <a:ext cx="8496944" cy="4801314"/>
              </a:xfrm>
              <a:prstGeom prst="rect">
                <a:avLst/>
              </a:prstGeom>
              <a:blipFill>
                <a:blip r:embed="rId3"/>
                <a:stretch>
                  <a:fillRect l="-1076" t="-101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2</a:t>
            </a:r>
          </a:p>
        </p:txBody>
      </p:sp>
    </p:spTree>
    <p:extLst>
      <p:ext uri="{BB962C8B-B14F-4D97-AF65-F5344CB8AC3E}">
        <p14:creationId xmlns:p14="http://schemas.microsoft.com/office/powerpoint/2010/main" val="8644401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11</a:t>
            </a:fld>
            <a:endParaRPr lang="cs-C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3"/>
              <p:cNvSpPr txBox="1"/>
              <p:nvPr/>
            </p:nvSpPr>
            <p:spPr>
              <a:xfrm>
                <a:off x="323528" y="620688"/>
                <a:ext cx="8496944" cy="48013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b="1" dirty="0" smtClean="0"/>
                  <a:t>2. </a:t>
                </a:r>
                <a:r>
                  <a:rPr lang="cs-CZ" sz="2400" b="1" dirty="0"/>
                  <a:t>Řešení pomocí MNČ, podmínky a možnosti.</a:t>
                </a:r>
              </a:p>
              <a:p>
                <a:endParaRPr lang="cs-CZ" sz="2400" b="1" dirty="0"/>
              </a:p>
              <a:p>
                <a:pPr algn="just"/>
                <a:r>
                  <a:rPr lang="cs-CZ" dirty="0" smtClean="0"/>
                  <a:t>Základní tvar harmonických funkcí :</a:t>
                </a:r>
              </a:p>
              <a:p>
                <a:pPr algn="just"/>
                <a:endParaRPr lang="cs-CZ" sz="2000" dirty="0" smtClean="0"/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cs-CZ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cs-CZ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unc>
                        <m:funcPr>
                          <m:ctrlPr>
                            <a:rPr lang="cs-CZ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cs-CZ" sz="20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cs-CZ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cs-CZ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cs-CZ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cs-CZ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cs-CZ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𝜑</m:t>
                                  </m:r>
                                </m:e>
                                <m:sub>
                                  <m:r>
                                    <a:rPr lang="cs-CZ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</m:oMath>
                  </m:oMathPara>
                </a14:m>
                <a:endParaRPr lang="cs-CZ" sz="2000" dirty="0" smtClean="0"/>
              </a:p>
              <a:p>
                <a:pPr algn="just"/>
                <a:endParaRPr lang="cs-CZ" sz="2000" dirty="0"/>
              </a:p>
              <a:p>
                <a:pPr algn="just"/>
                <a:r>
                  <a:rPr lang="cs-CZ" sz="2000" dirty="0" smtClean="0"/>
                  <a:t>Rovnice oprav:</a:t>
                </a:r>
              </a:p>
              <a:p>
                <a:pPr algn="just"/>
                <a:endParaRPr lang="cs-CZ" sz="2000" dirty="0" smtClean="0"/>
              </a:p>
              <a:p>
                <a:pPr algn="just"/>
                <a:endParaRPr lang="cs-CZ" sz="2000" dirty="0"/>
              </a:p>
              <a:p>
                <a:pPr algn="just"/>
                <a:endParaRPr lang="cs-CZ" sz="2000" dirty="0" smtClean="0"/>
              </a:p>
              <a:p>
                <a:pPr algn="just"/>
                <a:endParaRPr lang="cs-CZ" sz="2000" dirty="0" smtClean="0"/>
              </a:p>
              <a:p>
                <a:pPr algn="just"/>
                <a:endParaRPr lang="cs-CZ" sz="2000" dirty="0"/>
              </a:p>
              <a:p>
                <a:pPr algn="just"/>
                <a:endParaRPr lang="cs-CZ" sz="2000" dirty="0" smtClean="0"/>
              </a:p>
              <a:p>
                <a:pPr algn="just"/>
                <a:r>
                  <a:rPr lang="cs-CZ" sz="2000" dirty="0" smtClean="0"/>
                  <a:t>Možnosti výpočtu, nevýhody, více harmonických funkcí.</a:t>
                </a:r>
                <a:endParaRPr lang="cs-CZ" sz="2000" dirty="0"/>
              </a:p>
              <a:p>
                <a:pPr algn="just"/>
                <a:endParaRPr lang="cs-CZ" sz="2000" dirty="0"/>
              </a:p>
            </p:txBody>
          </p:sp>
        </mc:Choice>
        <mc:Fallback>
          <p:sp>
            <p:nvSpPr>
              <p:cNvPr id="8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620688"/>
                <a:ext cx="8496944" cy="4801314"/>
              </a:xfrm>
              <a:prstGeom prst="rect">
                <a:avLst/>
              </a:prstGeom>
              <a:blipFill>
                <a:blip r:embed="rId3"/>
                <a:stretch>
                  <a:fillRect l="-1076" t="-101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Obdélník 1"/>
              <p:cNvSpPr/>
              <p:nvPr/>
            </p:nvSpPr>
            <p:spPr>
              <a:xfrm>
                <a:off x="0" y="3140968"/>
                <a:ext cx="9144000" cy="11426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cs-CZ" i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func>
                                  <m:funcPr>
                                    <m:ctrlP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  <m:t>𝑠𝑖𝑛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cs-CZ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cs-CZ" i="1">
                                            <a:latin typeface="Cambria Math" panose="02040503050406030204" pitchFamily="18" charset="0"/>
                                          </a:rPr>
                                          <m:t>𝜔</m:t>
                                        </m:r>
                                        <m:r>
                                          <a:rPr lang="cs-CZ" i="0">
                                            <a:latin typeface="Cambria Math" panose="02040503050406030204" pitchFamily="18" charset="0"/>
                                          </a:rPr>
                                          <m:t>∙</m:t>
                                        </m:r>
                                        <m:r>
                                          <a:rPr lang="cs-CZ" i="1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  <m:r>
                                          <a:rPr lang="cs-CZ" i="0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sSub>
                                          <m:sSubPr>
                                            <m:ctrlPr>
                                              <a:rPr lang="cs-CZ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cs-CZ" i="1">
                                                <a:latin typeface="Cambria Math" panose="02040503050406030204" pitchFamily="18" charset="0"/>
                                              </a:rPr>
                                              <m:t>𝜑</m:t>
                                            </m:r>
                                          </m:e>
                                          <m:sub>
                                            <m:r>
                                              <a:rPr lang="cs-CZ" i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e>
                                </m:func>
                              </m:e>
                              <m:e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cs-CZ" i="0">
                                    <a:latin typeface="Cambria Math" panose="02040503050406030204" pitchFamily="18" charset="0"/>
                                  </a:rPr>
                                  <m:t>∙</m:t>
                                </m:r>
                                <m:func>
                                  <m:funcPr>
                                    <m:ctrlP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  <m:t>𝑐𝑜𝑠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cs-CZ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cs-CZ" i="1">
                                            <a:latin typeface="Cambria Math" panose="02040503050406030204" pitchFamily="18" charset="0"/>
                                          </a:rPr>
                                          <m:t>𝜔</m:t>
                                        </m:r>
                                        <m:r>
                                          <a:rPr lang="cs-CZ" i="0">
                                            <a:latin typeface="Cambria Math" panose="02040503050406030204" pitchFamily="18" charset="0"/>
                                          </a:rPr>
                                          <m:t>∙</m:t>
                                        </m:r>
                                        <m:r>
                                          <a:rPr lang="cs-CZ" i="1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  <m:r>
                                          <a:rPr lang="cs-CZ" i="0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sSub>
                                          <m:sSubPr>
                                            <m:ctrlPr>
                                              <a:rPr lang="cs-CZ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cs-CZ" i="1">
                                                <a:latin typeface="Cambria Math" panose="02040503050406030204" pitchFamily="18" charset="0"/>
                                              </a:rPr>
                                              <m:t>𝜑</m:t>
                                            </m:r>
                                          </m:e>
                                          <m:sub>
                                            <m:r>
                                              <a:rPr lang="cs-CZ" i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e>
                                </m:func>
                                <m:r>
                                  <a:rPr lang="cs-CZ" i="0">
                                    <a:latin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e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cs-CZ" i="0">
                                    <a:latin typeface="Cambria Math" panose="02040503050406030204" pitchFamily="18" charset="0"/>
                                  </a:rPr>
                                  <m:t>∙</m:t>
                                </m:r>
                                <m:func>
                                  <m:funcPr>
                                    <m:ctrlP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  <m:t>𝑐𝑜𝑠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cs-CZ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cs-CZ" i="1">
                                            <a:latin typeface="Cambria Math" panose="02040503050406030204" pitchFamily="18" charset="0"/>
                                          </a:rPr>
                                          <m:t>𝜔</m:t>
                                        </m:r>
                                        <m:r>
                                          <a:rPr lang="cs-CZ" i="0">
                                            <a:latin typeface="Cambria Math" panose="02040503050406030204" pitchFamily="18" charset="0"/>
                                          </a:rPr>
                                          <m:t>∙</m:t>
                                        </m:r>
                                        <m:r>
                                          <a:rPr lang="cs-CZ" i="1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  <m:r>
                                          <a:rPr lang="cs-CZ" i="0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sSub>
                                          <m:sSubPr>
                                            <m:ctrlPr>
                                              <a:rPr lang="cs-CZ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cs-CZ" i="1">
                                                <a:latin typeface="Cambria Math" panose="02040503050406030204" pitchFamily="18" charset="0"/>
                                              </a:rPr>
                                              <m:t>𝜑</m:t>
                                            </m:r>
                                          </m:e>
                                          <m:sub>
                                            <m:r>
                                              <a:rPr lang="cs-CZ" i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e>
                                </m:func>
                              </m:e>
                            </m:mr>
                          </m:m>
                        </m:e>
                      </m:d>
                      <m:r>
                        <a:rPr lang="cs-CZ" i="0">
                          <a:latin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  <m:t>𝜑</m:t>
                                    </m:r>
                                  </m:e>
                                  <m:sub>
                                    <m:r>
                                      <a:rPr lang="cs-CZ" i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2" name="Obdélní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140968"/>
                <a:ext cx="9144000" cy="11426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95043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12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323528" y="620688"/>
            <a:ext cx="849694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3. Fourierova transformace.</a:t>
            </a:r>
            <a:endParaRPr lang="cs-CZ" sz="2400" b="1" dirty="0"/>
          </a:p>
          <a:p>
            <a:endParaRPr lang="cs-CZ" sz="2400" b="1" dirty="0"/>
          </a:p>
          <a:p>
            <a:pPr algn="just"/>
            <a:r>
              <a:rPr lang="cs-CZ" dirty="0" smtClean="0"/>
              <a:t>Fourierova transformace rozkládá funkci proměnné na jednotlivé frekvence. Lze pak vyjádřit vstupující funkci (diskrétní řadu bodů apod. ) pomocí součtu jednotlivých harmonických funkcí, které se vzájemně liší amplitudou, fázovým posuvem a frekvencí (periodou). </a:t>
            </a:r>
          </a:p>
          <a:p>
            <a:pPr algn="just"/>
            <a:r>
              <a:rPr lang="cs-CZ" sz="2000" dirty="0" smtClean="0"/>
              <a:t>Jedná se o velice komplexní oblast matematiky, často bývá vyjadřována v integrální formě pro spojitý signál:</a:t>
            </a:r>
          </a:p>
          <a:p>
            <a:pPr algn="just"/>
            <a:endParaRPr lang="cs-CZ" sz="2000" dirty="0"/>
          </a:p>
          <a:p>
            <a:pPr algn="just"/>
            <a:endParaRPr lang="cs-CZ" sz="2000" dirty="0" smtClean="0"/>
          </a:p>
          <a:p>
            <a:pPr algn="just"/>
            <a:endParaRPr lang="cs-CZ" sz="2000" dirty="0" smtClean="0"/>
          </a:p>
          <a:p>
            <a:pPr algn="just"/>
            <a:r>
              <a:rPr lang="cs-CZ" sz="2000" dirty="0" smtClean="0"/>
              <a:t>Existuje také transformace inverzní, kdy se s harmonických funkcí skládá zpět výsledná funkce.</a:t>
            </a:r>
            <a:endParaRPr lang="cs-CZ" sz="2000" dirty="0"/>
          </a:p>
          <a:p>
            <a:pPr algn="just"/>
            <a:endParaRPr lang="cs-CZ" sz="2000" dirty="0" smtClean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2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213" y="3173064"/>
            <a:ext cx="2613887" cy="640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0911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13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323528" y="620688"/>
            <a:ext cx="8496944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3. Fourierova transformace.</a:t>
            </a:r>
            <a:endParaRPr lang="cs-CZ" sz="2400" b="1" dirty="0"/>
          </a:p>
          <a:p>
            <a:endParaRPr lang="cs-CZ" sz="2400" b="1" dirty="0"/>
          </a:p>
          <a:p>
            <a:pPr algn="just"/>
            <a:r>
              <a:rPr lang="cs-CZ" sz="2000" dirty="0" smtClean="0"/>
              <a:t>Pro nás je zajímavější diskrétní Fourierova transformace (DFT), která převádí sadu ekvidistantně vzdálených dat na stejný počet komplexních hodnot frekvence. </a:t>
            </a:r>
          </a:p>
          <a:p>
            <a:pPr algn="just"/>
            <a:endParaRPr lang="cs-CZ" sz="2000" dirty="0"/>
          </a:p>
          <a:p>
            <a:pPr algn="just"/>
            <a:endParaRPr lang="cs-CZ" sz="2000" dirty="0" smtClean="0"/>
          </a:p>
          <a:p>
            <a:pPr algn="just"/>
            <a:endParaRPr lang="cs-CZ" sz="2000" dirty="0"/>
          </a:p>
          <a:p>
            <a:pPr algn="just"/>
            <a:endParaRPr lang="cs-CZ" sz="2000" dirty="0" smtClean="0"/>
          </a:p>
          <a:p>
            <a:pPr algn="just"/>
            <a:endParaRPr lang="cs-CZ" sz="2000" dirty="0"/>
          </a:p>
          <a:p>
            <a:pPr algn="just"/>
            <a:endParaRPr lang="cs-CZ" sz="2000" dirty="0" smtClean="0"/>
          </a:p>
          <a:p>
            <a:pPr algn="just"/>
            <a:endParaRPr lang="cs-CZ" sz="2000" dirty="0"/>
          </a:p>
          <a:p>
            <a:pPr algn="just"/>
            <a:endParaRPr lang="cs-CZ" sz="2000" dirty="0" smtClean="0"/>
          </a:p>
          <a:p>
            <a:pPr algn="just"/>
            <a:endParaRPr lang="cs-CZ" sz="2000" dirty="0"/>
          </a:p>
          <a:p>
            <a:pPr algn="just"/>
            <a:endParaRPr lang="cs-CZ" sz="2000" dirty="0" smtClean="0"/>
          </a:p>
          <a:p>
            <a:pPr algn="just"/>
            <a:endParaRPr lang="cs-CZ" sz="2000" dirty="0"/>
          </a:p>
          <a:p>
            <a:pPr algn="just"/>
            <a:r>
              <a:rPr lang="cs-CZ" sz="2000" dirty="0" smtClean="0"/>
              <a:t>Jedná </a:t>
            </a:r>
            <a:r>
              <a:rPr lang="cs-CZ" sz="2000" dirty="0"/>
              <a:t>se o velice náročný výpočet, využívá se pro výpočet prakticky výlučně algoritmů FFT (Fast Fourier </a:t>
            </a:r>
            <a:r>
              <a:rPr lang="cs-CZ" sz="2000" dirty="0" err="1"/>
              <a:t>Transformation</a:t>
            </a:r>
            <a:r>
              <a:rPr lang="cs-CZ" sz="2000" dirty="0"/>
              <a:t>), která má náročnost místo n</a:t>
            </a:r>
            <a:r>
              <a:rPr lang="cs-CZ" sz="2000" baseline="30000" dirty="0"/>
              <a:t>2</a:t>
            </a:r>
            <a:r>
              <a:rPr lang="cs-CZ" sz="2000" dirty="0"/>
              <a:t> náročnost n log n</a:t>
            </a:r>
            <a:r>
              <a:rPr lang="cs-CZ" sz="2000" dirty="0" smtClean="0"/>
              <a:t>.</a:t>
            </a:r>
            <a:endParaRPr lang="cs-CZ" sz="2000" dirty="0"/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2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3400149"/>
            <a:ext cx="7040923" cy="2204225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9389" y="2348880"/>
            <a:ext cx="3517023" cy="576064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83968" y="2750406"/>
            <a:ext cx="3982850" cy="495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2547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14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323528" y="620688"/>
            <a:ext cx="849694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4. Praktické řešení.</a:t>
            </a:r>
            <a:endParaRPr lang="cs-CZ" sz="2400" b="1" dirty="0"/>
          </a:p>
          <a:p>
            <a:endParaRPr lang="cs-CZ" sz="2400" b="1" dirty="0"/>
          </a:p>
          <a:p>
            <a:pPr algn="just"/>
            <a:r>
              <a:rPr lang="cs-CZ" sz="2000" dirty="0" smtClean="0"/>
              <a:t>Data:</a:t>
            </a:r>
            <a:endParaRPr lang="cs-CZ" sz="2000" dirty="0"/>
          </a:p>
          <a:p>
            <a:pPr algn="just"/>
            <a:endParaRPr lang="cs-CZ" sz="2000" dirty="0" smtClean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2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5344" y="1052736"/>
            <a:ext cx="5904656" cy="4542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7841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15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323528" y="620688"/>
            <a:ext cx="849694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4. Praktické řešení.</a:t>
            </a:r>
            <a:endParaRPr lang="cs-CZ" sz="2400" b="1" dirty="0"/>
          </a:p>
          <a:p>
            <a:endParaRPr lang="cs-CZ" sz="2400" b="1" dirty="0"/>
          </a:p>
          <a:p>
            <a:pPr algn="just"/>
            <a:endParaRPr lang="cs-CZ" sz="2000" dirty="0"/>
          </a:p>
          <a:p>
            <a:pPr algn="just"/>
            <a:r>
              <a:rPr lang="cs-CZ" sz="2000" dirty="0" smtClean="0"/>
              <a:t>Data:</a:t>
            </a:r>
          </a:p>
          <a:p>
            <a:pPr algn="just"/>
            <a:endParaRPr lang="cs-CZ" sz="2000" dirty="0"/>
          </a:p>
          <a:p>
            <a:pPr algn="just"/>
            <a:endParaRPr lang="cs-CZ" sz="2000" dirty="0" smtClean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2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4208" y="417911"/>
            <a:ext cx="2614314" cy="2011011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4"/>
          <a:srcRect l="1468"/>
          <a:stretch/>
        </p:blipFill>
        <p:spPr>
          <a:xfrm>
            <a:off x="6590" y="2598617"/>
            <a:ext cx="8817983" cy="3811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7353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16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323528" y="620688"/>
            <a:ext cx="849694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4. Praktické řešení.</a:t>
            </a:r>
            <a:endParaRPr lang="cs-CZ" sz="2400" b="1" dirty="0"/>
          </a:p>
          <a:p>
            <a:endParaRPr lang="cs-CZ" sz="2400" b="1" dirty="0"/>
          </a:p>
          <a:p>
            <a:pPr algn="just"/>
            <a:endParaRPr lang="cs-CZ" sz="2000" dirty="0"/>
          </a:p>
          <a:p>
            <a:pPr algn="just"/>
            <a:r>
              <a:rPr lang="cs-CZ" sz="2000" dirty="0" smtClean="0"/>
              <a:t>Výpočet:</a:t>
            </a:r>
          </a:p>
          <a:p>
            <a:pPr algn="just"/>
            <a:endParaRPr lang="cs-CZ" sz="2000" dirty="0"/>
          </a:p>
          <a:p>
            <a:pPr algn="just"/>
            <a:endParaRPr lang="cs-CZ" sz="2000" dirty="0" smtClean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2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4208" y="417911"/>
            <a:ext cx="2614314" cy="2011011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4"/>
          <a:srcRect l="8880" t="2" b="-1457"/>
          <a:stretch/>
        </p:blipFill>
        <p:spPr>
          <a:xfrm>
            <a:off x="1547664" y="1556792"/>
            <a:ext cx="4104456" cy="547115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03648" y="2370459"/>
            <a:ext cx="5688632" cy="3960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1432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17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323528" y="620688"/>
            <a:ext cx="849694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4. Praktické řešení.</a:t>
            </a:r>
            <a:endParaRPr lang="cs-CZ" sz="2400" b="1" dirty="0"/>
          </a:p>
          <a:p>
            <a:endParaRPr lang="cs-CZ" sz="2400" b="1" dirty="0"/>
          </a:p>
          <a:p>
            <a:pPr algn="just"/>
            <a:endParaRPr lang="cs-CZ" sz="2000" dirty="0"/>
          </a:p>
          <a:p>
            <a:pPr algn="just"/>
            <a:r>
              <a:rPr lang="cs-CZ" sz="2000" dirty="0" smtClean="0"/>
              <a:t>Výpočet:</a:t>
            </a:r>
          </a:p>
          <a:p>
            <a:pPr algn="just"/>
            <a:endParaRPr lang="cs-CZ" sz="2000" dirty="0"/>
          </a:p>
          <a:p>
            <a:pPr algn="just"/>
            <a:endParaRPr lang="cs-CZ" sz="2000" dirty="0" smtClean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2</a:t>
            </a: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4232" y="393078"/>
            <a:ext cx="5112568" cy="6328399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527" y="2348880"/>
            <a:ext cx="3092105" cy="1080120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8465" y="5877272"/>
            <a:ext cx="3490734" cy="278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3044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18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323528" y="620688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5. Možnosti využití.</a:t>
            </a:r>
            <a:endParaRPr lang="cs-CZ" sz="2400" b="1" dirty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2</a:t>
            </a:r>
          </a:p>
        </p:txBody>
      </p:sp>
    </p:spTree>
    <p:extLst>
      <p:ext uri="{BB962C8B-B14F-4D97-AF65-F5344CB8AC3E}">
        <p14:creationId xmlns:p14="http://schemas.microsoft.com/office/powerpoint/2010/main" val="2487512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07181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cs-CZ" sz="2800" b="1" dirty="0">
                <a:sym typeface="Wingdings" panose="05000000000000000000" pitchFamily="2" charset="2"/>
              </a:rPr>
              <a:t></a:t>
            </a:r>
            <a:r>
              <a:rPr lang="cs-CZ" sz="2800" b="1" dirty="0"/>
              <a:t> Konec </a:t>
            </a:r>
            <a:r>
              <a:rPr lang="cs-CZ" sz="2800" b="1" dirty="0">
                <a:sym typeface="Wingdings" panose="05000000000000000000" pitchFamily="2" charset="2"/>
              </a:rPr>
              <a:t></a:t>
            </a:r>
            <a:endParaRPr lang="cs-CZ" sz="28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19</a:t>
            </a:fld>
            <a:endParaRPr lang="cs-CZ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4018003" y="97795"/>
            <a:ext cx="110799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0187" name="Rectangle 11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0189" name="Rectangle 13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3D4E4B03-DC1A-4467-96C5-B50E9BA41DC7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2</a:t>
            </a:fld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3"/>
              <p:cNvSpPr txBox="1"/>
              <p:nvPr/>
            </p:nvSpPr>
            <p:spPr>
              <a:xfrm>
                <a:off x="323528" y="620688"/>
                <a:ext cx="8496944" cy="41242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b="1" dirty="0" smtClean="0"/>
                  <a:t>1. </a:t>
                </a:r>
                <a:r>
                  <a:rPr lang="cs-CZ" sz="2400" b="1" dirty="0"/>
                  <a:t>Harmonická funkce, Fourierovy řady</a:t>
                </a:r>
              </a:p>
              <a:p>
                <a:pPr algn="just"/>
                <a:r>
                  <a:rPr lang="cs-CZ" dirty="0" smtClean="0"/>
                  <a:t>Periodická funkce založená na funkci sinus (cosinus), nejjednodušší tvar:</a:t>
                </a:r>
              </a:p>
              <a:p>
                <a:pPr algn="just"/>
                <a:endParaRPr lang="cs-CZ" sz="2000" dirty="0"/>
              </a:p>
              <a:p>
                <a:pPr algn="just"/>
                <a:r>
                  <a:rPr lang="cs-CZ" sz="2000" dirty="0"/>
                  <a:t>	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cs-CZ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unc>
                      <m:funcPr>
                        <m:ctrlPr>
                          <a:rPr lang="cs-CZ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cs-CZ" sz="2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cs-CZ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  <m:r>
                              <a:rPr lang="cs-CZ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cs-CZ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cs-CZ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cs-CZ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𝜑</m:t>
                                </m:r>
                              </m:e>
                              <m:sub>
                                <m:r>
                                  <a:rPr lang="cs-CZ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</m:e>
                    </m:func>
                  </m:oMath>
                </a14:m>
                <a:r>
                  <a:rPr lang="cs-CZ" sz="2000" dirty="0" smtClean="0"/>
                  <a:t> </a:t>
                </a:r>
              </a:p>
              <a:p>
                <a:pPr algn="just"/>
                <a:endParaRPr lang="cs-CZ" sz="2000" dirty="0" smtClean="0"/>
              </a:p>
              <a:p>
                <a:pPr algn="just"/>
                <a:r>
                  <a:rPr lang="cs-CZ" sz="2000" dirty="0" smtClean="0"/>
                  <a:t>a ….. reálná kladná konstanta – amplituda</a:t>
                </a:r>
              </a:p>
              <a:p>
                <a:pPr algn="just"/>
                <a:r>
                  <a:rPr lang="cs-CZ" sz="2000" dirty="0" smtClean="0">
                    <a:latin typeface="Symbol" panose="05050102010706020507" pitchFamily="18" charset="2"/>
                  </a:rPr>
                  <a:t>w</a:t>
                </a:r>
                <a:r>
                  <a:rPr lang="cs-CZ" sz="2000" dirty="0" smtClean="0"/>
                  <a:t> …. frekvence</a:t>
                </a:r>
              </a:p>
              <a:p>
                <a:pPr algn="just"/>
                <a:r>
                  <a:rPr lang="cs-CZ" sz="2000" dirty="0" smtClean="0">
                    <a:latin typeface="Symbol" panose="05050102010706020507" pitchFamily="18" charset="2"/>
                  </a:rPr>
                  <a:t>j</a:t>
                </a:r>
                <a:r>
                  <a:rPr lang="cs-CZ" sz="2000" baseline="-25000" dirty="0" smtClean="0"/>
                  <a:t>0</a:t>
                </a:r>
                <a:r>
                  <a:rPr lang="cs-CZ" sz="2000" dirty="0" smtClean="0"/>
                  <a:t> …. fázový posun</a:t>
                </a:r>
              </a:p>
              <a:p>
                <a:pPr algn="just"/>
                <a:endParaRPr lang="cs-CZ" sz="2000" dirty="0"/>
              </a:p>
              <a:p>
                <a:pPr algn="just"/>
                <a:endParaRPr lang="cs-CZ" sz="2000" dirty="0" smtClean="0"/>
              </a:p>
              <a:p>
                <a:pPr algn="just"/>
                <a:r>
                  <a:rPr lang="cs-CZ" sz="2000" dirty="0" smtClean="0"/>
                  <a:t>Funkci lze kombinovat s dalšími (lineární, kvadratická apod.)</a:t>
                </a:r>
              </a:p>
              <a:p>
                <a:pPr algn="just"/>
                <a:endParaRPr lang="cs-CZ" sz="2000" dirty="0"/>
              </a:p>
              <a:p>
                <a:pPr algn="just"/>
                <a:endParaRPr lang="cs-CZ" sz="2000" dirty="0"/>
              </a:p>
            </p:txBody>
          </p:sp>
        </mc:Choice>
        <mc:Fallback xmlns="">
          <p:sp>
            <p:nvSpPr>
              <p:cNvPr id="8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620688"/>
                <a:ext cx="8496944" cy="4124206"/>
              </a:xfrm>
              <a:prstGeom prst="rect">
                <a:avLst/>
              </a:prstGeom>
              <a:blipFill>
                <a:blip r:embed="rId3"/>
                <a:stretch>
                  <a:fillRect l="-1076" t="-118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2</a:t>
            </a:r>
          </a:p>
        </p:txBody>
      </p:sp>
      <p:pic>
        <p:nvPicPr>
          <p:cNvPr id="1030" name="Picture 6" descr="VÃ½sledek obrÃ¡zku pro harmonickÃ¡ funkc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293096"/>
            <a:ext cx="6048672" cy="2338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0390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3</a:t>
            </a:fld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3"/>
              <p:cNvSpPr txBox="1"/>
              <p:nvPr/>
            </p:nvSpPr>
            <p:spPr>
              <a:xfrm>
                <a:off x="323528" y="620688"/>
                <a:ext cx="8496944" cy="34256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b="1" dirty="0" smtClean="0"/>
                  <a:t>1. </a:t>
                </a:r>
                <a:r>
                  <a:rPr lang="cs-CZ" sz="2400" b="1" dirty="0"/>
                  <a:t>Harmonická funkce, Fourierovy řady</a:t>
                </a:r>
              </a:p>
              <a:p>
                <a:pPr algn="just"/>
                <a:r>
                  <a:rPr lang="cs-CZ" dirty="0" err="1" smtClean="0"/>
                  <a:t>Furierova</a:t>
                </a:r>
                <a:r>
                  <a:rPr lang="cs-CZ" dirty="0" smtClean="0"/>
                  <a:t> řada je součtem více harmonických funkcí :</a:t>
                </a:r>
              </a:p>
              <a:p>
                <a:pPr algn="just"/>
                <a:endParaRPr lang="cs-CZ" sz="2000" dirty="0"/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cs-CZ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cs-CZ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cs-CZ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0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cs-CZ" sz="20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cs-CZ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func>
                            <m:funcPr>
                              <m:ctrlPr>
                                <a:rPr lang="cs-CZ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cs-CZ" sz="20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cs-CZ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cs-CZ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𝜔</m:t>
                                      </m:r>
                                    </m:e>
                                    <m:sub>
                                      <m:r>
                                        <a:rPr lang="cs-CZ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cs-CZ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∙</m:t>
                                  </m:r>
                                  <m:r>
                                    <a:rPr lang="cs-CZ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cs-CZ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cs-CZ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𝜑</m:t>
                                      </m:r>
                                    </m:e>
                                    <m:sub>
                                      <m:r>
                                        <a:rPr lang="cs-CZ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0</m:t>
                                      </m:r>
                                      <m:r>
                                        <a:rPr lang="cs-CZ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func>
                        </m:e>
                      </m:nary>
                    </m:oMath>
                  </m:oMathPara>
                </a14:m>
                <a:endParaRPr lang="cs-CZ" sz="2000" dirty="0" smtClean="0"/>
              </a:p>
              <a:p>
                <a:pPr algn="just"/>
                <a:endParaRPr lang="cs-CZ" sz="2000" dirty="0" smtClean="0"/>
              </a:p>
              <a:p>
                <a:pPr algn="just"/>
                <a:endParaRPr lang="cs-CZ" sz="2000" dirty="0"/>
              </a:p>
              <a:p>
                <a:pPr algn="just"/>
                <a:endParaRPr lang="cs-CZ" sz="2000" dirty="0" smtClean="0"/>
              </a:p>
              <a:p>
                <a:pPr algn="just"/>
                <a:endParaRPr lang="cs-CZ" sz="2000" dirty="0"/>
              </a:p>
              <a:p>
                <a:pPr algn="just"/>
                <a:endParaRPr lang="cs-CZ" sz="2000" dirty="0"/>
              </a:p>
            </p:txBody>
          </p:sp>
        </mc:Choice>
        <mc:Fallback xmlns="">
          <p:sp>
            <p:nvSpPr>
              <p:cNvPr id="8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620688"/>
                <a:ext cx="8496944" cy="3425618"/>
              </a:xfrm>
              <a:prstGeom prst="rect">
                <a:avLst/>
              </a:prstGeom>
              <a:blipFill>
                <a:blip r:embed="rId3"/>
                <a:stretch>
                  <a:fillRect l="-1076" t="-142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2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7203" y="2687806"/>
            <a:ext cx="7247909" cy="3974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102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4</a:t>
            </a:fld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3"/>
              <p:cNvSpPr txBox="1"/>
              <p:nvPr/>
            </p:nvSpPr>
            <p:spPr>
              <a:xfrm>
                <a:off x="323528" y="620688"/>
                <a:ext cx="8496944" cy="34256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b="1" dirty="0" smtClean="0"/>
                  <a:t>1. </a:t>
                </a:r>
                <a:r>
                  <a:rPr lang="cs-CZ" sz="2400" b="1" dirty="0"/>
                  <a:t>Harmonická funkce, Fourierovy řady</a:t>
                </a:r>
              </a:p>
              <a:p>
                <a:pPr algn="just"/>
                <a:r>
                  <a:rPr lang="cs-CZ" dirty="0" err="1" smtClean="0"/>
                  <a:t>Furierova</a:t>
                </a:r>
                <a:r>
                  <a:rPr lang="cs-CZ" dirty="0" smtClean="0"/>
                  <a:t> řada je součtem více harmonických funkcí :</a:t>
                </a:r>
              </a:p>
              <a:p>
                <a:pPr algn="just"/>
                <a:endParaRPr lang="cs-CZ" sz="2000" dirty="0"/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cs-CZ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cs-CZ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cs-CZ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0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cs-CZ" sz="20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cs-CZ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func>
                            <m:funcPr>
                              <m:ctrlPr>
                                <a:rPr lang="cs-CZ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cs-CZ" sz="20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cs-CZ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cs-CZ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𝜔</m:t>
                                      </m:r>
                                    </m:e>
                                    <m:sub>
                                      <m:r>
                                        <a:rPr lang="cs-CZ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cs-CZ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∙</m:t>
                                  </m:r>
                                  <m:r>
                                    <a:rPr lang="cs-CZ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cs-CZ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cs-CZ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𝜑</m:t>
                                      </m:r>
                                    </m:e>
                                    <m:sub>
                                      <m:r>
                                        <a:rPr lang="cs-CZ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0</m:t>
                                      </m:r>
                                      <m:r>
                                        <a:rPr lang="cs-CZ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func>
                        </m:e>
                      </m:nary>
                    </m:oMath>
                  </m:oMathPara>
                </a14:m>
                <a:endParaRPr lang="cs-CZ" sz="2000" dirty="0" smtClean="0"/>
              </a:p>
              <a:p>
                <a:pPr algn="just"/>
                <a:endParaRPr lang="cs-CZ" sz="2000" dirty="0" smtClean="0"/>
              </a:p>
              <a:p>
                <a:pPr algn="just"/>
                <a:endParaRPr lang="cs-CZ" sz="2000" dirty="0"/>
              </a:p>
              <a:p>
                <a:pPr algn="just"/>
                <a:endParaRPr lang="cs-CZ" sz="2000" dirty="0" smtClean="0"/>
              </a:p>
              <a:p>
                <a:pPr algn="just"/>
                <a:endParaRPr lang="cs-CZ" sz="2000" dirty="0"/>
              </a:p>
              <a:p>
                <a:pPr algn="just"/>
                <a:endParaRPr lang="cs-CZ" sz="2000" dirty="0"/>
              </a:p>
            </p:txBody>
          </p:sp>
        </mc:Choice>
        <mc:Fallback xmlns="">
          <p:sp>
            <p:nvSpPr>
              <p:cNvPr id="8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620688"/>
                <a:ext cx="8496944" cy="3425618"/>
              </a:xfrm>
              <a:prstGeom prst="rect">
                <a:avLst/>
              </a:prstGeom>
              <a:blipFill>
                <a:blip r:embed="rId3"/>
                <a:stretch>
                  <a:fillRect l="-1076" t="-142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2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4213" y="2420888"/>
            <a:ext cx="7379879" cy="4035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483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5</a:t>
            </a:fld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3"/>
              <p:cNvSpPr txBox="1"/>
              <p:nvPr/>
            </p:nvSpPr>
            <p:spPr>
              <a:xfrm>
                <a:off x="323528" y="620688"/>
                <a:ext cx="8496944" cy="34256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b="1" dirty="0" smtClean="0"/>
                  <a:t>1. </a:t>
                </a:r>
                <a:r>
                  <a:rPr lang="cs-CZ" sz="2400" b="1" dirty="0"/>
                  <a:t>Harmonická funkce, Fourierovy řady</a:t>
                </a:r>
              </a:p>
              <a:p>
                <a:pPr algn="just"/>
                <a:r>
                  <a:rPr lang="cs-CZ" dirty="0" err="1" smtClean="0"/>
                  <a:t>Furierova</a:t>
                </a:r>
                <a:r>
                  <a:rPr lang="cs-CZ" dirty="0" smtClean="0"/>
                  <a:t> řada je součtem více harmonických funkcí :</a:t>
                </a:r>
              </a:p>
              <a:p>
                <a:pPr algn="just"/>
                <a:endParaRPr lang="cs-CZ" sz="2000" dirty="0"/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cs-CZ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cs-CZ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cs-CZ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0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cs-CZ" sz="20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cs-CZ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func>
                            <m:funcPr>
                              <m:ctrlPr>
                                <a:rPr lang="cs-CZ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cs-CZ" sz="20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cs-CZ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cs-CZ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𝜔</m:t>
                                      </m:r>
                                    </m:e>
                                    <m:sub>
                                      <m:r>
                                        <a:rPr lang="cs-CZ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cs-CZ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∙</m:t>
                                  </m:r>
                                  <m:r>
                                    <a:rPr lang="cs-CZ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cs-CZ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cs-CZ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𝜑</m:t>
                                      </m:r>
                                    </m:e>
                                    <m:sub>
                                      <m:r>
                                        <a:rPr lang="cs-CZ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0</m:t>
                                      </m:r>
                                      <m:r>
                                        <a:rPr lang="cs-CZ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func>
                        </m:e>
                      </m:nary>
                    </m:oMath>
                  </m:oMathPara>
                </a14:m>
                <a:endParaRPr lang="cs-CZ" sz="2000" dirty="0" smtClean="0"/>
              </a:p>
              <a:p>
                <a:pPr algn="just"/>
                <a:endParaRPr lang="cs-CZ" sz="2000" dirty="0" smtClean="0"/>
              </a:p>
              <a:p>
                <a:pPr algn="just"/>
                <a:endParaRPr lang="cs-CZ" sz="2000" dirty="0"/>
              </a:p>
              <a:p>
                <a:pPr algn="just"/>
                <a:endParaRPr lang="cs-CZ" sz="2000" dirty="0" smtClean="0"/>
              </a:p>
              <a:p>
                <a:pPr algn="just"/>
                <a:endParaRPr lang="cs-CZ" sz="2000" dirty="0"/>
              </a:p>
              <a:p>
                <a:pPr algn="just"/>
                <a:endParaRPr lang="cs-CZ" sz="2000" dirty="0"/>
              </a:p>
            </p:txBody>
          </p:sp>
        </mc:Choice>
        <mc:Fallback xmlns="">
          <p:sp>
            <p:nvSpPr>
              <p:cNvPr id="8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620688"/>
                <a:ext cx="8496944" cy="3425618"/>
              </a:xfrm>
              <a:prstGeom prst="rect">
                <a:avLst/>
              </a:prstGeom>
              <a:blipFill>
                <a:blip r:embed="rId3"/>
                <a:stretch>
                  <a:fillRect l="-1076" t="-142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2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7584" y="2430012"/>
            <a:ext cx="7687320" cy="4291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546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6</a:t>
            </a:fld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3"/>
              <p:cNvSpPr txBox="1"/>
              <p:nvPr/>
            </p:nvSpPr>
            <p:spPr>
              <a:xfrm>
                <a:off x="323528" y="620688"/>
                <a:ext cx="8496944" cy="34256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b="1" dirty="0" smtClean="0"/>
                  <a:t>1. </a:t>
                </a:r>
                <a:r>
                  <a:rPr lang="cs-CZ" sz="2400" b="1" dirty="0"/>
                  <a:t>Harmonická funkce, Fourierovy řady</a:t>
                </a:r>
              </a:p>
              <a:p>
                <a:pPr algn="just"/>
                <a:r>
                  <a:rPr lang="cs-CZ" dirty="0" err="1" smtClean="0"/>
                  <a:t>Furierova</a:t>
                </a:r>
                <a:r>
                  <a:rPr lang="cs-CZ" dirty="0" smtClean="0"/>
                  <a:t> řada je součtem více harmonických funkcí :</a:t>
                </a:r>
              </a:p>
              <a:p>
                <a:pPr algn="just"/>
                <a:endParaRPr lang="cs-CZ" sz="2000" dirty="0"/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cs-CZ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cs-CZ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cs-CZ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0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cs-CZ" sz="20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cs-CZ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func>
                            <m:funcPr>
                              <m:ctrlPr>
                                <a:rPr lang="cs-CZ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cs-CZ" sz="20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cs-CZ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cs-CZ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𝜔</m:t>
                                      </m:r>
                                    </m:e>
                                    <m:sub>
                                      <m:r>
                                        <a:rPr lang="cs-CZ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cs-CZ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∙</m:t>
                                  </m:r>
                                  <m:r>
                                    <a:rPr lang="cs-CZ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cs-CZ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cs-CZ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𝜑</m:t>
                                      </m:r>
                                    </m:e>
                                    <m:sub>
                                      <m:r>
                                        <a:rPr lang="cs-CZ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0</m:t>
                                      </m:r>
                                      <m:r>
                                        <a:rPr lang="cs-CZ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func>
                        </m:e>
                      </m:nary>
                    </m:oMath>
                  </m:oMathPara>
                </a14:m>
                <a:endParaRPr lang="cs-CZ" sz="2000" dirty="0" smtClean="0"/>
              </a:p>
              <a:p>
                <a:pPr algn="just"/>
                <a:endParaRPr lang="cs-CZ" sz="2000" dirty="0" smtClean="0"/>
              </a:p>
              <a:p>
                <a:pPr algn="just"/>
                <a:endParaRPr lang="cs-CZ" sz="2000" dirty="0"/>
              </a:p>
              <a:p>
                <a:pPr algn="just"/>
                <a:endParaRPr lang="cs-CZ" sz="2000" dirty="0" smtClean="0"/>
              </a:p>
              <a:p>
                <a:pPr algn="just"/>
                <a:endParaRPr lang="cs-CZ" sz="2000" dirty="0"/>
              </a:p>
              <a:p>
                <a:pPr algn="just"/>
                <a:endParaRPr lang="cs-CZ" sz="2000" dirty="0"/>
              </a:p>
            </p:txBody>
          </p:sp>
        </mc:Choice>
        <mc:Fallback xmlns="">
          <p:sp>
            <p:nvSpPr>
              <p:cNvPr id="8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620688"/>
                <a:ext cx="8496944" cy="3425618"/>
              </a:xfrm>
              <a:prstGeom prst="rect">
                <a:avLst/>
              </a:prstGeom>
              <a:blipFill>
                <a:blip r:embed="rId3"/>
                <a:stretch>
                  <a:fillRect l="-1076" t="-142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2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1615" y="2510061"/>
            <a:ext cx="7704856" cy="4211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786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7</a:t>
            </a:fld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3"/>
              <p:cNvSpPr txBox="1"/>
              <p:nvPr/>
            </p:nvSpPr>
            <p:spPr>
              <a:xfrm>
                <a:off x="323528" y="620688"/>
                <a:ext cx="8496944" cy="34256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b="1" dirty="0" smtClean="0"/>
                  <a:t>1. </a:t>
                </a:r>
                <a:r>
                  <a:rPr lang="cs-CZ" sz="2400" b="1" dirty="0"/>
                  <a:t>Harmonická funkce, Fourierovy řady</a:t>
                </a:r>
              </a:p>
              <a:p>
                <a:pPr algn="just"/>
                <a:r>
                  <a:rPr lang="cs-CZ" dirty="0" err="1" smtClean="0"/>
                  <a:t>Furierova</a:t>
                </a:r>
                <a:r>
                  <a:rPr lang="cs-CZ" dirty="0" smtClean="0"/>
                  <a:t> řada je součtem více harmonických funkcí :</a:t>
                </a:r>
              </a:p>
              <a:p>
                <a:pPr algn="just"/>
                <a:endParaRPr lang="cs-CZ" sz="2000" dirty="0"/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cs-CZ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cs-CZ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cs-CZ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0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cs-CZ" sz="20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cs-CZ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func>
                            <m:funcPr>
                              <m:ctrlPr>
                                <a:rPr lang="cs-CZ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cs-CZ" sz="20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cs-CZ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cs-CZ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𝜔</m:t>
                                      </m:r>
                                    </m:e>
                                    <m:sub>
                                      <m:r>
                                        <a:rPr lang="cs-CZ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cs-CZ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∙</m:t>
                                  </m:r>
                                  <m:r>
                                    <a:rPr lang="cs-CZ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cs-CZ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cs-CZ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𝜑</m:t>
                                      </m:r>
                                    </m:e>
                                    <m:sub>
                                      <m:r>
                                        <a:rPr lang="cs-CZ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0</m:t>
                                      </m:r>
                                      <m:r>
                                        <a:rPr lang="cs-CZ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func>
                        </m:e>
                      </m:nary>
                    </m:oMath>
                  </m:oMathPara>
                </a14:m>
                <a:endParaRPr lang="cs-CZ" sz="2000" dirty="0" smtClean="0"/>
              </a:p>
              <a:p>
                <a:pPr algn="just"/>
                <a:endParaRPr lang="cs-CZ" sz="2000" dirty="0" smtClean="0"/>
              </a:p>
              <a:p>
                <a:pPr algn="just"/>
                <a:endParaRPr lang="cs-CZ" sz="2000" dirty="0"/>
              </a:p>
              <a:p>
                <a:pPr algn="just"/>
                <a:endParaRPr lang="cs-CZ" sz="2000" dirty="0" smtClean="0"/>
              </a:p>
              <a:p>
                <a:pPr algn="just"/>
                <a:endParaRPr lang="cs-CZ" sz="2000" dirty="0"/>
              </a:p>
              <a:p>
                <a:pPr algn="just"/>
                <a:endParaRPr lang="cs-CZ" sz="2000" dirty="0"/>
              </a:p>
            </p:txBody>
          </p:sp>
        </mc:Choice>
        <mc:Fallback xmlns="">
          <p:sp>
            <p:nvSpPr>
              <p:cNvPr id="8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620688"/>
                <a:ext cx="8496944" cy="3425618"/>
              </a:xfrm>
              <a:prstGeom prst="rect">
                <a:avLst/>
              </a:prstGeom>
              <a:blipFill>
                <a:blip r:embed="rId3"/>
                <a:stretch>
                  <a:fillRect l="-1076" t="-142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2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552" y="2411478"/>
            <a:ext cx="7798016" cy="430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610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8</a:t>
            </a:fld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3"/>
              <p:cNvSpPr txBox="1"/>
              <p:nvPr/>
            </p:nvSpPr>
            <p:spPr>
              <a:xfrm>
                <a:off x="323528" y="620688"/>
                <a:ext cx="8496944" cy="34256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b="1" dirty="0" smtClean="0"/>
                  <a:t>1. </a:t>
                </a:r>
                <a:r>
                  <a:rPr lang="cs-CZ" sz="2400" b="1" dirty="0"/>
                  <a:t>Harmonická funkce, Fourierovy řady</a:t>
                </a:r>
              </a:p>
              <a:p>
                <a:pPr algn="just"/>
                <a:r>
                  <a:rPr lang="cs-CZ" dirty="0" err="1" smtClean="0"/>
                  <a:t>Furierova</a:t>
                </a:r>
                <a:r>
                  <a:rPr lang="cs-CZ" dirty="0" smtClean="0"/>
                  <a:t> řada je součtem více harmonických funkcí :</a:t>
                </a:r>
              </a:p>
              <a:p>
                <a:pPr algn="just"/>
                <a:endParaRPr lang="cs-CZ" sz="2000" dirty="0"/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cs-CZ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cs-CZ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cs-CZ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0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cs-CZ" sz="20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cs-CZ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func>
                            <m:funcPr>
                              <m:ctrlPr>
                                <a:rPr lang="cs-CZ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cs-CZ" sz="20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cs-CZ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cs-CZ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𝜔</m:t>
                                      </m:r>
                                    </m:e>
                                    <m:sub>
                                      <m:r>
                                        <a:rPr lang="cs-CZ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cs-CZ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∙</m:t>
                                  </m:r>
                                  <m:r>
                                    <a:rPr lang="cs-CZ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cs-CZ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cs-CZ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𝜑</m:t>
                                      </m:r>
                                    </m:e>
                                    <m:sub>
                                      <m:r>
                                        <a:rPr lang="cs-CZ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0</m:t>
                                      </m:r>
                                      <m:r>
                                        <a:rPr lang="cs-CZ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func>
                        </m:e>
                      </m:nary>
                    </m:oMath>
                  </m:oMathPara>
                </a14:m>
                <a:endParaRPr lang="cs-CZ" sz="2000" dirty="0" smtClean="0"/>
              </a:p>
              <a:p>
                <a:pPr algn="just"/>
                <a:endParaRPr lang="cs-CZ" sz="2000" dirty="0" smtClean="0"/>
              </a:p>
              <a:p>
                <a:pPr algn="just"/>
                <a:endParaRPr lang="cs-CZ" sz="2000" dirty="0"/>
              </a:p>
              <a:p>
                <a:pPr algn="just"/>
                <a:endParaRPr lang="cs-CZ" sz="2000" dirty="0" smtClean="0"/>
              </a:p>
              <a:p>
                <a:pPr algn="just"/>
                <a:endParaRPr lang="cs-CZ" sz="2000" dirty="0"/>
              </a:p>
              <a:p>
                <a:pPr algn="just"/>
                <a:endParaRPr lang="cs-CZ" sz="2000" dirty="0"/>
              </a:p>
            </p:txBody>
          </p:sp>
        </mc:Choice>
        <mc:Fallback xmlns="">
          <p:sp>
            <p:nvSpPr>
              <p:cNvPr id="8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620688"/>
                <a:ext cx="8496944" cy="3425618"/>
              </a:xfrm>
              <a:prstGeom prst="rect">
                <a:avLst/>
              </a:prstGeom>
              <a:blipFill>
                <a:blip r:embed="rId3"/>
                <a:stretch>
                  <a:fillRect l="-1076" t="-142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2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861048"/>
            <a:ext cx="8870449" cy="1600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6998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9</a:t>
            </a:fld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3"/>
              <p:cNvSpPr txBox="1"/>
              <p:nvPr/>
            </p:nvSpPr>
            <p:spPr>
              <a:xfrm>
                <a:off x="323528" y="620688"/>
                <a:ext cx="8496944" cy="32624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b="1" dirty="0" smtClean="0"/>
                  <a:t>2. </a:t>
                </a:r>
                <a:r>
                  <a:rPr lang="cs-CZ" sz="2400" b="1" dirty="0"/>
                  <a:t>Řešení pomocí MNČ, podmínky a možnosti.</a:t>
                </a:r>
              </a:p>
              <a:p>
                <a:endParaRPr lang="cs-CZ" sz="2400" b="1" dirty="0"/>
              </a:p>
              <a:p>
                <a:pPr algn="just"/>
                <a:r>
                  <a:rPr lang="cs-CZ" dirty="0" smtClean="0"/>
                  <a:t>Základní tvar harmonických funkcí :</a:t>
                </a:r>
              </a:p>
              <a:p>
                <a:pPr algn="just"/>
                <a:endParaRPr lang="cs-CZ" sz="2000" dirty="0"/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cs-CZ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cs-CZ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unc>
                        <m:funcPr>
                          <m:ctrlPr>
                            <a:rPr lang="cs-CZ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cs-CZ" sz="20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cs-CZ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cs-CZ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cs-CZ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cs-CZ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cs-CZ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𝜑</m:t>
                                  </m:r>
                                </m:e>
                                <m:sub>
                                  <m:r>
                                    <a:rPr lang="cs-CZ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</m:oMath>
                  </m:oMathPara>
                </a14:m>
                <a:endParaRPr lang="cs-CZ" sz="2000" dirty="0" smtClean="0"/>
              </a:p>
              <a:p>
                <a:pPr algn="just"/>
                <a:endParaRPr lang="cs-CZ" sz="2000" dirty="0" smtClean="0"/>
              </a:p>
              <a:p>
                <a:pPr algn="just"/>
                <a:endParaRPr lang="cs-CZ" sz="2000" dirty="0"/>
              </a:p>
              <a:p>
                <a:pPr algn="just"/>
                <a:endParaRPr lang="cs-CZ" sz="2000" dirty="0" smtClean="0"/>
              </a:p>
              <a:p>
                <a:pPr algn="just"/>
                <a:endParaRPr lang="cs-CZ" sz="2000" dirty="0"/>
              </a:p>
              <a:p>
                <a:pPr algn="just"/>
                <a:endParaRPr lang="cs-CZ" sz="2000" dirty="0"/>
              </a:p>
            </p:txBody>
          </p:sp>
        </mc:Choice>
        <mc:Fallback xmlns="">
          <p:sp>
            <p:nvSpPr>
              <p:cNvPr id="8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620688"/>
                <a:ext cx="8496944" cy="3262432"/>
              </a:xfrm>
              <a:prstGeom prst="rect">
                <a:avLst/>
              </a:prstGeom>
              <a:blipFill>
                <a:blip r:embed="rId3"/>
                <a:stretch>
                  <a:fillRect l="-1076" t="-149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2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41" y="2803944"/>
            <a:ext cx="7661919" cy="35283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77475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4157</TotalTime>
  <Words>524</Words>
  <Application>Microsoft Office PowerPoint</Application>
  <PresentationFormat>Předvádění na obrazovce (4:3)</PresentationFormat>
  <Paragraphs>202</Paragraphs>
  <Slides>19</Slides>
  <Notes>19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6" baseType="lpstr">
      <vt:lpstr>Arial</vt:lpstr>
      <vt:lpstr>Calibri</vt:lpstr>
      <vt:lpstr>Cambria Math</vt:lpstr>
      <vt:lpstr>Symbol</vt:lpstr>
      <vt:lpstr>Times New Roman</vt:lpstr>
      <vt:lpstr>Wingdings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martin stroner</dc:creator>
  <cp:lastModifiedBy>Martin Štroner</cp:lastModifiedBy>
  <cp:revision>450</cp:revision>
  <cp:lastPrinted>2019-03-13T15:41:28Z</cp:lastPrinted>
  <dcterms:created xsi:type="dcterms:W3CDTF">2007-03-07T08:58:30Z</dcterms:created>
  <dcterms:modified xsi:type="dcterms:W3CDTF">2019-04-09T13:08:01Z</dcterms:modified>
</cp:coreProperties>
</file>