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265" r:id="rId2"/>
    <p:sldId id="316" r:id="rId3"/>
    <p:sldId id="317" r:id="rId4"/>
    <p:sldId id="318" r:id="rId5"/>
    <p:sldId id="319" r:id="rId6"/>
    <p:sldId id="320" r:id="rId7"/>
    <p:sldId id="321" r:id="rId8"/>
  </p:sldIdLst>
  <p:sldSz cx="9144000" cy="6858000" type="screen4x3"/>
  <p:notesSz cx="9866313" cy="666115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6811" autoAdjust="0"/>
  </p:normalViewPr>
  <p:slideViewPr>
    <p:cSldViewPr snapToGrid="0" snapToObjects="1">
      <p:cViewPr varScale="1">
        <p:scale>
          <a:sx n="111" d="100"/>
          <a:sy n="111" d="100"/>
        </p:scale>
        <p:origin x="1728" y="114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91318F-C0D8-428F-9D63-ECE4E80D4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A876AD-D287-408C-A938-A4A173D530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9C144B4-6328-45C1-8F8E-FF054637B8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73B2018-698B-4577-B38C-3A2E9877A5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E2573512-8914-42E7-B0FE-63A9062DA7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327A0D-1816-4442-8252-AAA7004758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3FDE53-FB13-480A-906C-B4C2C6A2B6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47F36AE-3490-4539-A111-292068F6DF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EADAC23-00AF-4759-987B-1B5C521530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7ADA063-517E-4986-A6B7-180B3732A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9ABA32D-7828-44A6-B98C-CDC1E2315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46150C7F-5C0C-4A43-ABBA-CFAA8EEFA4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67CBFC-6B7E-47B4-B830-EA60461610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12B60AA-BD2A-48F8-ADB8-6D0D6290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8D1B5-9138-4AA3-8FDA-9203AE65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F2BBCDF-358A-4C5B-8D6C-66BD09D5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42694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917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7115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35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55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974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66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617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6939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981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455365-22A4-42FB-99C3-B4951E07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36F232-2E6C-45CB-B5C8-E33BFAFE20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703F3B0E-5C13-4021-8054-30EFFFD9C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95DB03-A965-4C4F-927B-9816B8A98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75C8418E-A717-4792-BD7E-90A5A030F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1236662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u="sng" cap="none"/>
              <a:t>Souřadnicové výpočty</a:t>
            </a:r>
            <a:br>
              <a:rPr lang="cs-CZ" altLang="cs-CZ" sz="3600" cap="none"/>
            </a:br>
            <a:r>
              <a:rPr lang="cs-CZ" altLang="cs-CZ" sz="3600" cap="none"/>
              <a:t> transformace souřadnic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87B24459-CB07-491C-BFDE-A3906766F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3087688"/>
            <a:ext cx="7772400" cy="3192462"/>
          </a:xfrm>
        </p:spPr>
        <p:txBody>
          <a:bodyPr anchor="t"/>
          <a:lstStyle/>
          <a:p>
            <a:pPr algn="ctr"/>
            <a:endParaRPr lang="cs-CZ" altLang="cs-CZ" sz="3200"/>
          </a:p>
          <a:p>
            <a:pPr algn="ctr"/>
            <a:r>
              <a:rPr lang="cs-CZ" altLang="cs-CZ" sz="3200"/>
              <a:t>Doc. Ing. Rudolf Urban, Ph.D.</a:t>
            </a:r>
          </a:p>
          <a:p>
            <a:pPr algn="ctr"/>
            <a:endParaRPr lang="cs-CZ" altLang="cs-CZ" sz="800"/>
          </a:p>
          <a:p>
            <a:pPr algn="ctr"/>
            <a:endParaRPr lang="cs-CZ" altLang="cs-CZ" sz="800"/>
          </a:p>
          <a:p>
            <a:pPr algn="ctr"/>
            <a:r>
              <a:rPr lang="cs-CZ" altLang="cs-CZ"/>
              <a:t>Email: </a:t>
            </a:r>
            <a:r>
              <a:rPr lang="cs-CZ" altLang="cs-CZ">
                <a:hlinkClick r:id="rId2"/>
              </a:rPr>
              <a:t>rudolf.urban@fsv.cvut.cz</a:t>
            </a:r>
            <a:endParaRPr lang="cs-CZ" altLang="cs-CZ"/>
          </a:p>
          <a:p>
            <a:pPr algn="ctr"/>
            <a:r>
              <a:rPr lang="cs-CZ" altLang="cs-CZ"/>
              <a:t>Místnost: </a:t>
            </a:r>
            <a:r>
              <a:rPr lang="cs-CZ" altLang="cs-CZ" b="1"/>
              <a:t>B903</a:t>
            </a:r>
          </a:p>
          <a:p>
            <a:pPr algn="ctr"/>
            <a:endParaRPr lang="cs-CZ" altLang="cs-CZ" sz="8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3CB2B75-414D-4C57-B310-4A938E1A5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0" r="8839" b="5687"/>
          <a:stretch/>
        </p:blipFill>
        <p:spPr>
          <a:xfrm>
            <a:off x="4694058" y="1535502"/>
            <a:ext cx="3897851" cy="3600250"/>
          </a:xfrm>
          <a:prstGeom prst="rect">
            <a:avLst/>
          </a:prstGeom>
        </p:spPr>
      </p:pic>
      <p:sp>
        <p:nvSpPr>
          <p:cNvPr id="6146" name="Nadpis 1">
            <a:extLst>
              <a:ext uri="{FF2B5EF4-FFF2-40B4-BE49-F238E27FC236}">
                <a16:creationId xmlns:a16="http://schemas.microsoft.com/office/drawing/2014/main" id="{81A1E13A-C6D9-4881-9A6F-44C23A37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Polohová transformace souřadnic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89000"/>
                <a:ext cx="8537575" cy="5624513"/>
              </a:xfrm>
            </p:spPr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cs-CZ" sz="2000" dirty="0"/>
                  <a:t>Jsou dány obecně dva systémy souřadnic. Jejich vzájemné vztahy (transformace) jdou jednoduše popsat pomocí tří operací:</a:t>
                </a:r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endParaRPr lang="cs-CZ" sz="2000" u="sng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Posun počátku soustav t</a:t>
                </a:r>
                <a:r>
                  <a:rPr lang="cs-CZ" sz="2000" baseline="-25000" dirty="0"/>
                  <a:t>x</a:t>
                </a:r>
                <a:r>
                  <a:rPr lang="cs-CZ" sz="2000" dirty="0"/>
                  <a:t> a t</a:t>
                </a:r>
                <a:r>
                  <a:rPr lang="cs-CZ" sz="2000" baseline="-25000" dirty="0"/>
                  <a:t>y</a:t>
                </a:r>
                <a:r>
                  <a:rPr lang="cs-CZ" sz="2000" dirty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Úhel stočení souřadných soustav </a:t>
                </a:r>
                <a:r>
                  <a:rPr lang="cs-CZ" sz="2400" dirty="0">
                    <a:sym typeface="Symbol" panose="05050102010706020507" pitchFamily="18" charset="2"/>
                  </a:rPr>
                  <a:t></a:t>
                </a:r>
                <a:endParaRPr lang="cs-CZ" sz="2000" dirty="0"/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cs-CZ" sz="2000" dirty="0"/>
                  <a:t>Změna měřítka q (</a:t>
                </a:r>
                <a:r>
                  <a:rPr lang="cs-CZ" sz="2000" dirty="0" err="1"/>
                  <a:t>shodnostní</a:t>
                </a:r>
                <a:r>
                  <a:rPr lang="cs-CZ" sz="2000" dirty="0"/>
                  <a:t> při q = 1)</a:t>
                </a:r>
              </a:p>
              <a:p>
                <a:pPr marL="457200" indent="0" algn="just">
                  <a:lnSpc>
                    <a:spcPct val="115000"/>
                  </a:lnSpc>
                  <a:buNone/>
                </a:pPr>
                <a:endParaRPr lang="cs-CZ" sz="2000" dirty="0"/>
              </a:p>
              <a:p>
                <a:pPr marL="180975" indent="276225" algn="just">
                  <a:lnSpc>
                    <a:spcPct val="11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cs-CZ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cs-CZ" sz="200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func>
                  </m:oMath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cs-CZ" sz="2000" dirty="0">
                    <a:effectLst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  <a:defRPr/>
                </a:pPr>
                <a:r>
                  <a:rPr lang="cs-CZ" sz="20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endParaRPr lang="cs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cs-CZ" sz="20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endParaRPr lang="cs-CZ" sz="20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cs-CZ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cs-CZ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cs-CZ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cs-CZ" sz="2000" dirty="0"/>
              </a:p>
              <a:p>
                <a:pPr marL="0" indent="0">
                  <a:buNone/>
                  <a:defRPr/>
                </a:pPr>
                <a:endParaRPr lang="cs-CZ" sz="2000" dirty="0"/>
              </a:p>
              <a:p>
                <a:pPr marL="457200" indent="0" algn="just">
                  <a:lnSpc>
                    <a:spcPct val="115000"/>
                  </a:lnSpc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593DDA-B8E3-4AC9-9519-597FF5202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89000"/>
                <a:ext cx="8537575" cy="5624513"/>
              </a:xfrm>
              <a:blipFill>
                <a:blip r:embed="rId3"/>
                <a:stretch>
                  <a:fillRect l="-714" t="-5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5A519EC-E023-4C40-BBC1-02CCB5C3BF4F}"/>
                  </a:ext>
                </a:extLst>
              </p:cNvPr>
              <p:cNvSpPr txBox="1"/>
              <p:nvPr/>
            </p:nvSpPr>
            <p:spPr>
              <a:xfrm>
                <a:off x="4728263" y="4947469"/>
                <a:ext cx="4572000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800" i="1" spc="-25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𝒒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cs-CZ" sz="1800" b="1" i="1" spc="-25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ω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1800" i="1" spc="-25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5A519EC-E023-4C40-BBC1-02CCB5C3B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263" y="4947469"/>
                <a:ext cx="4572000" cy="877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393E92B-4204-4E25-BEF5-DCCB01EEF82A}"/>
                  </a:ext>
                </a:extLst>
              </p:cNvPr>
              <p:cNvSpPr txBox="1"/>
              <p:nvPr/>
            </p:nvSpPr>
            <p:spPr>
              <a:xfrm>
                <a:off x="4926670" y="5716064"/>
                <a:ext cx="4572000" cy="90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800" i="1" spc="-25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1800" b="1" i="1" spc="-25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1800" i="1" spc="-25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393E92B-4204-4E25-BEF5-DCCB01EEF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70" y="5716064"/>
                <a:ext cx="4572000" cy="906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B3D925E-38F1-48DE-81BE-AD21422B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altLang="cs-CZ" dirty="0"/>
              <a:t>Změna měřítka, stočení a posun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Zástupný obsah 2">
                <a:extLst>
                  <a:ext uri="{FF2B5EF4-FFF2-40B4-BE49-F238E27FC236}">
                    <a16:creationId xmlns:a16="http://schemas.microsoft.com/office/drawing/2014/main" id="{5839FA5D-8816-47EA-9122-756C7B1491C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71267"/>
                <a:ext cx="8537575" cy="56422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altLang="cs-CZ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altLang="cs-CZ" sz="2000" dirty="0"/>
                  <a:t>Změna měřítka q je dána podílem vzdáleností identických bodů P a K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altLang="cs-CZ" sz="2000" dirty="0"/>
                  <a:t>Stočení dvou soustav lze vypočítat z rozdílů směrníků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altLang="cs-CZ" sz="2000" dirty="0"/>
                  <a:t>Posun je dán ortogonálními průměty do jednotlivých os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</m:oMath>
                </a14:m>
                <a:endParaRPr lang="cs-CZ" altLang="cs-CZ" sz="2000" i="1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</m:oMath>
                </a14:m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𝑃𝐾</m:t>
                            </m:r>
                          </m:sub>
                        </m:sSub>
                      </m:den>
                    </m:f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cs-CZ" sz="20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𝑎𝑟𝑐𝑡𝑔</m:t>
                    </m:r>
                    <m:d>
                      <m:dPr>
                        <m:ctrlPr>
                          <a:rPr lang="cs-CZ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cs-CZ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altLang="cs-CZ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cs-CZ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altLang="cs-CZ" sz="2000" dirty="0"/>
              </a:p>
            </p:txBody>
          </p:sp>
        </mc:Choice>
        <mc:Fallback xmlns="">
          <p:sp>
            <p:nvSpPr>
              <p:cNvPr id="7171" name="Zástupný obsah 2">
                <a:extLst>
                  <a:ext uri="{FF2B5EF4-FFF2-40B4-BE49-F238E27FC236}">
                    <a16:creationId xmlns:a16="http://schemas.microsoft.com/office/drawing/2014/main" id="{5839FA5D-8816-47EA-9122-756C7B149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71267"/>
                <a:ext cx="8537575" cy="5642245"/>
              </a:xfrm>
              <a:blipFill>
                <a:blip r:embed="rId2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033CCC0C-A557-432D-A42A-2681449234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21202" r="48864" b="14581"/>
          <a:stretch/>
        </p:blipFill>
        <p:spPr bwMode="auto">
          <a:xfrm>
            <a:off x="5266589" y="2068100"/>
            <a:ext cx="3756641" cy="4445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64062D1-4D6C-4D55-97B3-8CC43B633E4C}"/>
                  </a:ext>
                </a:extLst>
              </p:cNvPr>
              <p:cNvSpPr txBox="1"/>
              <p:nvPr/>
            </p:nvSpPr>
            <p:spPr>
              <a:xfrm>
                <a:off x="1743523" y="2542814"/>
                <a:ext cx="4572000" cy="90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800" i="1" spc="-25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800" b="1" i="1" spc="-25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1800" b="1" i="1" spc="-25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1800" b="1" i="1" spc="-25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 spc="-25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cs-CZ" sz="1800" b="0" i="1" spc="-25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1800" i="1" spc="-2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800" i="1" spc="-2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 b="1" i="1" spc="-25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1800" i="1" spc="-25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64062D1-4D6C-4D55-97B3-8CC43B63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23" y="2542814"/>
                <a:ext cx="4572000" cy="9060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B3D925E-38F1-48DE-81BE-AD21422B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altLang="cs-CZ" dirty="0"/>
              <a:t>Koeficienty transformace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Zástupný obsah 2">
                <a:extLst>
                  <a:ext uri="{FF2B5EF4-FFF2-40B4-BE49-F238E27FC236}">
                    <a16:creationId xmlns:a16="http://schemas.microsoft.com/office/drawing/2014/main" id="{5839FA5D-8816-47EA-9122-756C7B1491C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71267"/>
                <a:ext cx="8537575" cy="56422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altLang="cs-CZ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altLang="cs-CZ" sz="2000" dirty="0"/>
                  <a:t>Pro výpočet koeficientů transformace (4 neznámé – q, </a:t>
                </a:r>
                <a:r>
                  <a:rPr lang="cs-CZ" altLang="cs-CZ" sz="2000" dirty="0">
                    <a:sym typeface="Symbol" panose="05050102010706020507" pitchFamily="18" charset="2"/>
                  </a:rPr>
                  <a:t>, t</a:t>
                </a:r>
                <a:r>
                  <a:rPr lang="cs-CZ" altLang="cs-CZ" sz="2000" baseline="-25000" dirty="0">
                    <a:sym typeface="Symbol" panose="05050102010706020507" pitchFamily="18" charset="2"/>
                  </a:rPr>
                  <a:t>x</a:t>
                </a:r>
                <a:r>
                  <a:rPr lang="cs-CZ" altLang="cs-CZ" sz="2000" dirty="0">
                    <a:sym typeface="Symbol" panose="05050102010706020507" pitchFamily="18" charset="2"/>
                  </a:rPr>
                  <a:t>, t</a:t>
                </a:r>
                <a:r>
                  <a:rPr lang="cs-CZ" altLang="cs-CZ" sz="2000" baseline="-25000" dirty="0">
                    <a:sym typeface="Symbol" panose="05050102010706020507" pitchFamily="18" charset="2"/>
                  </a:rPr>
                  <a:t>y</a:t>
                </a:r>
                <a:r>
                  <a:rPr lang="cs-CZ" altLang="cs-CZ" sz="2000" dirty="0"/>
                  <a:t>) je nutné znát souřadnice Y, X u 2 identických bodů v obou soustavách (P,K)  </a:t>
                </a:r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>
                  <a:lnSpc>
                    <a:spcPct val="115000"/>
                  </a:lnSpc>
                  <a:buNone/>
                </a:pPr>
                <a:endParaRPr lang="cs-CZ" sz="6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361950">
                  <a:lnSpc>
                    <a:spcPct val="11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361950">
                  <a:lnSpc>
                    <a:spcPct val="11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361950">
                  <a:lnSpc>
                    <a:spcPct val="11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36195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cs-CZ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altLang="cs-CZ" sz="2000" dirty="0"/>
                  <a:t>Odvození pro souřadnicové rozdíly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altLang="cs-CZ" sz="600" dirty="0"/>
              </a:p>
              <a:p>
                <a:pPr marL="361950" indent="-361950" algn="just">
                  <a:lnSpc>
                    <a:spcPct val="11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𝑃𝐾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func>
                      </m:e>
                    </m:func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𝑃𝐾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func>
                      </m:e>
                    </m:func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lnSpc>
                    <a:spcPct val="115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𝑃𝐾</m:t>
                        </m:r>
                      </m:sub>
                    </m:sSub>
                  </m:oMath>
                </a14:m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71" name="Zástupný obsah 2">
                <a:extLst>
                  <a:ext uri="{FF2B5EF4-FFF2-40B4-BE49-F238E27FC236}">
                    <a16:creationId xmlns:a16="http://schemas.microsoft.com/office/drawing/2014/main" id="{5839FA5D-8816-47EA-9122-756C7B149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71267"/>
                <a:ext cx="8537575" cy="5642245"/>
              </a:xfrm>
              <a:blipFill>
                <a:blip r:embed="rId2"/>
                <a:stretch>
                  <a:fillRect l="-214" r="-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66AAA0F-ACBD-4083-9D2E-D42C13C91D89}"/>
                  </a:ext>
                </a:extLst>
              </p:cNvPr>
              <p:cNvSpPr txBox="1"/>
              <p:nvPr/>
            </p:nvSpPr>
            <p:spPr>
              <a:xfrm>
                <a:off x="4775170" y="1986557"/>
                <a:ext cx="4067205" cy="2353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Výpočet koeficientů transformace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15000"/>
                  </a:lnSpc>
                </a:pP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66AAA0F-ACBD-4083-9D2E-D42C13C9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70" y="1986557"/>
                <a:ext cx="4067205" cy="2353465"/>
              </a:xfrm>
              <a:prstGeom prst="rect">
                <a:avLst/>
              </a:prstGeom>
              <a:blipFill>
                <a:blip r:embed="rId3"/>
                <a:stretch>
                  <a:fillRect t="-5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C698891-E64C-4E5D-922D-4794A97B3A58}"/>
                  </a:ext>
                </a:extLst>
              </p:cNvPr>
              <p:cNvSpPr txBox="1"/>
              <p:nvPr/>
            </p:nvSpPr>
            <p:spPr>
              <a:xfrm>
                <a:off x="4986068" y="4876812"/>
                <a:ext cx="4067205" cy="1304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Výpočet transformovaného bodu</a:t>
                </a:r>
                <a:endParaRPr lang="cs-CZ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sub>
                      </m:sSub>
                    </m:oMath>
                  </m:oMathPara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sub>
                      </m:sSub>
                    </m:oMath>
                  </m:oMathPara>
                </a14:m>
                <a:endParaRPr lang="cs-CZ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C698891-E64C-4E5D-922D-4794A97B3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68" y="4876812"/>
                <a:ext cx="4067205" cy="1304460"/>
              </a:xfrm>
              <a:prstGeom prst="rect">
                <a:avLst/>
              </a:prstGeom>
              <a:blipFill>
                <a:blip r:embed="rId4"/>
                <a:stretch>
                  <a:fillRect l="-1349" t="-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4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CAC0BC6-2B6C-4206-9B8A-045669EFE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0" t="3187" r="15376" b="5474"/>
          <a:stretch/>
        </p:blipFill>
        <p:spPr>
          <a:xfrm>
            <a:off x="4753155" y="1697396"/>
            <a:ext cx="4390845" cy="4225723"/>
          </a:xfrm>
          <a:prstGeom prst="rect">
            <a:avLst/>
          </a:prstGeom>
        </p:spPr>
      </p:pic>
      <p:sp>
        <p:nvSpPr>
          <p:cNvPr id="7170" name="Nadpis 1">
            <a:extLst>
              <a:ext uri="{FF2B5EF4-FFF2-40B4-BE49-F238E27FC236}">
                <a16:creationId xmlns:a16="http://schemas.microsoft.com/office/drawing/2014/main" id="{9B3D925E-38F1-48DE-81BE-AD21422B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altLang="cs-CZ" dirty="0"/>
              <a:t>Vetknutý polygonový pořad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5839FA5D-8816-47EA-9122-756C7B149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71267"/>
            <a:ext cx="8537575" cy="564224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/>
              <a:t>Řešení dáno identickými body P,K v JTSK a v místní souřadné soustavě (volena osa x do směru první strany)</a:t>
            </a:r>
          </a:p>
          <a:p>
            <a:pPr marL="0" indent="0">
              <a:buNone/>
            </a:pPr>
            <a:endParaRPr lang="cs-CZ" sz="8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Dáno: P,K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[Y,X] (JTSK)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Měřeno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úhly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délky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Určit: 1,2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[Y,X] (JTSK)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Výpočet v místní soustavě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P, 1, 2, K (x´, y´)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Identické body (výpočet koeficientů)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P, K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[Y,X]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a (x´, y´)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Rozdíl délky PK a mezní odchylka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= d</a:t>
            </a:r>
            <a:r>
              <a:rPr lang="cs-CZ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PK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d´</a:t>
            </a:r>
            <a:r>
              <a:rPr lang="cs-CZ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PK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.. menší než mezní odchylka</a:t>
            </a:r>
          </a:p>
          <a:p>
            <a:pPr marL="0" indent="0">
              <a:buNone/>
            </a:pPr>
            <a:endParaRPr lang="cs-CZ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Transformace souřadnic (podobnostní)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P, 1, 2, K (x´, y´) do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[Y,X]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15000"/>
              </a:lnSpc>
              <a:buNone/>
            </a:pPr>
            <a:endParaRPr lang="cs-CZ" sz="6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3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B3D925E-38F1-48DE-81BE-AD21422B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altLang="cs-CZ" dirty="0"/>
              <a:t>Měřická přímka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5839FA5D-8816-47EA-9122-756C7B149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71267"/>
            <a:ext cx="8537575" cy="5642245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Pevná měřická přímka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Osa x´ do směru měřické přímky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Kontrola délky PK (srovnáme s mezní)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Výpočet koeficientů transformace z 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Staničení je x´ a kolmice je y´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Volná měřická přímka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Nelze realizovat přímku 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Dány body PK v JTSK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Osa x´ do směru měřické přímky 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Kontrola délky PK (JTSK vs. Místní)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Výpočet koeficientů transformace z 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Staničení je x´ a kolmice je y´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91C5E9-A126-4F4C-9DC6-992A882E5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9" t="2072" r="12052" b="8405"/>
          <a:stretch/>
        </p:blipFill>
        <p:spPr>
          <a:xfrm>
            <a:off x="5706225" y="719287"/>
            <a:ext cx="2963323" cy="2973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BB561C-48D4-4D51-9380-F0C98967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25" y="3704607"/>
            <a:ext cx="3005645" cy="2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1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7DEC2D-A96D-4C72-A21D-F8525C61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52" y="2144309"/>
            <a:ext cx="3665448" cy="3424858"/>
          </a:xfrm>
          <a:prstGeom prst="rect">
            <a:avLst/>
          </a:prstGeom>
        </p:spPr>
      </p:pic>
      <p:sp>
        <p:nvSpPr>
          <p:cNvPr id="7170" name="Nadpis 1">
            <a:extLst>
              <a:ext uri="{FF2B5EF4-FFF2-40B4-BE49-F238E27FC236}">
                <a16:creationId xmlns:a16="http://schemas.microsoft.com/office/drawing/2014/main" id="{9B3D925E-38F1-48DE-81BE-AD21422B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altLang="cs-CZ" dirty="0" err="1"/>
              <a:t>Hansenova</a:t>
            </a:r>
            <a:r>
              <a:rPr lang="cs-CZ" altLang="cs-CZ" dirty="0"/>
              <a:t> úloha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5839FA5D-8816-47EA-9122-756C7B149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71267"/>
            <a:ext cx="8537575" cy="564224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/>
              <a:t>Současný výpočet polohy bodů 1 a 2 z měřených směrů na známé body PK, mezi kterými není viditelnost. </a:t>
            </a:r>
          </a:p>
          <a:p>
            <a:pPr marL="0" indent="0">
              <a:buNone/>
            </a:pPr>
            <a:endParaRPr lang="cs-CZ" sz="11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Základna 1,2 volena cca rovnoběžně s body 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Osa y´ do směru přímky 1,2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Délka 12 volena přibližně jako PK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(možno volit libovolně)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Výpočet P,K z bodů 1 a 2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(protínání z úhlů v místní soustavě)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Výpočet transformačních koeficientů z bodů PK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Podobnostní transformace bodů 1 a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Body 1,2 nesmí být na spojnici bodů P,K</a:t>
            </a:r>
          </a:p>
          <a:p>
            <a:pPr marL="0" indent="0">
              <a:buNone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V dnešní době je pravděpodobné, že by se měřily i vzdálenosti na body PK, což lze následně řešit jako volné stanovisko či kombinací protínání.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15000"/>
              </a:lnSpc>
              <a:buNone/>
            </a:pPr>
            <a:endParaRPr lang="cs-CZ" sz="6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3619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3495"/>
      </p:ext>
    </p:extLst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5668</TotalTime>
  <Words>700</Words>
  <Application>Microsoft Office PowerPoint</Application>
  <PresentationFormat>Předvádění na obrazovce (4:3)</PresentationFormat>
  <Paragraphs>125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Calibri</vt:lpstr>
      <vt:lpstr>Wingdings</vt:lpstr>
      <vt:lpstr>Cambria Math</vt:lpstr>
      <vt:lpstr>Arial</vt:lpstr>
      <vt:lpstr>1_Kapsle</vt:lpstr>
      <vt:lpstr>Souřadnicové výpočty  transformace souřadnic</vt:lpstr>
      <vt:lpstr>Polohová transformace souřadnic</vt:lpstr>
      <vt:lpstr>Změna měřítka, stočení a posun</vt:lpstr>
      <vt:lpstr>Koeficienty transformace</vt:lpstr>
      <vt:lpstr>Vetknutý polygonový pořad</vt:lpstr>
      <vt:lpstr>Měřická přímka</vt:lpstr>
      <vt:lpstr>Hansenova úloha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Rudolf</cp:lastModifiedBy>
  <cp:revision>222</cp:revision>
  <dcterms:created xsi:type="dcterms:W3CDTF">2009-03-12T12:44:05Z</dcterms:created>
  <dcterms:modified xsi:type="dcterms:W3CDTF">2021-12-04T10:33:18Z</dcterms:modified>
</cp:coreProperties>
</file>