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5" r:id="rId1"/>
  </p:sldMasterIdLst>
  <p:notesMasterIdLst>
    <p:notesMasterId r:id="rId7"/>
  </p:notesMasterIdLst>
  <p:handoutMasterIdLst>
    <p:handoutMasterId r:id="rId8"/>
  </p:handoutMasterIdLst>
  <p:sldIdLst>
    <p:sldId id="265" r:id="rId2"/>
    <p:sldId id="316" r:id="rId3"/>
    <p:sldId id="317" r:id="rId4"/>
    <p:sldId id="318" r:id="rId5"/>
    <p:sldId id="319" r:id="rId6"/>
  </p:sldIdLst>
  <p:sldSz cx="9144000" cy="6858000" type="screen4x3"/>
  <p:notesSz cx="9866313" cy="6661150"/>
  <p:embeddedFontLst>
    <p:embeddedFont>
      <p:font typeface="Cambria Math" panose="02040503050406030204" pitchFamily="18" charset="0"/>
      <p:regular r:id="rId9"/>
    </p:embeddedFont>
  </p:embeddedFont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">
          <p15:clr>
            <a:srgbClr val="A4A3A4"/>
          </p15:clr>
        </p15:guide>
        <p15:guide id="2" pos="1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98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6633"/>
    <a:srgbClr val="CC9900"/>
    <a:srgbClr val="008000"/>
    <a:srgbClr val="00FF0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6811" autoAdjust="0"/>
  </p:normalViewPr>
  <p:slideViewPr>
    <p:cSldViewPr snapToGrid="0" snapToObjects="1">
      <p:cViewPr varScale="1">
        <p:scale>
          <a:sx n="111" d="100"/>
          <a:sy n="111" d="100"/>
        </p:scale>
        <p:origin x="1728" y="114"/>
      </p:cViewPr>
      <p:guideLst>
        <p:guide orient="horz" pos="194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282" y="-90"/>
      </p:cViewPr>
      <p:guideLst>
        <p:guide orient="horz" pos="2098"/>
        <p:guide pos="31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691318F-C0D8-428F-9D63-ECE4E80D4C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9A876AD-D287-408C-A938-A4A173D530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88" y="0"/>
            <a:ext cx="42751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9C144B4-6328-45C1-8F8E-FF054637B88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27775"/>
            <a:ext cx="42751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73B2018-698B-4577-B38C-3A2E9877A59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8" y="6327775"/>
            <a:ext cx="42751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/>
            </a:lvl1pPr>
          </a:lstStyle>
          <a:p>
            <a:pPr>
              <a:defRPr/>
            </a:pPr>
            <a:fld id="{E2573512-8914-42E7-B0FE-63A9062DA7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E327A0D-1816-4442-8252-AAA7004758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3FDE53-FB13-480A-906C-B4C2C6A2B6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8" y="0"/>
            <a:ext cx="42751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47F36AE-3490-4539-A111-292068F6DF8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498475"/>
            <a:ext cx="3330575" cy="249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EADAC23-00AF-4759-987B-1B5C521530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163888"/>
            <a:ext cx="7891463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7ADA063-517E-4986-A6B7-180B3732A0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27775"/>
            <a:ext cx="42751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9ABA32D-7828-44A6-B98C-CDC1E23159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588" y="6327775"/>
            <a:ext cx="42751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/>
            </a:lvl1pPr>
          </a:lstStyle>
          <a:p>
            <a:pPr>
              <a:defRPr/>
            </a:pPr>
            <a:fld id="{46150C7F-5C0C-4A43-ABBA-CFAA8EEFA4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67CBFC-6B7E-47B4-B830-EA60461610E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138863"/>
            <a:ext cx="9140825" cy="719137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12B60AA-BD2A-48F8-ADB8-6D0D6290F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4875213"/>
            <a:ext cx="7899400" cy="12541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55600" indent="-355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Tento dokument slouží jako podklad pro přednášky předmětu Stavební geodézie (154SGE) a bez výkladu přednášejícího neposkytuje dostatečné informace.</a:t>
            </a:r>
            <a:br>
              <a:rPr lang="cs-CZ" sz="1600">
                <a:solidFill>
                  <a:srgbClr val="000000"/>
                </a:solidFill>
              </a:rPr>
            </a:br>
            <a:endParaRPr lang="cs-CZ" sz="6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Rozsah nemusí odpovídat důležitosti probíraného tématu.</a:t>
            </a:r>
          </a:p>
          <a:p>
            <a:pPr eaLnBrk="1" hangingPunct="1">
              <a:buFontTx/>
              <a:buChar char="•"/>
              <a:defRPr/>
            </a:pPr>
            <a:endParaRPr lang="cs-CZ" sz="6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Závěr je věnován odkazům na stránky věnující se shodnému tématu.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68D1B5-9138-4AA3-8FDA-9203AE65D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9140825" cy="7191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8F2BBCDF-358A-4C5B-8D6C-66BD09D5F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582863"/>
            <a:ext cx="7899400" cy="1371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>
            <a:lvl1pPr marL="355600" indent="-355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sz="2400">
                <a:solidFill>
                  <a:srgbClr val="000000"/>
                </a:solidFill>
              </a:rPr>
              <a:t>Doc. Ing. Pavel Hánek, CSc.</a:t>
            </a:r>
          </a:p>
          <a:p>
            <a:pPr algn="ctr" eaLnBrk="1" hangingPunct="1">
              <a:defRPr/>
            </a:pPr>
            <a:endParaRPr lang="cs-CZ" sz="100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cs-CZ" sz="2000" i="1">
                <a:solidFill>
                  <a:srgbClr val="000000"/>
                </a:solidFill>
              </a:rPr>
              <a:t>ČVUT v Praze, Fakulta stavební, katedra speciální geodézie</a:t>
            </a:r>
          </a:p>
          <a:p>
            <a:pPr algn="ctr" eaLnBrk="1" hangingPunct="1">
              <a:defRPr/>
            </a:pPr>
            <a:endParaRPr lang="cs-CZ" sz="1000" i="1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cs-CZ" sz="2000" i="1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subTitle" idx="1"/>
          </p:nvPr>
        </p:nvSpPr>
        <p:spPr>
          <a:xfrm flipH="1">
            <a:off x="8904288" y="6629400"/>
            <a:ext cx="236537" cy="228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00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3188" name="AutoShape 4"/>
          <p:cNvSpPr>
            <a:spLocks noGrp="1" noChangeArrowheads="1"/>
          </p:cNvSpPr>
          <p:nvPr>
            <p:ph type="ctrTitle" sz="quarter"/>
          </p:nvPr>
        </p:nvSpPr>
        <p:spPr>
          <a:xfrm>
            <a:off x="2006600" y="736600"/>
            <a:ext cx="5127625" cy="1563688"/>
          </a:xfrm>
          <a:prstGeom prst="roundRect">
            <a:avLst>
              <a:gd name="adj" fmla="val 29333"/>
            </a:avLst>
          </a:prstGeom>
          <a:solidFill>
            <a:srgbClr val="FFCC00"/>
          </a:solidFill>
        </p:spPr>
        <p:txBody>
          <a:bodyPr anchor="ctr" anchorCtr="1"/>
          <a:lstStyle>
            <a:lvl1pPr algn="ctr">
              <a:lnSpc>
                <a:spcPct val="100000"/>
              </a:lnSpc>
              <a:defRPr sz="4000" b="0"/>
            </a:lvl1pPr>
          </a:lstStyle>
          <a:p>
            <a:r>
              <a:rPr lang="cs-CZ"/>
              <a:t>Stavební geodézie</a:t>
            </a:r>
            <a:br>
              <a:rPr lang="cs-CZ"/>
            </a:br>
            <a:r>
              <a:rPr lang="cs-CZ"/>
              <a:t>Přednáška</a:t>
            </a:r>
          </a:p>
        </p:txBody>
      </p:sp>
    </p:spTree>
    <p:extLst>
      <p:ext uri="{BB962C8B-B14F-4D97-AF65-F5344CB8AC3E}">
        <p14:creationId xmlns:p14="http://schemas.microsoft.com/office/powerpoint/2010/main" val="426940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6917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8775" y="304800"/>
            <a:ext cx="2133600" cy="62087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51575" cy="62087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7115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1350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4455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727075"/>
            <a:ext cx="4192588" cy="578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9788" y="727075"/>
            <a:ext cx="4192587" cy="578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9743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8663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16178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36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6939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3981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455365-22A4-42FB-99C3-B4951E07B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9140825" cy="3683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36F232-2E6C-45CB-B5C8-E33BFAFE203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489700"/>
            <a:ext cx="9140825" cy="3683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703F3B0E-5C13-4021-8054-30EFFFD9C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2813" cy="422275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995DB03-A965-4C4F-927B-9816B8A98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727075"/>
            <a:ext cx="853757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udolf.urban@fsv.cvut.cz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6">
            <a:extLst>
              <a:ext uri="{FF2B5EF4-FFF2-40B4-BE49-F238E27FC236}">
                <a16:creationId xmlns:a16="http://schemas.microsoft.com/office/drawing/2014/main" id="{75C8418E-A717-4792-BD7E-90A5A030F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023938"/>
            <a:ext cx="7234238" cy="1803154"/>
          </a:xfrm>
          <a:solidFill>
            <a:srgbClr val="FFC000"/>
          </a:solidFill>
        </p:spPr>
        <p:txBody>
          <a:bodyPr/>
          <a:lstStyle/>
          <a:p>
            <a:pPr algn="ctr" eaLnBrk="1" hangingPunct="1"/>
            <a:r>
              <a:rPr lang="cs-CZ" altLang="cs-CZ" sz="3600" u="sng" cap="none" dirty="0"/>
              <a:t>Souřadnicové výpočty</a:t>
            </a:r>
            <a:br>
              <a:rPr lang="cs-CZ" altLang="cs-CZ" sz="3600" cap="none" dirty="0"/>
            </a:br>
            <a:r>
              <a:rPr lang="cs-CZ" altLang="cs-CZ" sz="3600" cap="none" dirty="0"/>
              <a:t> centrace osnovy vodorovných směrů</a:t>
            </a:r>
          </a:p>
        </p:txBody>
      </p:sp>
      <p:sp>
        <p:nvSpPr>
          <p:cNvPr id="5123" name="Zástupný symbol pro text 2">
            <a:extLst>
              <a:ext uri="{FF2B5EF4-FFF2-40B4-BE49-F238E27FC236}">
                <a16:creationId xmlns:a16="http://schemas.microsoft.com/office/drawing/2014/main" id="{87B24459-CB07-491C-BFDE-A3906766F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3087688"/>
            <a:ext cx="7772400" cy="3192462"/>
          </a:xfrm>
        </p:spPr>
        <p:txBody>
          <a:bodyPr anchor="t"/>
          <a:lstStyle/>
          <a:p>
            <a:pPr algn="ctr"/>
            <a:endParaRPr lang="cs-CZ" altLang="cs-CZ" sz="3200"/>
          </a:p>
          <a:p>
            <a:pPr algn="ctr"/>
            <a:r>
              <a:rPr lang="cs-CZ" altLang="cs-CZ" sz="3200"/>
              <a:t>Doc. Ing. Rudolf Urban, Ph.D.</a:t>
            </a:r>
          </a:p>
          <a:p>
            <a:pPr algn="ctr"/>
            <a:endParaRPr lang="cs-CZ" altLang="cs-CZ" sz="800"/>
          </a:p>
          <a:p>
            <a:pPr algn="ctr"/>
            <a:endParaRPr lang="cs-CZ" altLang="cs-CZ" sz="800"/>
          </a:p>
          <a:p>
            <a:pPr algn="ctr"/>
            <a:r>
              <a:rPr lang="cs-CZ" altLang="cs-CZ"/>
              <a:t>Email: </a:t>
            </a:r>
            <a:r>
              <a:rPr lang="cs-CZ" altLang="cs-CZ">
                <a:hlinkClick r:id="rId2"/>
              </a:rPr>
              <a:t>rudolf.urban@fsv.cvut.cz</a:t>
            </a:r>
            <a:endParaRPr lang="cs-CZ" altLang="cs-CZ"/>
          </a:p>
          <a:p>
            <a:pPr algn="ctr"/>
            <a:r>
              <a:rPr lang="cs-CZ" altLang="cs-CZ"/>
              <a:t>Místnost: </a:t>
            </a:r>
            <a:r>
              <a:rPr lang="cs-CZ" altLang="cs-CZ" b="1"/>
              <a:t>B903</a:t>
            </a:r>
          </a:p>
          <a:p>
            <a:pPr algn="ctr"/>
            <a:endParaRPr lang="cs-CZ" altLang="cs-CZ" sz="800"/>
          </a:p>
          <a:p>
            <a:endParaRPr lang="cs-CZ" alt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81A1E13A-C6D9-4881-9A6F-44C23A372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Centrace měřených veličin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593DDA-B8E3-4AC9-9519-597FF5202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9000"/>
            <a:ext cx="8537575" cy="562451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Stanovisko/cíl centrický – svislá osa přístroje prochází středem značky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b="1" dirty="0"/>
              <a:t>Excentrické stanovisko/cíl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nelze se postavit nad střed značky či není viditelnost z centru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Vzdálenost excentru v řádech jednotek až desítek metrů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Nutné určit centrační prvky stanoviska/cíle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400" u="sng" dirty="0"/>
          </a:p>
          <a:p>
            <a:pPr marL="0" indent="0">
              <a:buNone/>
              <a:defRPr/>
            </a:pPr>
            <a:r>
              <a:rPr lang="cs-CZ" sz="2000" b="1" dirty="0"/>
              <a:t>Měřická věž (zpravidla excentricky postavená nad bodem)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Promítnutí teodolitem ze dvou směrů na desku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Prodloužení směru (excentr) – osnova směrů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Délka excentricity měřená pásmem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457200" indent="0" algn="just">
              <a:lnSpc>
                <a:spcPct val="115000"/>
              </a:lnSpc>
              <a:buNone/>
            </a:pPr>
            <a:endParaRPr lang="cs-CZ" sz="2000" dirty="0"/>
          </a:p>
        </p:txBody>
      </p:sp>
      <p:pic>
        <p:nvPicPr>
          <p:cNvPr id="4" name="Obrázek 3" descr="Obsah obrázku obloha, exteriér, věž&#10;&#10;Popis byl vytvořen automaticky">
            <a:extLst>
              <a:ext uri="{FF2B5EF4-FFF2-40B4-BE49-F238E27FC236}">
                <a16:creationId xmlns:a16="http://schemas.microsoft.com/office/drawing/2014/main" id="{B6AACB7E-758D-40E6-8177-7F72AC088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2"/>
          <a:stretch/>
        </p:blipFill>
        <p:spPr>
          <a:xfrm>
            <a:off x="6241480" y="3287623"/>
            <a:ext cx="2689982" cy="32655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E4605FD-7C96-4A4B-89DE-875AF4B5AE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21" b="11804"/>
          <a:stretch/>
        </p:blipFill>
        <p:spPr>
          <a:xfrm>
            <a:off x="1182993" y="4448625"/>
            <a:ext cx="4415552" cy="22141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81A1E13A-C6D9-4881-9A6F-44C23A372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Centrace vodorovných směrů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593DDA-B8E3-4AC9-9519-597FF5202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9000"/>
            <a:ext cx="8537575" cy="562451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b="1" dirty="0"/>
              <a:t>Excentrické stanovisko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Osnova vodorovných směrů + na konci směr na centr (přeostření)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Délka excentricity vodorovná od osy centrovače k centru (na mm)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Šikmá délka se měří pásmem od tečky na kolimátoru (přesné)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92F84C-9257-44F5-A689-EC0967119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97" y="2450064"/>
            <a:ext cx="3696133" cy="37604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E6EBC43-ACF9-4B91-9EA6-0A8886F82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35" y="2450064"/>
            <a:ext cx="3635127" cy="37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2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6193528-9A89-43E9-B3E0-2CD7F28BB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6" b="5104"/>
          <a:stretch/>
        </p:blipFill>
        <p:spPr>
          <a:xfrm>
            <a:off x="4390349" y="1346244"/>
            <a:ext cx="4674544" cy="3830129"/>
          </a:xfrm>
          <a:prstGeom prst="rect">
            <a:avLst/>
          </a:prstGeom>
        </p:spPr>
      </p:pic>
      <p:sp>
        <p:nvSpPr>
          <p:cNvPr id="6146" name="Nadpis 1">
            <a:extLst>
              <a:ext uri="{FF2B5EF4-FFF2-40B4-BE49-F238E27FC236}">
                <a16:creationId xmlns:a16="http://schemas.microsoft.com/office/drawing/2014/main" id="{81A1E13A-C6D9-4881-9A6F-44C23A372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Centrace vodorovných směrů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E593DDA-B8E3-4AC9-9519-597FF5202C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889000"/>
                <a:ext cx="8537575" cy="5624513"/>
              </a:xfrm>
            </p:spPr>
            <p:txBody>
              <a:bodyPr/>
              <a:lstStyle/>
              <a:p>
                <a:pPr marL="0" indent="0">
                  <a:buFont typeface="Wingdings" panose="05000000000000000000" pitchFamily="2" charset="2"/>
                  <a:buNone/>
                  <a:defRPr/>
                </a:pPr>
                <a:r>
                  <a:rPr lang="cs-CZ" sz="2000" b="1" dirty="0"/>
                  <a:t>Excentrické stanovisko – výpočet centrační změny bodu 1</a:t>
                </a:r>
              </a:p>
              <a:p>
                <a:pPr>
                  <a:buFont typeface="Wingdings" panose="05000000000000000000" pitchFamily="2" charset="2"/>
                  <a:buChar char="Ø"/>
                  <a:defRPr/>
                </a:pPr>
                <a:r>
                  <a:rPr lang="cs-CZ" sz="2000" dirty="0"/>
                  <a:t>Délka d</a:t>
                </a:r>
                <a:r>
                  <a:rPr lang="cs-CZ" sz="2000" baseline="-25000" dirty="0"/>
                  <a:t>C1</a:t>
                </a:r>
                <a:r>
                  <a:rPr lang="cs-CZ" sz="2000" dirty="0"/>
                  <a:t> ze známých souřadnic </a:t>
                </a:r>
              </a:p>
              <a:p>
                <a:pPr>
                  <a:buFont typeface="Wingdings" panose="05000000000000000000" pitchFamily="2" charset="2"/>
                  <a:buChar char="Ø"/>
                  <a:defRPr/>
                </a:pPr>
                <a:r>
                  <a:rPr lang="cs-CZ" sz="2000" dirty="0"/>
                  <a:t>Vychází ze sinové věty</a:t>
                </a:r>
              </a:p>
              <a:p>
                <a:pPr>
                  <a:buFont typeface="Wingdings" panose="05000000000000000000" pitchFamily="2" charset="2"/>
                  <a:buChar char="Ø"/>
                  <a:defRPr/>
                </a:pPr>
                <a:endParaRPr lang="cs-CZ" sz="2000" dirty="0"/>
              </a:p>
              <a:p>
                <a:pPr marL="0" indent="0">
                  <a:buNone/>
                  <a:defRPr/>
                </a:pPr>
                <a:r>
                  <a:rPr lang="cs-CZ" sz="2000" dirty="0"/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cs-CZ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sSub>
                          <m:sSub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cs-CZ" sz="2000" dirty="0"/>
              </a:p>
              <a:p>
                <a:pPr marL="0" indent="0">
                  <a:buNone/>
                  <a:defRPr/>
                </a:pPr>
                <a:endParaRPr lang="cs-CZ" sz="2000" dirty="0"/>
              </a:p>
              <a:p>
                <a:pPr marL="0" indent="0">
                  <a:buNone/>
                  <a:defRPr/>
                </a:pPr>
                <a:r>
                  <a:rPr lang="cs-CZ" sz="2000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𝑎𝑟𝑐𝑠𝑖𝑛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cs-CZ" sz="2000" dirty="0"/>
              </a:p>
              <a:p>
                <a:pPr marL="0" indent="0">
                  <a:buNone/>
                  <a:defRPr/>
                </a:pPr>
                <a:endParaRPr lang="cs-CZ" sz="2000" dirty="0"/>
              </a:p>
              <a:p>
                <a:pPr marL="0" indent="0">
                  <a:buNone/>
                  <a:defRPr/>
                </a:pPr>
                <a:endParaRPr lang="cs-CZ" sz="2000" dirty="0"/>
              </a:p>
              <a:p>
                <a:pPr>
                  <a:buFont typeface="Wingdings" panose="05000000000000000000" pitchFamily="2" charset="2"/>
                  <a:buChar char="Ø"/>
                  <a:defRPr/>
                </a:pPr>
                <a:r>
                  <a:rPr lang="cs-CZ" sz="2000" dirty="0"/>
                  <a:t>K měřenému směru na bod 1 z excentrického stanoviska se připočte centrační změna </a:t>
                </a:r>
                <a:r>
                  <a:rPr lang="cs-CZ" sz="2000" dirty="0">
                    <a:sym typeface="Symbol" panose="05050102010706020507" pitchFamily="18" charset="2"/>
                  </a:rPr>
                  <a:t></a:t>
                </a:r>
                <a:r>
                  <a:rPr lang="cs-CZ" sz="2000" dirty="0"/>
                  <a:t>.</a:t>
                </a:r>
                <a:endParaRPr lang="cs-CZ" sz="900" dirty="0"/>
              </a:p>
              <a:p>
                <a:pPr>
                  <a:buFont typeface="Wingdings" panose="05000000000000000000" pitchFamily="2" charset="2"/>
                  <a:buChar char="Ø"/>
                  <a:defRPr/>
                </a:pPr>
                <a:r>
                  <a:rPr lang="cs-CZ" sz="2000" dirty="0"/>
                  <a:t>Obdobně se postupuje na dalších bodech osnovy směrů.</a:t>
                </a:r>
              </a:p>
              <a:p>
                <a:pPr>
                  <a:buFont typeface="Wingdings" panose="05000000000000000000" pitchFamily="2" charset="2"/>
                  <a:buChar char="Ø"/>
                  <a:defRPr/>
                </a:pPr>
                <a:r>
                  <a:rPr lang="cs-CZ" sz="2000" dirty="0"/>
                  <a:t>Lze řešit jako rajón zpět.</a:t>
                </a:r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E593DDA-B8E3-4AC9-9519-597FF5202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89000"/>
                <a:ext cx="8537575" cy="5624513"/>
              </a:xfrm>
              <a:blipFill>
                <a:blip r:embed="rId3"/>
                <a:stretch>
                  <a:fillRect l="-714" t="-5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76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E870D44-64E4-4771-8A50-969AD3802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02" b="6245"/>
          <a:stretch/>
        </p:blipFill>
        <p:spPr>
          <a:xfrm>
            <a:off x="4791368" y="1190446"/>
            <a:ext cx="4344006" cy="3890514"/>
          </a:xfrm>
          <a:prstGeom prst="rect">
            <a:avLst/>
          </a:prstGeom>
        </p:spPr>
      </p:pic>
      <p:sp>
        <p:nvSpPr>
          <p:cNvPr id="6146" name="Nadpis 1">
            <a:extLst>
              <a:ext uri="{FF2B5EF4-FFF2-40B4-BE49-F238E27FC236}">
                <a16:creationId xmlns:a16="http://schemas.microsoft.com/office/drawing/2014/main" id="{81A1E13A-C6D9-4881-9A6F-44C23A372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Centrace vodorovných směrů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E593DDA-B8E3-4AC9-9519-597FF5202C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889000"/>
                <a:ext cx="8727057" cy="5624513"/>
              </a:xfrm>
            </p:spPr>
            <p:txBody>
              <a:bodyPr/>
              <a:lstStyle/>
              <a:p>
                <a:pPr marL="0" indent="0">
                  <a:buFont typeface="Wingdings" panose="05000000000000000000" pitchFamily="2" charset="2"/>
                  <a:buNone/>
                  <a:defRPr/>
                </a:pPr>
                <a:r>
                  <a:rPr lang="cs-CZ" sz="2000" b="1" dirty="0"/>
                  <a:t>Excentrický cíl – výpočet centrační změny bodu 1</a:t>
                </a:r>
              </a:p>
              <a:p>
                <a:pPr>
                  <a:buFont typeface="Wingdings" panose="05000000000000000000" pitchFamily="2" charset="2"/>
                  <a:buChar char="Ø"/>
                  <a:defRPr/>
                </a:pPr>
                <a:r>
                  <a:rPr lang="cs-CZ" sz="2000" dirty="0"/>
                  <a:t>Délka d</a:t>
                </a:r>
                <a:r>
                  <a:rPr lang="cs-CZ" sz="2000" baseline="-25000" dirty="0"/>
                  <a:t>C1</a:t>
                </a:r>
                <a:r>
                  <a:rPr lang="cs-CZ" sz="2000" dirty="0"/>
                  <a:t> ze známých souřadnic </a:t>
                </a:r>
              </a:p>
              <a:p>
                <a:pPr>
                  <a:buFont typeface="Wingdings" panose="05000000000000000000" pitchFamily="2" charset="2"/>
                  <a:buChar char="Ø"/>
                  <a:defRPr/>
                </a:pPr>
                <a:r>
                  <a:rPr lang="cs-CZ" sz="2000" dirty="0"/>
                  <a:t>Musí se měřit úhel </a:t>
                </a:r>
                <a:r>
                  <a:rPr lang="cs-CZ" sz="2000" dirty="0">
                    <a:sym typeface="Symbol" panose="05050102010706020507" pitchFamily="18" charset="2"/>
                  </a:rPr>
                  <a:t>´ na centru</a:t>
                </a:r>
                <a:endParaRPr lang="cs-CZ" sz="2000" dirty="0"/>
              </a:p>
              <a:p>
                <a:pPr>
                  <a:buFont typeface="Wingdings" panose="05000000000000000000" pitchFamily="2" charset="2"/>
                  <a:buChar char="Ø"/>
                  <a:defRPr/>
                </a:pPr>
                <a:r>
                  <a:rPr lang="cs-CZ" sz="2000" dirty="0"/>
                  <a:t>Vychází ze sinové věty</a:t>
                </a:r>
              </a:p>
              <a:p>
                <a:pPr marL="0" indent="0">
                  <a:buNone/>
                  <a:defRPr/>
                </a:pPr>
                <a:r>
                  <a:rPr lang="cs-CZ" sz="2000" dirty="0"/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cs-CZ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sSub>
                          <m:sSub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cs-CZ" sz="2000" dirty="0"/>
              </a:p>
              <a:p>
                <a:pPr marL="0" indent="0">
                  <a:buNone/>
                  <a:defRPr/>
                </a:pPr>
                <a:endParaRPr lang="cs-CZ" sz="2000" dirty="0"/>
              </a:p>
              <a:p>
                <a:pPr marL="0" indent="0">
                  <a:buNone/>
                  <a:defRPr/>
                </a:pPr>
                <a:r>
                  <a:rPr lang="cs-CZ" sz="2000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𝑎𝑟𝑐𝑠𝑖𝑛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cs-CZ" sz="2000" dirty="0"/>
              </a:p>
              <a:p>
                <a:pPr marL="0" indent="0">
                  <a:buNone/>
                  <a:defRPr/>
                </a:pPr>
                <a:endParaRPr lang="cs-CZ" sz="1050" dirty="0"/>
              </a:p>
              <a:p>
                <a:pPr marL="0" indent="0">
                  <a:buNone/>
                  <a:defRPr/>
                </a:pPr>
                <a:r>
                  <a:rPr lang="cs-CZ" sz="2000" dirty="0"/>
                  <a:t>Úhel excentricity se určuje nepřímo: </a:t>
                </a:r>
              </a:p>
              <a:p>
                <a:pPr>
                  <a:buFont typeface="Wingdings" panose="05000000000000000000" pitchFamily="2" charset="2"/>
                  <a:buChar char="Ø"/>
                  <a:defRPr/>
                </a:pPr>
                <a:r>
                  <a:rPr lang="cs-CZ" sz="2000" dirty="0"/>
                  <a:t>Při e </a:t>
                </a:r>
                <a:r>
                  <a:rPr lang="en-GB" sz="2000" dirty="0"/>
                  <a:t>&lt;</a:t>
                </a:r>
                <a:r>
                  <a:rPr lang="cs-CZ" sz="2000" dirty="0"/>
                  <a:t> 2m je </a:t>
                </a:r>
                <a:r>
                  <a:rPr lang="cs-CZ" sz="2000" dirty="0">
                    <a:sym typeface="Symbol" panose="05050102010706020507" pitchFamily="18" charset="2"/>
                  </a:rPr>
                  <a:t> = ´ - 200</a:t>
                </a:r>
                <a:r>
                  <a:rPr lang="cs-CZ" sz="2000" baseline="30000" dirty="0">
                    <a:sym typeface="Symbol" panose="05050102010706020507" pitchFamily="18" charset="2"/>
                  </a:rPr>
                  <a:t>g</a:t>
                </a:r>
              </a:p>
              <a:p>
                <a:pPr>
                  <a:buFont typeface="Wingdings" panose="05000000000000000000" pitchFamily="2" charset="2"/>
                  <a:buChar char="Ø"/>
                  <a:defRPr/>
                </a:pPr>
                <a:r>
                  <a:rPr lang="cs-CZ" sz="2000" dirty="0">
                    <a:sym typeface="Symbol" panose="05050102010706020507" pitchFamily="18" charset="2"/>
                  </a:rPr>
                  <a:t>Při </a:t>
                </a:r>
                <a:r>
                  <a:rPr lang="cs-CZ" sz="2000" dirty="0"/>
                  <a:t>e </a:t>
                </a:r>
                <a:r>
                  <a:rPr lang="en-GB" sz="2000" dirty="0"/>
                  <a:t>&gt;</a:t>
                </a:r>
                <a:r>
                  <a:rPr lang="cs-CZ" sz="2000" dirty="0"/>
                  <a:t> 2m je</a:t>
                </a:r>
                <a:r>
                  <a:rPr lang="en-GB" sz="2000" dirty="0"/>
                  <a:t> </a:t>
                </a:r>
                <a:r>
                  <a:rPr lang="cs-CZ" sz="2000" dirty="0">
                    <a:sym typeface="Symbol" panose="05050102010706020507" pitchFamily="18" charset="2"/>
                  </a:rPr>
                  <a:t> = ´ - 200</a:t>
                </a:r>
                <a:r>
                  <a:rPr lang="cs-CZ" sz="2000" baseline="30000" dirty="0">
                    <a:sym typeface="Symbol" panose="05050102010706020507" pitchFamily="18" charset="2"/>
                  </a:rPr>
                  <a:t>g</a:t>
                </a:r>
                <a:r>
                  <a:rPr lang="cs-CZ" sz="2000" dirty="0">
                    <a:sym typeface="Symbol" panose="05050102010706020507" pitchFamily="18" charset="2"/>
                  </a:rPr>
                  <a:t>, dále se určí  a z toho  = ´ - 200</a:t>
                </a:r>
                <a:r>
                  <a:rPr lang="cs-CZ" sz="2000" baseline="30000" dirty="0">
                    <a:sym typeface="Symbol" panose="05050102010706020507" pitchFamily="18" charset="2"/>
                  </a:rPr>
                  <a:t>g </a:t>
                </a:r>
                <a:r>
                  <a:rPr lang="cs-CZ" sz="2000" dirty="0">
                    <a:sym typeface="Symbol" panose="05050102010706020507" pitchFamily="18" charset="2"/>
                  </a:rPr>
                  <a:t>-  a opět </a:t>
                </a:r>
              </a:p>
              <a:p>
                <a:pPr marL="0" indent="0">
                  <a:buNone/>
                  <a:defRPr/>
                </a:pPr>
                <a:r>
                  <a:rPr lang="cs-CZ" sz="1200" dirty="0">
                    <a:sym typeface="Symbol" panose="05050102010706020507" pitchFamily="18" charset="2"/>
                  </a:rPr>
                  <a:t> </a:t>
                </a:r>
                <a:endParaRPr lang="cs-CZ" sz="1200" dirty="0"/>
              </a:p>
              <a:p>
                <a:pPr>
                  <a:buFont typeface="Wingdings" panose="05000000000000000000" pitchFamily="2" charset="2"/>
                  <a:buChar char="Ø"/>
                  <a:defRPr/>
                </a:pPr>
                <a:r>
                  <a:rPr lang="cs-CZ" sz="2000" dirty="0"/>
                  <a:t>K měřenému směru na excentr z bodu 1 se připočte centrační změna </a:t>
                </a:r>
                <a:r>
                  <a:rPr lang="cs-CZ" sz="2000" dirty="0">
                    <a:sym typeface="Symbol" panose="05050102010706020507" pitchFamily="18" charset="2"/>
                  </a:rPr>
                  <a:t></a:t>
                </a:r>
                <a:r>
                  <a:rPr lang="cs-CZ" sz="2000" dirty="0"/>
                  <a:t>.</a:t>
                </a:r>
                <a:endParaRPr lang="cs-CZ" sz="900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E593DDA-B8E3-4AC9-9519-597FF5202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89000"/>
                <a:ext cx="8727057" cy="5624513"/>
              </a:xfrm>
              <a:blipFill>
                <a:blip r:embed="rId3"/>
                <a:stretch>
                  <a:fillRect l="-698" t="-542" r="-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018492"/>
      </p:ext>
    </p:extLst>
  </p:cSld>
  <p:clrMapOvr>
    <a:masterClrMapping/>
  </p:clrMapOvr>
</p:sld>
</file>

<file path=ppt/theme/theme1.xml><?xml version="1.0" encoding="utf-8"?>
<a:theme xmlns:a="http://schemas.openxmlformats.org/drawingml/2006/main" name="1_Kapsle">
  <a:themeElements>
    <a:clrScheme name="1_Kapsle 10">
      <a:dk1>
        <a:srgbClr val="000000"/>
      </a:dk1>
      <a:lt1>
        <a:srgbClr val="FFFFFF"/>
      </a:lt1>
      <a:dk2>
        <a:srgbClr val="000066"/>
      </a:dk2>
      <a:lt2>
        <a:srgbClr val="006600"/>
      </a:lt2>
      <a:accent1>
        <a:srgbClr val="33CC33"/>
      </a:accent1>
      <a:accent2>
        <a:srgbClr val="FFCC66"/>
      </a:accent2>
      <a:accent3>
        <a:srgbClr val="FFFFFF"/>
      </a:accent3>
      <a:accent4>
        <a:srgbClr val="000000"/>
      </a:accent4>
      <a:accent5>
        <a:srgbClr val="ADE2AD"/>
      </a:accent5>
      <a:accent6>
        <a:srgbClr val="E7B95C"/>
      </a:accent6>
      <a:hlink>
        <a:srgbClr val="0033CC"/>
      </a:hlink>
      <a:folHlink>
        <a:srgbClr val="CC0066"/>
      </a:folHlink>
    </a:clrScheme>
    <a:fontScheme name="1_Kaps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Kaps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9">
        <a:dk1>
          <a:srgbClr val="000000"/>
        </a:dk1>
        <a:lt1>
          <a:srgbClr val="FFFFFF"/>
        </a:lt1>
        <a:dk2>
          <a:srgbClr val="003366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10">
        <a:dk1>
          <a:srgbClr val="000000"/>
        </a:dk1>
        <a:lt1>
          <a:srgbClr val="FFFFFF"/>
        </a:lt1>
        <a:dk2>
          <a:srgbClr val="000066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5919</TotalTime>
  <Words>308</Words>
  <Application>Microsoft Office PowerPoint</Application>
  <PresentationFormat>Předvádění na obrazovce (4:3)</PresentationFormat>
  <Paragraphs>51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Wingdings</vt:lpstr>
      <vt:lpstr>Cambria Math</vt:lpstr>
      <vt:lpstr>Arial</vt:lpstr>
      <vt:lpstr>1_Kapsle</vt:lpstr>
      <vt:lpstr>Souřadnicové výpočty  centrace osnovy vodorovných směrů</vt:lpstr>
      <vt:lpstr>Centrace měřených veličin</vt:lpstr>
      <vt:lpstr>Centrace vodorovných směrů</vt:lpstr>
      <vt:lpstr>Centrace vodorovných směrů</vt:lpstr>
      <vt:lpstr>Centrace vodorovných směrů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 Setnička</dc:creator>
  <cp:lastModifiedBy>Rudolf</cp:lastModifiedBy>
  <cp:revision>242</cp:revision>
  <dcterms:created xsi:type="dcterms:W3CDTF">2009-03-12T12:44:05Z</dcterms:created>
  <dcterms:modified xsi:type="dcterms:W3CDTF">2021-12-04T14:49:22Z</dcterms:modified>
</cp:coreProperties>
</file>