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65" r:id="rId2"/>
    <p:sldId id="316" r:id="rId3"/>
    <p:sldId id="317" r:id="rId4"/>
    <p:sldId id="321" r:id="rId5"/>
    <p:sldId id="319" r:id="rId6"/>
    <p:sldId id="320" r:id="rId7"/>
  </p:sldIdLst>
  <p:sldSz cx="9144000" cy="6858000" type="screen4x3"/>
  <p:notesSz cx="9866313" cy="6661150"/>
  <p:embeddedFontLst>
    <p:embeddedFont>
      <p:font typeface="Cambria Math" panose="02040503050406030204" pitchFamily="18" charset="0"/>
      <p:regular r:id="rId10"/>
    </p:embeddedFont>
  </p:embeddedFontLst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">
          <p15:clr>
            <a:srgbClr val="A4A3A4"/>
          </p15:clr>
        </p15:guide>
        <p15:guide id="2" pos="1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8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996633"/>
    <a:srgbClr val="CC9900"/>
    <a:srgbClr val="008000"/>
    <a:srgbClr val="00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6811" autoAdjust="0"/>
  </p:normalViewPr>
  <p:slideViewPr>
    <p:cSldViewPr snapToGrid="0" snapToObjects="1">
      <p:cViewPr varScale="1">
        <p:scale>
          <a:sx n="111" d="100"/>
          <a:sy n="111" d="100"/>
        </p:scale>
        <p:origin x="1728" y="114"/>
      </p:cViewPr>
      <p:guideLst>
        <p:guide orient="horz" pos="194"/>
        <p:guide pos="1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82" y="-90"/>
      </p:cViewPr>
      <p:guideLst>
        <p:guide orient="horz" pos="2098"/>
        <p:guide pos="31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691318F-C0D8-428F-9D63-ECE4E80D4C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9A876AD-D287-408C-A938-A4A173D530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9C144B4-6328-45C1-8F8E-FF054637B8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27775"/>
            <a:ext cx="42751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73B2018-698B-4577-B38C-3A2E9877A59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27775"/>
            <a:ext cx="42751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/>
            </a:lvl1pPr>
          </a:lstStyle>
          <a:p>
            <a:pPr>
              <a:defRPr/>
            </a:pPr>
            <a:fld id="{E2573512-8914-42E7-B0FE-63A9062DA7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E327A0D-1816-4442-8252-AAA7004758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93FDE53-FB13-480A-906C-B4C2C6A2B6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51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47F36AE-3490-4539-A111-292068F6DF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498475"/>
            <a:ext cx="3330575" cy="249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EADAC23-00AF-4759-987B-1B5C521530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163888"/>
            <a:ext cx="7891463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7ADA063-517E-4986-A6B7-180B3732A0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27775"/>
            <a:ext cx="42751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9ABA32D-7828-44A6-B98C-CDC1E2315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27775"/>
            <a:ext cx="42751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/>
            </a:lvl1pPr>
          </a:lstStyle>
          <a:p>
            <a:pPr>
              <a:defRPr/>
            </a:pPr>
            <a:fld id="{46150C7F-5C0C-4A43-ABBA-CFAA8EEFA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53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58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67CBFC-6B7E-47B4-B830-EA60461610E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138863"/>
            <a:ext cx="9140825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012B60AA-BD2A-48F8-ADB8-6D0D6290F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4875213"/>
            <a:ext cx="7899400" cy="12541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55600" indent="-355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Tento dokument slouží jako podklad pro přednášky předmětu Stavební geodézie (154SGE) a bez výkladu přednášejícího neposkytuje dostatečné informace.</a:t>
            </a:r>
            <a:br>
              <a:rPr lang="cs-CZ" sz="1600">
                <a:solidFill>
                  <a:srgbClr val="000000"/>
                </a:solidFill>
              </a:rPr>
            </a:br>
            <a:endParaRPr lang="cs-CZ" sz="6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Rozsah nemusí odpovídat důležitosti probíraného tématu.</a:t>
            </a:r>
          </a:p>
          <a:p>
            <a:pPr eaLnBrk="1" hangingPunct="1">
              <a:buFontTx/>
              <a:buChar char="•"/>
              <a:defRPr/>
            </a:pPr>
            <a:endParaRPr lang="cs-CZ" sz="6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Závěr je věnován odkazům na stránky věnující se shodnému tématu.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68D1B5-9138-4AA3-8FDA-9203AE65D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719138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F2BBCDF-358A-4C5B-8D6C-66BD09D5F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582863"/>
            <a:ext cx="7899400" cy="13716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>
            <a:lvl1pPr marL="355600" indent="-355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>
                <a:solidFill>
                  <a:srgbClr val="000000"/>
                </a:solidFill>
              </a:rPr>
              <a:t>Doc. Ing. Pavel Hánek, CSc.</a:t>
            </a:r>
          </a:p>
          <a:p>
            <a:pPr algn="ctr" eaLnBrk="1" hangingPunct="1">
              <a:defRPr/>
            </a:pPr>
            <a:endParaRPr lang="cs-CZ" sz="100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cs-CZ" sz="2000" i="1">
                <a:solidFill>
                  <a:srgbClr val="000000"/>
                </a:solidFill>
              </a:rPr>
              <a:t>ČVUT v Praze, Fakulta stavební, katedra speciální geodézie</a:t>
            </a:r>
          </a:p>
          <a:p>
            <a:pPr algn="ctr" eaLnBrk="1" hangingPunct="1">
              <a:defRPr/>
            </a:pPr>
            <a:endParaRPr lang="cs-CZ" sz="1000" i="1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cs-CZ" sz="2000" i="1">
                <a:solidFill>
                  <a:srgbClr val="000000"/>
                </a:solidFill>
              </a:rPr>
              <a:t>2010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 flipH="1">
            <a:off x="8904288" y="6629400"/>
            <a:ext cx="236537" cy="228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3188" name="AutoShape 4"/>
          <p:cNvSpPr>
            <a:spLocks noGrp="1" noChangeArrowheads="1"/>
          </p:cNvSpPr>
          <p:nvPr>
            <p:ph type="ctrTitle" sz="quarter"/>
          </p:nvPr>
        </p:nvSpPr>
        <p:spPr>
          <a:xfrm>
            <a:off x="2006600" y="736600"/>
            <a:ext cx="5127625" cy="1563688"/>
          </a:xfrm>
          <a:prstGeom prst="roundRect">
            <a:avLst>
              <a:gd name="adj" fmla="val 29333"/>
            </a:avLst>
          </a:prstGeom>
          <a:solidFill>
            <a:srgbClr val="FFCC00"/>
          </a:solidFill>
        </p:spPr>
        <p:txBody>
          <a:bodyPr anchor="ctr" anchorCtr="1"/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cs-CZ"/>
              <a:t>Stavební geodézie</a:t>
            </a:r>
            <a:br>
              <a:rPr lang="cs-CZ"/>
            </a:br>
            <a:r>
              <a:rPr lang="cs-CZ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426940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6917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8775" y="304800"/>
            <a:ext cx="2133600" cy="62087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51575" cy="62087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7115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1350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455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727075"/>
            <a:ext cx="4192588" cy="578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88" y="727075"/>
            <a:ext cx="4192587" cy="578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9743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8663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16178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3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6939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981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455365-22A4-42FB-99C3-B4951E07B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368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036F232-2E6C-45CB-B5C8-E33BFAFE203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489700"/>
            <a:ext cx="9140825" cy="368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703F3B0E-5C13-4021-8054-30EFFFD9C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2813" cy="422275"/>
          </a:xfrm>
          <a:prstGeom prst="roundRect">
            <a:avLst>
              <a:gd name="adj" fmla="val 21667"/>
            </a:avLst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95DB03-A965-4C4F-927B-9816B8A98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27075"/>
            <a:ext cx="8537575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dolf.urban@fsv.cvut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6">
            <a:extLst>
              <a:ext uri="{FF2B5EF4-FFF2-40B4-BE49-F238E27FC236}">
                <a16:creationId xmlns:a16="http://schemas.microsoft.com/office/drawing/2014/main" id="{75C8418E-A717-4792-BD7E-90A5A030F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76029"/>
            <a:ext cx="7234238" cy="670941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cs-CZ" altLang="cs-CZ" sz="3600" cap="none" dirty="0"/>
              <a:t>Určení bodů PBPP</a:t>
            </a:r>
          </a:p>
        </p:txBody>
      </p:sp>
      <p:sp>
        <p:nvSpPr>
          <p:cNvPr id="5123" name="Zástupný symbol pro text 2">
            <a:extLst>
              <a:ext uri="{FF2B5EF4-FFF2-40B4-BE49-F238E27FC236}">
                <a16:creationId xmlns:a16="http://schemas.microsoft.com/office/drawing/2014/main" id="{87B24459-CB07-491C-BFDE-A3906766F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3087688"/>
            <a:ext cx="7772400" cy="3192462"/>
          </a:xfrm>
        </p:spPr>
        <p:txBody>
          <a:bodyPr anchor="t"/>
          <a:lstStyle/>
          <a:p>
            <a:pPr algn="ctr"/>
            <a:endParaRPr lang="cs-CZ" altLang="cs-CZ" sz="3200"/>
          </a:p>
          <a:p>
            <a:pPr algn="ctr"/>
            <a:r>
              <a:rPr lang="cs-CZ" altLang="cs-CZ" sz="3200"/>
              <a:t>Doc. Ing. Rudolf Urban, Ph.D.</a:t>
            </a:r>
          </a:p>
          <a:p>
            <a:pPr algn="ctr"/>
            <a:endParaRPr lang="cs-CZ" altLang="cs-CZ" sz="800"/>
          </a:p>
          <a:p>
            <a:pPr algn="ctr"/>
            <a:endParaRPr lang="cs-CZ" altLang="cs-CZ" sz="800"/>
          </a:p>
          <a:p>
            <a:pPr algn="ctr"/>
            <a:r>
              <a:rPr lang="cs-CZ" altLang="cs-CZ"/>
              <a:t>Email: </a:t>
            </a:r>
            <a:r>
              <a:rPr lang="cs-CZ" altLang="cs-CZ">
                <a:hlinkClick r:id="rId2"/>
              </a:rPr>
              <a:t>rudolf.urban@fsv.cvut.cz</a:t>
            </a:r>
            <a:endParaRPr lang="cs-CZ" altLang="cs-CZ"/>
          </a:p>
          <a:p>
            <a:pPr algn="ctr"/>
            <a:r>
              <a:rPr lang="cs-CZ" altLang="cs-CZ"/>
              <a:t>Místnost: </a:t>
            </a:r>
            <a:r>
              <a:rPr lang="cs-CZ" altLang="cs-CZ" b="1"/>
              <a:t>B903</a:t>
            </a:r>
          </a:p>
          <a:p>
            <a:pPr algn="ctr"/>
            <a:endParaRPr lang="cs-CZ" altLang="cs-CZ" sz="800"/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B7411BB-1D52-45A2-AE3A-FA653A94B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56"/>
          <a:stretch/>
        </p:blipFill>
        <p:spPr>
          <a:xfrm>
            <a:off x="5329909" y="1233731"/>
            <a:ext cx="3512466" cy="3372776"/>
          </a:xfrm>
          <a:prstGeom prst="rect">
            <a:avLst/>
          </a:prstGeom>
        </p:spPr>
      </p:pic>
      <p:sp>
        <p:nvSpPr>
          <p:cNvPr id="6146" name="Nadpis 1">
            <a:extLst>
              <a:ext uri="{FF2B5EF4-FFF2-40B4-BE49-F238E27FC236}">
                <a16:creationId xmlns:a16="http://schemas.microsoft.com/office/drawing/2014/main" id="{81A1E13A-C6D9-4881-9A6F-44C23A37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Určení zajišťovacích bodů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93DDA-B8E3-4AC9-9519-597FF5202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9000"/>
            <a:ext cx="8537575" cy="56245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U geodetických trvale stabilizovaných bodů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Stejná přesnost jako původní bod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Číslo udáno za desetinou tečkou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Dané body: A, B, P </a:t>
            </a:r>
            <a:r>
              <a:rPr lang="en-GB" sz="2000" dirty="0"/>
              <a:t>[</a:t>
            </a:r>
            <a:r>
              <a:rPr lang="cs-CZ" sz="2000" dirty="0"/>
              <a:t>Y,X</a:t>
            </a:r>
            <a:r>
              <a:rPr lang="en-GB" sz="2000" dirty="0"/>
              <a:t>]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Měřeno: úhly </a:t>
            </a:r>
            <a:r>
              <a:rPr lang="cs-CZ" sz="2000" dirty="0">
                <a:sym typeface="Symbol" panose="05050102010706020507" pitchFamily="18" charset="2"/>
              </a:rPr>
              <a:t></a:t>
            </a:r>
            <a:r>
              <a:rPr lang="cs-CZ" sz="2000" baseline="-25000" dirty="0">
                <a:sym typeface="Symbol" panose="05050102010706020507" pitchFamily="18" charset="2"/>
              </a:rPr>
              <a:t>0,1,2,3,4</a:t>
            </a:r>
            <a:r>
              <a:rPr lang="cs-CZ" sz="2000" dirty="0">
                <a:sym typeface="Symbol" panose="05050102010706020507" pitchFamily="18" charset="2"/>
              </a:rPr>
              <a:t> a délky b</a:t>
            </a:r>
            <a:r>
              <a:rPr lang="cs-CZ" sz="2000" baseline="-25000" dirty="0">
                <a:sym typeface="Symbol" panose="05050102010706020507" pitchFamily="18" charset="2"/>
              </a:rPr>
              <a:t>1,2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sym typeface="Symbol" panose="05050102010706020507" pitchFamily="18" charset="2"/>
              </a:rPr>
              <a:t>Určit: Zb1</a:t>
            </a:r>
            <a:r>
              <a:rPr lang="cs-CZ" sz="2000" dirty="0"/>
              <a:t>, Zb2, Zb3 </a:t>
            </a:r>
            <a:r>
              <a:rPr lang="en-GB" sz="2000" dirty="0"/>
              <a:t>[</a:t>
            </a:r>
            <a:r>
              <a:rPr lang="cs-CZ" sz="2000" dirty="0"/>
              <a:t>Y,X</a:t>
            </a:r>
            <a:r>
              <a:rPr lang="en-GB" sz="2000" dirty="0"/>
              <a:t>]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050" dirty="0"/>
          </a:p>
          <a:p>
            <a:pPr marL="0" indent="0">
              <a:buNone/>
              <a:defRPr/>
            </a:pPr>
            <a:r>
              <a:rPr lang="cs-CZ" sz="2000" dirty="0"/>
              <a:t>Postup: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Určení délky s (sinová věta ze Zb2 a 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Výpočet směrníku </a:t>
            </a:r>
            <a:r>
              <a:rPr lang="cs-CZ" sz="2000" dirty="0">
                <a:sym typeface="Symbol" panose="05050102010706020507" pitchFamily="18" charset="2"/>
              </a:rPr>
              <a:t></a:t>
            </a:r>
            <a:r>
              <a:rPr lang="cs-CZ" sz="2000" baseline="-25000" dirty="0">
                <a:sym typeface="Symbol" panose="05050102010706020507" pitchFamily="18" charset="2"/>
              </a:rPr>
              <a:t>PA</a:t>
            </a:r>
            <a:r>
              <a:rPr lang="cs-CZ" sz="2000" dirty="0">
                <a:sym typeface="Symbol" panose="05050102010706020507" pitchFamily="18" charset="2"/>
              </a:rPr>
              <a:t> a </a:t>
            </a:r>
            <a:r>
              <a:rPr lang="cs-CZ" sz="2000" dirty="0" err="1">
                <a:sym typeface="Symbol" panose="05050102010706020507" pitchFamily="18" charset="2"/>
              </a:rPr>
              <a:t>s</a:t>
            </a:r>
            <a:r>
              <a:rPr lang="cs-CZ" sz="2000" baseline="-25000" dirty="0" err="1">
                <a:sym typeface="Symbol" panose="05050102010706020507" pitchFamily="18" charset="2"/>
              </a:rPr>
              <a:t>PA</a:t>
            </a:r>
            <a:r>
              <a:rPr lang="cs-CZ" sz="2000" dirty="0">
                <a:sym typeface="Symbol" panose="05050102010706020507" pitchFamily="18" charset="2"/>
              </a:rPr>
              <a:t> ze souřadnic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Výpočet </a:t>
            </a:r>
            <a:r>
              <a:rPr lang="cs-CZ" sz="2000" dirty="0">
                <a:sym typeface="Symbol" panose="05050102010706020507" pitchFamily="18" charset="2"/>
              </a:rPr>
              <a:t></a:t>
            </a:r>
            <a:r>
              <a:rPr lang="cs-CZ" sz="2000" baseline="-25000" dirty="0">
                <a:sym typeface="Symbol" panose="05050102010706020507" pitchFamily="18" charset="2"/>
              </a:rPr>
              <a:t>A </a:t>
            </a:r>
            <a:r>
              <a:rPr lang="cs-CZ" sz="2000" dirty="0"/>
              <a:t>sinovou větou a dopočet </a:t>
            </a:r>
            <a:r>
              <a:rPr lang="cs-CZ" sz="2000" dirty="0">
                <a:sym typeface="Symbol" panose="05050102010706020507" pitchFamily="18" charset="2"/>
              </a:rPr>
              <a:t></a:t>
            </a:r>
            <a:endParaRPr lang="cs-CZ" sz="2000" baseline="-250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Výpočet směrníku </a:t>
            </a:r>
            <a:r>
              <a:rPr lang="cs-CZ" sz="2000" dirty="0">
                <a:sym typeface="Symbol" panose="05050102010706020507" pitchFamily="18" charset="2"/>
              </a:rPr>
              <a:t> (analogicky z bodu B)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/>
              <a:t>Výpočet Zb1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2000" dirty="0"/>
          </a:p>
          <a:p>
            <a:pPr marL="457200" indent="0" algn="just">
              <a:lnSpc>
                <a:spcPct val="115000"/>
              </a:lnSpc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81A1E13A-C6D9-4881-9A6F-44C23A37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Metody určení PBPP – předpis ČUZK z roku 2009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93DDA-B8E3-4AC9-9519-597FF5202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9000"/>
            <a:ext cx="8537575" cy="56245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Plošné sítě </a:t>
            </a:r>
            <a:r>
              <a:rPr lang="cs-CZ" sz="2000" dirty="0"/>
              <a:t>s měřenými vodorovnými úhly a délkami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Polygonové pořady </a:t>
            </a:r>
            <a:r>
              <a:rPr lang="cs-CZ" sz="2000" dirty="0"/>
              <a:t>oboustranně připojené a oboustranně orientované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Protínání</a:t>
            </a:r>
            <a:r>
              <a:rPr lang="cs-CZ" sz="2000" dirty="0"/>
              <a:t> vpřed z úhlů nebo protínání z délek nebo kombinovaným protínáním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Nejméně ze tří bodů ZPBP, </a:t>
            </a:r>
            <a:r>
              <a:rPr lang="cs-CZ" sz="2000" dirty="0" err="1"/>
              <a:t>ZhB</a:t>
            </a:r>
            <a:r>
              <a:rPr lang="cs-CZ" sz="2000" dirty="0"/>
              <a:t> nebo jiných stejně přesných bodů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Úhel protnutí mezi 30 a 170 </a:t>
            </a:r>
            <a:r>
              <a:rPr lang="cs-CZ" sz="2000" dirty="0" err="1"/>
              <a:t>gony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Kratší délka nesmí být větší než 1500 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Směry delší než 500 m se měří ve dvou skupinách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Rajón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Maximální délka 1500 m (ne delší než nejvzdálenější orientace)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Orientace alespoň na dva body ZPBP, </a:t>
            </a:r>
            <a:r>
              <a:rPr lang="cs-CZ" sz="2000" dirty="0" err="1"/>
              <a:t>ZhB</a:t>
            </a:r>
            <a:r>
              <a:rPr lang="cs-CZ" sz="2000" dirty="0"/>
              <a:t> nebo jiné se střední souřadnicovou chybou do 0,04 m nebo s orientaci na daném i určovaném bodě (nebo na tři body viz protínání)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Pokud je délka větší než 800 m měří se ve dvou skupinách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Když je výchozí bod mezi 0,04 a 0,06, nesmí délka překročit 300 m</a:t>
            </a:r>
          </a:p>
          <a:p>
            <a:pPr marL="457200" indent="0" algn="just">
              <a:lnSpc>
                <a:spcPct val="115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15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81A1E13A-C6D9-4881-9A6F-44C23A37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Metody určení PBPP – předpis ČUZK z roku 2009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93DDA-B8E3-4AC9-9519-597FF5202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9000"/>
            <a:ext cx="8537575" cy="562451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 měření mezi body polohových bodových polí nesmějí rozdíly mezi změřenými a ze souřadnic vypočtenými nebo původně určenými hodnotami vodorovných úhlů a délek překročit mezní odchylky v Tab. 1.</a:t>
            </a:r>
          </a:p>
          <a:p>
            <a:pPr marL="0" indent="0">
              <a:buNone/>
              <a:defRPr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Fotogrammetrické metody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Technologie GNSS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RTK či statická metoda (dvakrát nezávisle s časovým odstupem)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Připojení na body s obdobnou přesností (virtuální referenční stanice – CZEPOS,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VRSNow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Topnet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3F87EE1-480E-40A4-B19A-6C774E102E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04"/>
          <a:stretch/>
        </p:blipFill>
        <p:spPr>
          <a:xfrm>
            <a:off x="1185608" y="1863306"/>
            <a:ext cx="6629924" cy="268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4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81A1E13A-C6D9-4881-9A6F-44C23A37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Přesnost PBPP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7E593DDA-B8E3-4AC9-9519-597FF5202C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889000"/>
                <a:ext cx="8537575" cy="56245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  <a:defRPr/>
                </a:pPr>
                <a:r>
                  <a:rPr lang="cs-CZ" sz="2000" dirty="0"/>
                  <a:t>Používá se metoda nejmenších čtverců (minimální čtverce oprav)</a:t>
                </a:r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r>
                  <a:rPr lang="cs-CZ" sz="2000" dirty="0"/>
                  <a:t>Využívá se aritmetický průměr ze dvou výpočtů, kde se posuzuje rozdíl z jednotlivých výpočtů mezním rozdílem (2,5 násobek středních souřadnicových chyb)</a:t>
                </a:r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r>
                  <a:rPr lang="cs-CZ" sz="2000" dirty="0"/>
                  <a:t>Souřadnice se udávají v metrech na dvě desetinná místa</a:t>
                </a:r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r>
                  <a:rPr lang="cs-CZ" sz="2000" dirty="0"/>
                  <a:t>Protínání zpět jen v kombinaci s protínání z délek či úhlů</a:t>
                </a:r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r>
                  <a:rPr lang="cs-CZ" sz="2000" dirty="0"/>
                  <a:t>Dosažení přesnosti se posuzuje porovnáním střední souřadnicové chyby s</a:t>
                </a:r>
                <a:r>
                  <a:rPr lang="cs-CZ" sz="2000" baseline="-25000" dirty="0"/>
                  <a:t>XY</a:t>
                </a:r>
                <a:r>
                  <a:rPr lang="cs-CZ" sz="2000" dirty="0"/>
                  <a:t> a základní souřadnicové chyby m</a:t>
                </a:r>
                <a:r>
                  <a:rPr lang="cs-CZ" sz="2000" baseline="-25000" dirty="0"/>
                  <a:t>XY</a:t>
                </a:r>
                <a:r>
                  <a:rPr lang="cs-CZ" sz="2000" dirty="0"/>
                  <a:t> (s</a:t>
                </a:r>
                <a:r>
                  <a:rPr lang="cs-CZ" sz="2000" baseline="-25000" dirty="0"/>
                  <a:t>XY</a:t>
                </a:r>
                <a:r>
                  <a:rPr lang="en-GB" sz="2000" dirty="0"/>
                  <a:t>&lt;</a:t>
                </a:r>
                <a:r>
                  <a:rPr lang="cs-CZ" sz="2000" dirty="0"/>
                  <a:t> </a:t>
                </a:r>
                <a:r>
                  <a:rPr lang="en-GB" sz="2000" dirty="0"/>
                  <a:t>m</a:t>
                </a:r>
                <a:r>
                  <a:rPr lang="cs-CZ" sz="2000" baseline="-25000" dirty="0"/>
                  <a:t>XY</a:t>
                </a:r>
                <a:r>
                  <a:rPr lang="cs-CZ" sz="2000" dirty="0"/>
                  <a:t>)</a:t>
                </a:r>
                <a:endParaRPr lang="en-GB" sz="2000" dirty="0"/>
              </a:p>
              <a:p>
                <a:pPr marL="0" indent="0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𝑋𝑌</m:t>
                        </m:r>
                      </m:sub>
                    </m:sSub>
                    <m:r>
                      <a:rPr lang="en-GB" sz="200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sub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sub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000" dirty="0"/>
                  <a:t>,   </a:t>
                </a:r>
                <a:r>
                  <a:rPr lang="en-GB" sz="2000" dirty="0" err="1"/>
                  <a:t>kde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.(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000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.(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rad>
                  </m:oMath>
                </a14:m>
                <a:endParaRPr lang="en-GB" sz="2000" dirty="0"/>
              </a:p>
              <a:p>
                <a:pPr marL="0" indent="0">
                  <a:buNone/>
                  <a:defRPr/>
                </a:pPr>
                <a:endParaRPr lang="en-GB" sz="2000" dirty="0"/>
              </a:p>
              <a:p>
                <a:pPr marL="0" indent="0">
                  <a:buNone/>
                  <a:defRPr/>
                </a:pPr>
                <a:r>
                  <a:rPr lang="en-GB" sz="2000" dirty="0"/>
                  <a:t>v</a:t>
                </a:r>
                <a:r>
                  <a:rPr lang="en-GB" sz="2000" baseline="-25000" dirty="0"/>
                  <a:t>x</a:t>
                </a:r>
                <a:r>
                  <a:rPr lang="en-GB" sz="2000" dirty="0"/>
                  <a:t> = x – x</a:t>
                </a:r>
                <a:r>
                  <a:rPr lang="en-GB" sz="2000" baseline="-25000" dirty="0"/>
                  <a:t>i</a:t>
                </a:r>
                <a:r>
                  <a:rPr lang="en-GB" sz="2000" dirty="0"/>
                  <a:t> </a:t>
                </a:r>
                <a:r>
                  <a:rPr lang="cs-CZ" sz="2000" dirty="0"/>
                  <a:t>, </a:t>
                </a:r>
                <a:r>
                  <a:rPr lang="en-GB" sz="2000" dirty="0"/>
                  <a:t>v</a:t>
                </a:r>
                <a:r>
                  <a:rPr lang="cs-CZ" sz="2000" baseline="-25000" dirty="0"/>
                  <a:t>Y</a:t>
                </a:r>
                <a:r>
                  <a:rPr lang="en-GB" sz="2000" dirty="0"/>
                  <a:t> = </a:t>
                </a:r>
                <a:r>
                  <a:rPr lang="cs-CZ" sz="2000" dirty="0"/>
                  <a:t>y</a:t>
                </a:r>
                <a:r>
                  <a:rPr lang="en-GB" sz="2000" dirty="0"/>
                  <a:t> – </a:t>
                </a:r>
                <a:r>
                  <a:rPr lang="cs-CZ" sz="2000" dirty="0"/>
                  <a:t>y</a:t>
                </a:r>
                <a:r>
                  <a:rPr lang="en-GB" sz="2000" baseline="-25000" dirty="0" err="1"/>
                  <a:t>i</a:t>
                </a:r>
                <a:r>
                  <a:rPr lang="en-GB" sz="2000" dirty="0"/>
                  <a:t> </a:t>
                </a:r>
                <a:r>
                  <a:rPr lang="cs-CZ" sz="2000" dirty="0"/>
                  <a:t>… Odchylky od průměru</a:t>
                </a:r>
              </a:p>
              <a:p>
                <a:pPr marL="0" indent="0">
                  <a:buNone/>
                  <a:defRPr/>
                </a:pPr>
                <a:r>
                  <a:rPr lang="cs-CZ" sz="2000" dirty="0"/>
                  <a:t>n je počet nadbytečných </a:t>
                </a:r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endParaRPr lang="cs-CZ" sz="2000" dirty="0"/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r>
                  <a:rPr lang="cs-CZ" sz="2000" dirty="0"/>
                  <a:t>Střední chyba se v inženýrské geodézii nazývá směrodatná odchylka !!</a:t>
                </a:r>
                <a:endParaRPr lang="en-GB" sz="2000" baseline="-25000" dirty="0"/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endParaRPr lang="en-GB" sz="2000" baseline="-25000" dirty="0"/>
              </a:p>
              <a:p>
                <a:pPr>
                  <a:buFont typeface="Wingdings" panose="05000000000000000000" pitchFamily="2" charset="2"/>
                  <a:buChar char="Ø"/>
                  <a:defRPr/>
                </a:pPr>
                <a:endParaRPr lang="cs-CZ" sz="2000" baseline="-25000" dirty="0"/>
              </a:p>
              <a:p>
                <a:pPr marL="0" indent="0">
                  <a:buNone/>
                  <a:defRPr/>
                </a:pPr>
                <a:endParaRPr lang="cs-CZ" sz="2000" dirty="0"/>
              </a:p>
              <a:p>
                <a:pPr marL="0" indent="0">
                  <a:buNone/>
                  <a:defRPr/>
                </a:pPr>
                <a:endParaRPr lang="cs-CZ" sz="2000" dirty="0"/>
              </a:p>
              <a:p>
                <a:pPr marL="457200" indent="0" algn="just">
                  <a:lnSpc>
                    <a:spcPct val="115000"/>
                  </a:lnSpc>
                  <a:buNone/>
                </a:pPr>
                <a:endParaRPr lang="cs-CZ" sz="2000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7E593DDA-B8E3-4AC9-9519-597FF5202C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89000"/>
                <a:ext cx="8537575" cy="5624513"/>
              </a:xfrm>
              <a:blipFill>
                <a:blip r:embed="rId2"/>
                <a:stretch>
                  <a:fillRect l="-714" t="-542" r="-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18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81A1E13A-C6D9-4881-9A6F-44C23A37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Výpočet souřadnic PBPP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93DDA-B8E3-4AC9-9519-597FF5202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9000"/>
            <a:ext cx="8537575" cy="56245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průběhu automatizovaného výpočtu se zpracovává (tiskne) protokol.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usí obsahovat nejméně identifikační údaje o měření (lokalitě)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chematický náčrt sítě obsahující měřené prvky sítě, vstupní údaje, údaje o dosažených odchylkách v určovacích obrazcích sítě (např. v polygonových pořadech)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 vícenásobném určení souřadnic bodů údaje o dosažených odchylkách, včetně porovnání dosažených a mezních odchylek a určení průměru z výsledných souřadnic.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oučástí dokumentace k výpočtu plošné sítě je: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schematický náčrt sítě obsahující měřené prvky sítě (délky, směry) případně elipsy chyb na určovaných bodech.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výpočtu sítě nesmí být zahrnuty body určené pouze z jedné kombinace (např. jediným rajónem).</a:t>
            </a:r>
            <a:endParaRPr lang="cs-CZ" sz="2000" dirty="0"/>
          </a:p>
          <a:p>
            <a:pPr marL="457200" indent="0" algn="just">
              <a:lnSpc>
                <a:spcPct val="115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1446858"/>
      </p:ext>
    </p:extLst>
  </p:cSld>
  <p:clrMapOvr>
    <a:masterClrMapping/>
  </p:clrMapOvr>
</p:sld>
</file>

<file path=ppt/theme/theme1.xml><?xml version="1.0" encoding="utf-8"?>
<a:theme xmlns:a="http://schemas.openxmlformats.org/drawingml/2006/main" name="1_Kapsle">
  <a:themeElements>
    <a:clrScheme name="1_Kapsle 10">
      <a:dk1>
        <a:srgbClr val="000000"/>
      </a:dk1>
      <a:lt1>
        <a:srgbClr val="FFFFFF"/>
      </a:lt1>
      <a:dk2>
        <a:srgbClr val="000066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1_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9">
        <a:dk1>
          <a:srgbClr val="000000"/>
        </a:dk1>
        <a:lt1>
          <a:srgbClr val="FFFFFF"/>
        </a:lt1>
        <a:dk2>
          <a:srgbClr val="003366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10">
        <a:dk1>
          <a:srgbClr val="000000"/>
        </a:dk1>
        <a:lt1>
          <a:srgbClr val="FFFFFF"/>
        </a:lt1>
        <a:dk2>
          <a:srgbClr val="000066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6062</TotalTime>
  <Words>571</Words>
  <Application>Microsoft Office PowerPoint</Application>
  <PresentationFormat>Předvádění na obrazovce (4:3)</PresentationFormat>
  <Paragraphs>72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Wingdings</vt:lpstr>
      <vt:lpstr>Cambria Math</vt:lpstr>
      <vt:lpstr>Arial</vt:lpstr>
      <vt:lpstr>1_Kapsle</vt:lpstr>
      <vt:lpstr>Určení bodů PBPP</vt:lpstr>
      <vt:lpstr>Určení zajišťovacích bodů</vt:lpstr>
      <vt:lpstr>Metody určení PBPP – předpis ČUZK z roku 2009</vt:lpstr>
      <vt:lpstr>Metody určení PBPP – předpis ČUZK z roku 2009</vt:lpstr>
      <vt:lpstr>Přesnost PBPP</vt:lpstr>
      <vt:lpstr>Výpočet souřadnic PBPP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Setnička</dc:creator>
  <cp:lastModifiedBy>Rudolf</cp:lastModifiedBy>
  <cp:revision>256</cp:revision>
  <dcterms:created xsi:type="dcterms:W3CDTF">2009-03-12T12:44:05Z</dcterms:created>
  <dcterms:modified xsi:type="dcterms:W3CDTF">2021-12-12T14:36:07Z</dcterms:modified>
</cp:coreProperties>
</file>