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5" r:id="rId1"/>
  </p:sldMasterIdLst>
  <p:notesMasterIdLst>
    <p:notesMasterId r:id="rId20"/>
  </p:notesMasterIdLst>
  <p:handoutMasterIdLst>
    <p:handoutMasterId r:id="rId21"/>
  </p:handoutMasterIdLst>
  <p:sldIdLst>
    <p:sldId id="328" r:id="rId2"/>
    <p:sldId id="312" r:id="rId3"/>
    <p:sldId id="329" r:id="rId4"/>
    <p:sldId id="330" r:id="rId5"/>
    <p:sldId id="331" r:id="rId6"/>
    <p:sldId id="332" r:id="rId7"/>
    <p:sldId id="333" r:id="rId8"/>
    <p:sldId id="335" r:id="rId9"/>
    <p:sldId id="336" r:id="rId10"/>
    <p:sldId id="337" r:id="rId11"/>
    <p:sldId id="339" r:id="rId12"/>
    <p:sldId id="338" r:id="rId13"/>
    <p:sldId id="344" r:id="rId14"/>
    <p:sldId id="340" r:id="rId15"/>
    <p:sldId id="341" r:id="rId16"/>
    <p:sldId id="342" r:id="rId17"/>
    <p:sldId id="343" r:id="rId18"/>
    <p:sldId id="345" r:id="rId19"/>
  </p:sldIdLst>
  <p:sldSz cx="9144000" cy="6858000" type="screen4x3"/>
  <p:notesSz cx="9866313" cy="666115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>
          <p15:clr>
            <a:srgbClr val="A4A3A4"/>
          </p15:clr>
        </p15:guide>
        <p15:guide id="2" pos="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98">
          <p15:clr>
            <a:srgbClr val="A4A3A4"/>
          </p15:clr>
        </p15:guide>
        <p15:guide id="2" pos="31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6633"/>
    <a:srgbClr val="CC9900"/>
    <a:srgbClr val="008000"/>
    <a:srgbClr val="00FF00"/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6811" autoAdjust="0"/>
  </p:normalViewPr>
  <p:slideViewPr>
    <p:cSldViewPr snapToGrid="0" snapToObjects="1">
      <p:cViewPr varScale="1">
        <p:scale>
          <a:sx n="111" d="100"/>
          <a:sy n="111" d="100"/>
        </p:scale>
        <p:origin x="1728" y="114"/>
      </p:cViewPr>
      <p:guideLst>
        <p:guide orient="horz" pos="194"/>
        <p:guide pos="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82" y="-90"/>
      </p:cViewPr>
      <p:guideLst>
        <p:guide orient="horz" pos="2098"/>
        <p:guide pos="310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D77DADA-B3CE-0F3E-2C92-C2F8F795B1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C1F821-C9C6-B0FC-F261-7D5E84EB60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0C2055F-B266-14C1-AEFF-836A478A014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938B09E-2608-D42C-9135-1B6E7C04C4A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 smtClean="0"/>
            </a:lvl1pPr>
          </a:lstStyle>
          <a:p>
            <a:pPr>
              <a:defRPr/>
            </a:pPr>
            <a:fld id="{09FB6641-0249-4C9E-A9F9-D8A721E290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6506BF2-3156-28C8-9D6F-8297CD3FC3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1E530A-274B-E0E7-1B83-DB08034037E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45AFD6-B3F6-AABC-80B5-1FD7C006697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498475"/>
            <a:ext cx="33305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BEE994A-22A3-F6D0-CCE2-9D41FCF851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163888"/>
            <a:ext cx="78914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9682341-6CFA-B860-9703-ED62CB0B94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E86E5803-A3DA-C372-0E88-C3F3CEE1F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 smtClean="0"/>
            </a:lvl1pPr>
          </a:lstStyle>
          <a:p>
            <a:pPr>
              <a:defRPr/>
            </a:pPr>
            <a:fld id="{F1BBA8E0-BE20-480B-BF40-F0304EF9B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73FEC7-86BD-4364-45A3-A154F7A74D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138863"/>
            <a:ext cx="9140825" cy="71913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700E6BE-D07B-7CBC-19DF-0A8AE462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4875213"/>
            <a:ext cx="7899400" cy="12541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Tento dokument slouží jako podklad pro přednášky předmětu Stavební geodézie (154SGE) a bez výkladu přednášejícího neposkytuje dostatečné informace.</a:t>
            </a:r>
            <a:br>
              <a:rPr lang="cs-CZ" sz="1600" dirty="0">
                <a:solidFill>
                  <a:srgbClr val="000000"/>
                </a:solidFill>
              </a:rPr>
            </a:br>
            <a:endParaRPr lang="cs-CZ" sz="6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Rozsah nemusí odpovídat důležitosti probíraného tématu.</a:t>
            </a:r>
          </a:p>
          <a:p>
            <a:pPr eaLnBrk="1" hangingPunct="1">
              <a:buFontTx/>
              <a:buChar char="•"/>
              <a:defRPr/>
            </a:pPr>
            <a:endParaRPr lang="cs-CZ" sz="6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Závěr je věnován odkazům na stránky věnující se shodnému tématu.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593BC-EFDD-4AF3-D362-E9815EF92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719138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1977EE1-A9F7-421F-690E-5C97767C8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582863"/>
            <a:ext cx="7899400" cy="1371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400" dirty="0">
                <a:solidFill>
                  <a:srgbClr val="000000"/>
                </a:solidFill>
              </a:rPr>
              <a:t>Doc. Ing. Pavel </a:t>
            </a:r>
            <a:r>
              <a:rPr lang="cs-CZ" sz="2400" dirty="0" err="1">
                <a:solidFill>
                  <a:srgbClr val="000000"/>
                </a:solidFill>
              </a:rPr>
              <a:t>Hánek</a:t>
            </a:r>
            <a:r>
              <a:rPr lang="cs-CZ" sz="2400" dirty="0">
                <a:solidFill>
                  <a:srgbClr val="000000"/>
                </a:solidFill>
              </a:rPr>
              <a:t>, CSc.</a:t>
            </a:r>
          </a:p>
          <a:p>
            <a:pPr algn="ctr" eaLnBrk="1" hangingPunct="1">
              <a:defRPr/>
            </a:pPr>
            <a:endParaRPr lang="cs-CZ" sz="100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 dirty="0">
                <a:solidFill>
                  <a:srgbClr val="000000"/>
                </a:solidFill>
              </a:rPr>
              <a:t>ČVUT v Praze, Fakulta stavební, katedra speciální geodézie</a:t>
            </a:r>
          </a:p>
          <a:p>
            <a:pPr algn="ctr" eaLnBrk="1" hangingPunct="1">
              <a:defRPr/>
            </a:pPr>
            <a:endParaRPr lang="cs-CZ" sz="1000" i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 flipH="1">
            <a:off x="8904288" y="6629400"/>
            <a:ext cx="236537" cy="228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00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93188" name="AutoShape 4"/>
          <p:cNvSpPr>
            <a:spLocks noGrp="1" noChangeArrowheads="1"/>
          </p:cNvSpPr>
          <p:nvPr>
            <p:ph type="ctrTitle" sz="quarter"/>
          </p:nvPr>
        </p:nvSpPr>
        <p:spPr>
          <a:xfrm>
            <a:off x="2006600" y="736600"/>
            <a:ext cx="5127625" cy="1563688"/>
          </a:xfrm>
          <a:prstGeom prst="roundRect">
            <a:avLst>
              <a:gd name="adj" fmla="val 29333"/>
            </a:avLst>
          </a:prstGeom>
          <a:solidFill>
            <a:srgbClr val="FFCC0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sz="4000" b="0"/>
            </a:lvl1pPr>
          </a:lstStyle>
          <a:p>
            <a:r>
              <a:rPr lang="cs-CZ"/>
              <a:t>Stavební geodézie</a:t>
            </a:r>
            <a:br>
              <a:rPr lang="cs-CZ"/>
            </a:br>
            <a:r>
              <a:rPr lang="cs-CZ"/>
              <a:t>Přednáška</a:t>
            </a:r>
          </a:p>
        </p:txBody>
      </p:sp>
    </p:spTree>
    <p:extLst>
      <p:ext uri="{BB962C8B-B14F-4D97-AF65-F5344CB8AC3E}">
        <p14:creationId xmlns:p14="http://schemas.microsoft.com/office/powerpoint/2010/main" val="266197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52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08775" y="304800"/>
            <a:ext cx="2133600" cy="62087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51575" cy="62087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1394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13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2241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727075"/>
            <a:ext cx="4192588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9788" y="727075"/>
            <a:ext cx="4192587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8430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5276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3618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5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696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3905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4C88CC-27B3-69A6-663A-6B10B2CE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01776B-9D33-9BD7-491F-451BC8246F1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48970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1A661EBB-85E9-69F8-8435-3140746E5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2813" cy="422275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FFE5B5-EE05-FBFF-99FE-45BBA7FCD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727075"/>
            <a:ext cx="853757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udolf.urban@fsv.cvut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>
            <a:extLst>
              <a:ext uri="{FF2B5EF4-FFF2-40B4-BE49-F238E27FC236}">
                <a16:creationId xmlns:a16="http://schemas.microsoft.com/office/drawing/2014/main" id="{3FD4E9C5-474F-91BB-3FCE-3D3384C48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528" y="1023938"/>
            <a:ext cx="7576159" cy="1803154"/>
          </a:xfrm>
          <a:solidFill>
            <a:srgbClr val="FFC000"/>
          </a:solidFill>
        </p:spPr>
        <p:txBody>
          <a:bodyPr/>
          <a:lstStyle/>
          <a:p>
            <a:pPr algn="ctr" eaLnBrk="1" hangingPunct="1"/>
            <a:r>
              <a:rPr lang="cs-CZ" altLang="cs-CZ" sz="3600" cap="none" dirty="0"/>
              <a:t>Informační modelování budov</a:t>
            </a:r>
            <a:br>
              <a:rPr lang="cs-CZ" altLang="cs-CZ" sz="3600" cap="none" dirty="0"/>
            </a:br>
            <a:r>
              <a:rPr lang="cs-CZ" altLang="cs-CZ" sz="3600" cap="none" dirty="0"/>
              <a:t>(</a:t>
            </a:r>
            <a:r>
              <a:rPr lang="cs-CZ" altLang="cs-CZ" sz="3600" cap="none" dirty="0" err="1"/>
              <a:t>Building</a:t>
            </a:r>
            <a:r>
              <a:rPr lang="cs-CZ" altLang="cs-CZ" sz="3600" cap="none" dirty="0"/>
              <a:t> </a:t>
            </a:r>
            <a:r>
              <a:rPr lang="cs-CZ" altLang="cs-CZ" sz="3600" cap="none" dirty="0" err="1"/>
              <a:t>Information</a:t>
            </a:r>
            <a:r>
              <a:rPr lang="cs-CZ" altLang="cs-CZ" sz="3600" cap="none" dirty="0"/>
              <a:t> Modelling) </a:t>
            </a:r>
            <a:br>
              <a:rPr lang="cs-CZ" altLang="cs-CZ" sz="3600" cap="none" dirty="0"/>
            </a:br>
            <a:r>
              <a:rPr lang="cs-CZ" altLang="cs-CZ" sz="3600" cap="none" dirty="0"/>
              <a:t>BIM</a:t>
            </a:r>
          </a:p>
        </p:txBody>
      </p:sp>
      <p:sp>
        <p:nvSpPr>
          <p:cNvPr id="5123" name="Zástupný symbol pro text 2">
            <a:extLst>
              <a:ext uri="{FF2B5EF4-FFF2-40B4-BE49-F238E27FC236}">
                <a16:creationId xmlns:a16="http://schemas.microsoft.com/office/drawing/2014/main" id="{5B9D9A13-D436-088D-3373-E9BFA7FFF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2219325"/>
            <a:ext cx="7772400" cy="4381500"/>
          </a:xfrm>
        </p:spPr>
        <p:txBody>
          <a:bodyPr anchor="t"/>
          <a:lstStyle/>
          <a:p>
            <a:pPr algn="ctr"/>
            <a:endParaRPr lang="cs-CZ" altLang="cs-CZ" sz="3200" dirty="0"/>
          </a:p>
          <a:p>
            <a:pPr algn="ctr"/>
            <a:endParaRPr lang="cs-CZ" altLang="cs-CZ" sz="3200" dirty="0"/>
          </a:p>
          <a:p>
            <a:pPr algn="ctr"/>
            <a:r>
              <a:rPr lang="cs-CZ" altLang="cs-CZ" sz="3200" dirty="0"/>
              <a:t>Doc. Ing. Rudolf Urban, Ph.D.</a:t>
            </a:r>
          </a:p>
          <a:p>
            <a:pPr algn="ctr"/>
            <a:endParaRPr lang="cs-CZ" altLang="cs-CZ" sz="800" dirty="0"/>
          </a:p>
          <a:p>
            <a:pPr algn="ctr"/>
            <a:endParaRPr lang="cs-CZ" altLang="cs-CZ" sz="800" dirty="0"/>
          </a:p>
          <a:p>
            <a:pPr algn="ctr"/>
            <a:r>
              <a:rPr lang="cs-CZ" altLang="cs-CZ" dirty="0"/>
              <a:t>Email: </a:t>
            </a:r>
            <a:r>
              <a:rPr lang="cs-CZ" altLang="cs-CZ" dirty="0">
                <a:hlinkClick r:id="rId2"/>
              </a:rPr>
              <a:t>rudolf.urban@fsv.cvut.cz</a:t>
            </a:r>
            <a:endParaRPr lang="cs-CZ" altLang="cs-CZ" dirty="0"/>
          </a:p>
          <a:p>
            <a:pPr algn="ctr"/>
            <a:r>
              <a:rPr lang="cs-CZ" altLang="cs-CZ" dirty="0"/>
              <a:t>Místnost: </a:t>
            </a:r>
            <a:r>
              <a:rPr lang="cs-CZ" altLang="cs-CZ" b="1" dirty="0"/>
              <a:t>B903</a:t>
            </a:r>
          </a:p>
          <a:p>
            <a:pPr algn="ctr"/>
            <a:endParaRPr lang="cs-CZ" altLang="cs-CZ" b="1" dirty="0"/>
          </a:p>
          <a:p>
            <a:pPr algn="ctr"/>
            <a:endParaRPr lang="cs-CZ" altLang="cs-CZ" sz="1400" b="1" dirty="0"/>
          </a:p>
          <a:p>
            <a:pPr algn="ctr"/>
            <a:endParaRPr lang="cs-CZ" altLang="cs-CZ" sz="1400" b="1" dirty="0"/>
          </a:p>
          <a:p>
            <a:pPr algn="ctr"/>
            <a:r>
              <a:rPr lang="cs-CZ" altLang="cs-CZ" sz="1400" b="1" dirty="0"/>
              <a:t>Velká část zdrojů poskytnuta s laskavým svolením kolegů </a:t>
            </a:r>
          </a:p>
          <a:p>
            <a:pPr algn="ctr"/>
            <a:r>
              <a:rPr lang="cs-CZ" altLang="cs-CZ" sz="1400" b="1" dirty="0"/>
              <a:t>Ing. Jaroslava Brauna, Ph.D. a Ing. Hany Braunové </a:t>
            </a:r>
            <a:r>
              <a:rPr lang="cs-CZ" altLang="cs-CZ" sz="1400" b="1" dirty="0">
                <a:sym typeface="Wingdings" panose="05000000000000000000" pitchFamily="2" charset="2"/>
              </a:rPr>
              <a:t></a:t>
            </a:r>
            <a:endParaRPr lang="cs-CZ" altLang="cs-CZ" sz="1400" b="1" dirty="0"/>
          </a:p>
          <a:p>
            <a:pPr algn="ctr"/>
            <a:endParaRPr lang="cs-CZ" altLang="cs-CZ" sz="8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Zpracování geodetických měření pro tvorbu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Identifikace stavebních prvků (zdi, stropy, podlahy)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Proložení objektů (např. kvádr)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Vzájemné napojení do modelu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Realizace otvorů (dveře, okna)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Inženýrské sítě a technologické prvky (elektro, vzduch ..)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Řazení do rodin – knihovny parametrických objektů</a:t>
            </a:r>
          </a:p>
          <a:p>
            <a:pPr marL="0" indent="0">
              <a:buNone/>
            </a:pPr>
            <a:r>
              <a:rPr lang="cs-CZ" altLang="cs-CZ" sz="2400" dirty="0"/>
              <a:t>   (typ okno – provedení výsuvné – materiál sklo a dřevo)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0FACF9-16EC-F779-CEBC-1BCB4739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244" y="1276841"/>
            <a:ext cx="3797450" cy="20788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0C9023-EC5B-D284-9F84-65135BA5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54" y="2646376"/>
            <a:ext cx="4057690" cy="22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8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Kolize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Křížení prvků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Napojení prvků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78A55E-77AF-2627-54D0-D59F9EF4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782" y="951736"/>
            <a:ext cx="4349451" cy="24005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D81DB6-9C4E-FFA9-F9B0-A15DE5C3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83" y="3691880"/>
            <a:ext cx="4413436" cy="24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Formát pro přenos dat a softwary v rámci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Informační model na centrálním úložišti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cs-CZ" sz="2400" dirty="0"/>
              <a:t>BIM Execution Plan -</a:t>
            </a:r>
            <a:r>
              <a:rPr lang="cs-CZ" altLang="cs-CZ" sz="2400" dirty="0"/>
              <a:t> </a:t>
            </a:r>
            <a:r>
              <a:rPr lang="en-US" altLang="cs-CZ" sz="2400" dirty="0"/>
              <a:t>BEP (</a:t>
            </a:r>
            <a:r>
              <a:rPr lang="en-US" altLang="cs-CZ" sz="2400" dirty="0" err="1"/>
              <a:t>plán</a:t>
            </a:r>
            <a:r>
              <a:rPr lang="en-US" altLang="cs-CZ" sz="2400" dirty="0"/>
              <a:t> </a:t>
            </a:r>
            <a:r>
              <a:rPr lang="en-US" altLang="cs-CZ" sz="2400" dirty="0" err="1"/>
              <a:t>informačního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modelování</a:t>
            </a:r>
            <a:r>
              <a:rPr lang="en-US" altLang="cs-CZ" sz="2400" dirty="0"/>
              <a:t>)</a:t>
            </a: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Formát IFC - </a:t>
            </a:r>
            <a:r>
              <a:rPr lang="cs-CZ" altLang="cs-CZ" sz="2400" dirty="0" err="1"/>
              <a:t>Industrial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Foundation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Classes</a:t>
            </a:r>
            <a:r>
              <a:rPr lang="cs-CZ" altLang="cs-CZ" sz="2400" dirty="0"/>
              <a:t> (textový)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Nejrozšířenější BIM programy: </a:t>
            </a:r>
            <a:r>
              <a:rPr lang="cs-CZ" altLang="cs-CZ" sz="2400" dirty="0" err="1"/>
              <a:t>ArchiCAD</a:t>
            </a:r>
            <a:r>
              <a:rPr lang="cs-CZ" altLang="cs-CZ" sz="2400" dirty="0"/>
              <a:t> a Autodesk </a:t>
            </a:r>
            <a:r>
              <a:rPr lang="cs-CZ" altLang="cs-CZ" sz="2400" dirty="0" err="1"/>
              <a:t>Revit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572593B-976A-667D-40D7-8380EE516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939" y="3006363"/>
            <a:ext cx="7375585" cy="32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Formát pro přenos dat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9C1A22B-2D27-D445-FAA5-F3ACABB63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1" y="1038270"/>
            <a:ext cx="8502152" cy="47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2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BIM modelu v </a:t>
            </a:r>
            <a:r>
              <a:rPr lang="cs-CZ" altLang="cs-CZ" dirty="0" err="1"/>
              <a:t>Revitu</a:t>
            </a:r>
            <a:endParaRPr lang="cs-CZ" altLang="cs-CZ" dirty="0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Budova školy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9D8387-0DF2-19C8-A03D-96B40617A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r="1182" b="1637"/>
          <a:stretch/>
        </p:blipFill>
        <p:spPr>
          <a:xfrm>
            <a:off x="389107" y="1420463"/>
            <a:ext cx="8365786" cy="44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BIM modelu v </a:t>
            </a:r>
            <a:r>
              <a:rPr lang="cs-CZ" altLang="cs-CZ" dirty="0" err="1"/>
              <a:t>Revitu</a:t>
            </a:r>
            <a:endParaRPr lang="cs-CZ" altLang="cs-CZ" dirty="0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Budova školy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201BC8-6E05-FE25-C93B-2D99E831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r="921" b="1965"/>
          <a:stretch/>
        </p:blipFill>
        <p:spPr>
          <a:xfrm>
            <a:off x="301626" y="1302589"/>
            <a:ext cx="8454186" cy="44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BIM modelu v </a:t>
            </a:r>
            <a:r>
              <a:rPr lang="cs-CZ" altLang="cs-CZ" dirty="0" err="1"/>
              <a:t>Revitu</a:t>
            </a:r>
            <a:endParaRPr lang="cs-CZ" altLang="cs-CZ" dirty="0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Budova nemocnice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4C7E2A-C74A-6095-5FFB-AC3184BF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/>
          <a:stretch/>
        </p:blipFill>
        <p:spPr>
          <a:xfrm>
            <a:off x="589281" y="1276711"/>
            <a:ext cx="8350370" cy="35800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BA5527-2763-2C33-7928-0B5E43C5B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/>
          <a:stretch/>
        </p:blipFill>
        <p:spPr>
          <a:xfrm>
            <a:off x="5456381" y="4569198"/>
            <a:ext cx="3385994" cy="19840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E6E7EF-4CE6-87FD-BCD6-507590738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/>
          <a:stretch/>
        </p:blipFill>
        <p:spPr>
          <a:xfrm>
            <a:off x="1177356" y="4778143"/>
            <a:ext cx="3244438" cy="1813972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09EE044E-1AB6-AA83-F7BD-243E44D4B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156" r="8168" b="11331"/>
          <a:stretch/>
        </p:blipFill>
        <p:spPr>
          <a:xfrm>
            <a:off x="5456381" y="344487"/>
            <a:ext cx="3631721" cy="19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BIM modelu v </a:t>
            </a:r>
            <a:r>
              <a:rPr lang="cs-CZ" altLang="cs-CZ" dirty="0" err="1"/>
              <a:t>Revitu</a:t>
            </a:r>
            <a:endParaRPr lang="cs-CZ" altLang="cs-CZ" dirty="0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Garáže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C39734-A78E-6BE8-F8EE-5DE77942B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16728"/>
            <a:ext cx="5274213" cy="281844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5693144-4AA5-9EE0-9C90-1D5F7E69B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28" y="4223858"/>
            <a:ext cx="4112612" cy="22009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6DDFAA4-E7C3-CBEE-5BF7-3FF5560D41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4"/>
          <a:stretch/>
        </p:blipFill>
        <p:spPr>
          <a:xfrm>
            <a:off x="5937593" y="1965895"/>
            <a:ext cx="2900020" cy="1712343"/>
          </a:xfrm>
          <a:prstGeom prst="rect">
            <a:avLst/>
          </a:prstGeom>
        </p:spPr>
      </p:pic>
      <p:pic>
        <p:nvPicPr>
          <p:cNvPr id="15" name="Obrázek 14" descr="Obsah obrázku text, LEGO, hračka&#10;&#10;Popis byl vytvořen automaticky">
            <a:extLst>
              <a:ext uri="{FF2B5EF4-FFF2-40B4-BE49-F238E27FC236}">
                <a16:creationId xmlns:a16="http://schemas.microsoft.com/office/drawing/2014/main" id="{D2AC4A8A-E306-47AD-1BC0-4DAA2EF75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/>
          <a:stretch/>
        </p:blipFill>
        <p:spPr>
          <a:xfrm>
            <a:off x="164404" y="3642193"/>
            <a:ext cx="3389090" cy="29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3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BIM modelu v </a:t>
            </a:r>
            <a:r>
              <a:rPr lang="cs-CZ" altLang="cs-CZ" dirty="0" err="1"/>
              <a:t>Revitu</a:t>
            </a:r>
            <a:endParaRPr lang="cs-CZ" altLang="cs-CZ" dirty="0"/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Baráček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937AB6-4C5B-59A4-FB84-FD398DA4C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06" y="825645"/>
            <a:ext cx="5361574" cy="3016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9B572F-16EF-35EA-67CD-F6A00C94D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8658"/>
            <a:ext cx="3075120" cy="4762077"/>
          </a:xfrm>
          <a:prstGeom prst="rect">
            <a:avLst/>
          </a:prstGeom>
        </p:spPr>
      </p:pic>
      <p:pic>
        <p:nvPicPr>
          <p:cNvPr id="9" name="Obrázek 8" descr="Obsah obrázku text, elektronika, snímek obrazovky, počítač&#10;&#10;Popis byl vytvořen automaticky">
            <a:extLst>
              <a:ext uri="{FF2B5EF4-FFF2-40B4-BE49-F238E27FC236}">
                <a16:creationId xmlns:a16="http://schemas.microsoft.com/office/drawing/2014/main" id="{B0064829-C17B-FE26-8A29-A5A4AEECE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97" y="3906722"/>
            <a:ext cx="5066701" cy="26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2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Co to je BIM ?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Proces vytváření a správy dat o budově během celého jejího životního cyklu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Jedná se o metodiku práce s daty a o sdílený přístup k digitálním informacím.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/>
              <a:t>BIM model</a:t>
            </a:r>
          </a:p>
          <a:p>
            <a:pPr marL="0" indent="0">
              <a:buNone/>
            </a:pPr>
            <a:r>
              <a:rPr lang="cs-CZ" altLang="cs-CZ" sz="2400" dirty="0"/>
              <a:t>3D informační databáze s </a:t>
            </a:r>
          </a:p>
          <a:p>
            <a:pPr marL="0" indent="0">
              <a:buNone/>
            </a:pPr>
            <a:r>
              <a:rPr lang="cs-CZ" altLang="cs-CZ" sz="2400" dirty="0"/>
              <a:t>kompletními daty o stavbě </a:t>
            </a:r>
          </a:p>
          <a:p>
            <a:pPr marL="0" indent="0">
              <a:buNone/>
            </a:pPr>
            <a:r>
              <a:rPr lang="cs-CZ" altLang="cs-CZ" sz="2400" dirty="0"/>
              <a:t>(grafickými a negrafickými)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/>
              <a:t>BIM proces</a:t>
            </a:r>
          </a:p>
          <a:p>
            <a:pPr marL="0" indent="0">
              <a:buNone/>
            </a:pPr>
            <a:r>
              <a:rPr lang="cs-CZ" altLang="cs-CZ" sz="2400" dirty="0"/>
              <a:t>organizovaný a sdílený způsob výměny informací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B8BE463-3930-1060-18D7-A7F737986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06" y="2309761"/>
            <a:ext cx="4363166" cy="29217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Proč BIM ?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V každé fázi životního cyklu stavby jsou vytvářeny a zpracovávány informace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Při přechodu mezi jednotlivými fázemi dochází ke ztrátě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E00037-7FBB-C358-C1C0-7A4B02B4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178" y="2454863"/>
            <a:ext cx="7902744" cy="40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Geodézie v BIM ?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Poskytování spolehlivých a přesných prostorových dat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Přesun od klasických 2D výkresů do 3D </a:t>
            </a:r>
            <a:r>
              <a:rPr lang="cs-CZ" altLang="cs-CZ" sz="2400" dirty="0">
                <a:sym typeface="Wingdings" panose="05000000000000000000" pitchFamily="2" charset="2"/>
              </a:rPr>
              <a:t>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>
                <a:sym typeface="Wingdings" panose="05000000000000000000" pitchFamily="2" charset="2"/>
              </a:rPr>
              <a:t>Vznik věrné kopie stavby – digitální dvojče</a:t>
            </a: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9EE8F1-D434-3D26-94AE-0729D1058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3" y="2355011"/>
            <a:ext cx="5544667" cy="4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K čemu je také BIM ?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Stanovování doporučených kontrol a oprav jednotlivých technologických prvků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Evidence závad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Sledování spotřeby materiálů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Záznam úpravy konstrukce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K 3D modelu se přidává i rozměr času, ceny, energetické náročnosti, bezpečnosti atd ..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Od roku 2022 by mělo být povinné pro zpracování nadlimitních veřejných zakázek v ČR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5DC3551-3162-913B-4A83-6407C5C9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212" y="1388853"/>
            <a:ext cx="3817437" cy="3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BIM model a jeho části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Grafická data (rozměr, materiál, umístění, natočení, ..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Negrafická data (popis vlastností, složení, údržba, ..)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Dokumenty (povolení, vyjádření, technické zprávy, ..)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9AABAB-B6DF-2A44-CB65-282D0A1A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3" y="2484821"/>
            <a:ext cx="8532813" cy="30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Detaily a podrobnost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/>
              <a:t>Úroveň detailů - Level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development (LOD)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Volí projektant na základě účelu, složitosti objektu</a:t>
            </a:r>
          </a:p>
          <a:p>
            <a:pPr marL="0" indent="0">
              <a:buNone/>
            </a:pPr>
            <a:endParaRPr lang="cs-CZ" altLang="cs-CZ" sz="800" dirty="0"/>
          </a:p>
          <a:p>
            <a:pPr marL="0" indent="0">
              <a:buNone/>
            </a:pPr>
            <a:r>
              <a:rPr lang="cs-CZ" altLang="cs-CZ" sz="2400" b="1" dirty="0"/>
              <a:t>LOD 100 </a:t>
            </a:r>
            <a:r>
              <a:rPr lang="cs-CZ" altLang="cs-CZ" sz="2400" dirty="0"/>
              <a:t>– celkový objem, orientační plocha, umístění a orientace ve 3D</a:t>
            </a:r>
          </a:p>
          <a:p>
            <a:pPr marL="0" indent="0">
              <a:buNone/>
            </a:pPr>
            <a:r>
              <a:rPr lang="cs-CZ" altLang="cs-CZ" sz="2400" b="1" dirty="0"/>
              <a:t>LOD 200 </a:t>
            </a:r>
            <a:r>
              <a:rPr lang="cs-CZ" altLang="cs-CZ" sz="2400" dirty="0"/>
              <a:t>– seskupení prvků s přibližným množstvím, rozměrem, tvarem, umístěním a orientací.</a:t>
            </a:r>
          </a:p>
          <a:p>
            <a:pPr marL="0" indent="0">
              <a:buNone/>
            </a:pPr>
            <a:r>
              <a:rPr lang="cs-CZ" altLang="cs-CZ" sz="2400" b="1" dirty="0"/>
              <a:t>LOD 300 </a:t>
            </a:r>
            <a:r>
              <a:rPr lang="cs-CZ" altLang="cs-CZ" sz="2400" dirty="0"/>
              <a:t>– skupiny prvků přesně ve smyslu jejich množství, rozměrů, tvaru, umístění a orientace</a:t>
            </a:r>
          </a:p>
          <a:p>
            <a:pPr marL="0" indent="0">
              <a:buNone/>
            </a:pPr>
            <a:r>
              <a:rPr lang="cs-CZ" altLang="cs-CZ" sz="2400" b="1" dirty="0"/>
              <a:t>LOD 400 </a:t>
            </a:r>
            <a:r>
              <a:rPr lang="cs-CZ" altLang="cs-CZ" sz="2400" dirty="0"/>
              <a:t>– specifické objekty s přesným rozměrem, tvarem, umístěním, množstvím, orientací, informacemi o zhotoviteli a podrobnými detaily</a:t>
            </a:r>
          </a:p>
          <a:p>
            <a:pPr marL="0" indent="0">
              <a:buNone/>
            </a:pPr>
            <a:r>
              <a:rPr lang="cs-CZ" altLang="cs-CZ" sz="2400" b="1" dirty="0"/>
              <a:t>LOD 500 </a:t>
            </a:r>
            <a:r>
              <a:rPr lang="cs-CZ" altLang="cs-CZ" sz="2400" dirty="0"/>
              <a:t>– stavební prvky modelovány tak, jak byly postaveny a dodány s přesnými rozměry, množstvím, tvarem, polohou a orientací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18244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Detaily a podrobnost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Level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Geometry – LOG (detaily geometrické části)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Level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Information</a:t>
            </a:r>
            <a:r>
              <a:rPr lang="cs-CZ" altLang="cs-CZ" sz="2400" dirty="0"/>
              <a:t> LOI (detaily </a:t>
            </a:r>
            <a:r>
              <a:rPr lang="cs-CZ" altLang="cs-CZ" sz="2400" dirty="0" err="1"/>
              <a:t>negeometrické</a:t>
            </a:r>
            <a:r>
              <a:rPr lang="cs-CZ" altLang="cs-CZ" sz="2400" dirty="0"/>
              <a:t> části)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B9500F-6B48-E9DF-C150-6AA5963F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007194"/>
            <a:ext cx="8600536" cy="22652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05AD64-09E9-F2C4-166A-949793F6C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4" y="4614457"/>
            <a:ext cx="8905336" cy="11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Geodetická měření pro tvorbu BIM modelu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/>
              <a:t>LOD 100 a LOD 200 – prostorová polární metoda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Rohy stavebního objektu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Kraje stavebních otvorů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Jednobodově prvky inženýrských sítí a technologií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/>
              <a:t>LOD 300 až LOD 500 – 3D skenování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Kulaté rohy stavebního objektu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Změny stavebních konstrukcí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Zdobné prvky stavby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Postupné změny rozměrů stavebních otvorů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/>
              <a:t>Veškeré technologické prvky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B854DC2-1BA8-D2DF-AA70-6072516E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04" y="2862617"/>
            <a:ext cx="3027871" cy="18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8774"/>
      </p:ext>
    </p:extLst>
  </p:cSld>
  <p:clrMapOvr>
    <a:masterClrMapping/>
  </p:clrMapOvr>
</p:sld>
</file>

<file path=ppt/theme/theme1.xml><?xml version="1.0" encoding="utf-8"?>
<a:theme xmlns:a="http://schemas.openxmlformats.org/drawingml/2006/main" name="1_Kapsle">
  <a:themeElements>
    <a:clrScheme name="1_Kapsle 10">
      <a:dk1>
        <a:srgbClr val="000000"/>
      </a:dk1>
      <a:lt1>
        <a:srgbClr val="FFFFFF"/>
      </a:lt1>
      <a:dk2>
        <a:srgbClr val="000066"/>
      </a:dk2>
      <a:lt2>
        <a:srgbClr val="006600"/>
      </a:lt2>
      <a:accent1>
        <a:srgbClr val="33CC33"/>
      </a:accent1>
      <a:accent2>
        <a:srgbClr val="FFCC66"/>
      </a:accent2>
      <a:accent3>
        <a:srgbClr val="FFFFFF"/>
      </a:accent3>
      <a:accent4>
        <a:srgbClr val="000000"/>
      </a:accent4>
      <a:accent5>
        <a:srgbClr val="ADE2AD"/>
      </a:accent5>
      <a:accent6>
        <a:srgbClr val="E7B95C"/>
      </a:accent6>
      <a:hlink>
        <a:srgbClr val="0033CC"/>
      </a:hlink>
      <a:folHlink>
        <a:srgbClr val="CC0066"/>
      </a:folHlink>
    </a:clrScheme>
    <a:fontScheme name="1_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9">
        <a:dk1>
          <a:srgbClr val="000000"/>
        </a:dk1>
        <a:lt1>
          <a:srgbClr val="FFFFFF"/>
        </a:lt1>
        <a:dk2>
          <a:srgbClr val="003366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10">
        <a:dk1>
          <a:srgbClr val="000000"/>
        </a:dk1>
        <a:lt1>
          <a:srgbClr val="FFFFFF"/>
        </a:lt1>
        <a:dk2>
          <a:srgbClr val="000066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5442</TotalTime>
  <Words>597</Words>
  <Application>Microsoft Office PowerPoint</Application>
  <PresentationFormat>Předvádění na obrazovce (4:3)</PresentationFormat>
  <Paragraphs>120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Wingdings</vt:lpstr>
      <vt:lpstr>Arial</vt:lpstr>
      <vt:lpstr>1_Kapsle</vt:lpstr>
      <vt:lpstr>Informační modelování budov (Building Information Modelling)  BIM</vt:lpstr>
      <vt:lpstr>Co to je BIM ?</vt:lpstr>
      <vt:lpstr>Proč BIM ?</vt:lpstr>
      <vt:lpstr>Geodézie v BIM ?</vt:lpstr>
      <vt:lpstr>K čemu je také BIM ?</vt:lpstr>
      <vt:lpstr>BIM model a jeho části</vt:lpstr>
      <vt:lpstr>Detaily a podrobnost BIM modelu</vt:lpstr>
      <vt:lpstr>Detaily a podrobnost BIM modelu</vt:lpstr>
      <vt:lpstr>Geodetická měření pro tvorbu BIM modelu</vt:lpstr>
      <vt:lpstr>Zpracování geodetických měření pro tvorbu BIM modelu</vt:lpstr>
      <vt:lpstr>Kolize BIM modelu</vt:lpstr>
      <vt:lpstr>Formát pro přenos dat a softwary v rámci BIM modelu</vt:lpstr>
      <vt:lpstr>Formát pro přenos dat BIM modelu</vt:lpstr>
      <vt:lpstr>BIM modelu v Revitu</vt:lpstr>
      <vt:lpstr>BIM modelu v Revitu</vt:lpstr>
      <vt:lpstr>BIM modelu v Revitu</vt:lpstr>
      <vt:lpstr>BIM modelu v Revitu</vt:lpstr>
      <vt:lpstr>BIM modelu v Revitu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Setnička</dc:creator>
  <cp:lastModifiedBy>Rudolf</cp:lastModifiedBy>
  <cp:revision>318</cp:revision>
  <dcterms:created xsi:type="dcterms:W3CDTF">2009-03-12T12:44:05Z</dcterms:created>
  <dcterms:modified xsi:type="dcterms:W3CDTF">2022-05-08T21:05:42Z</dcterms:modified>
</cp:coreProperties>
</file>