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10"/>
  </p:notesMasterIdLst>
  <p:handoutMasterIdLst>
    <p:handoutMasterId r:id="rId11"/>
  </p:handoutMasterIdLst>
  <p:sldIdLst>
    <p:sldId id="265" r:id="rId2"/>
    <p:sldId id="263" r:id="rId3"/>
    <p:sldId id="266" r:id="rId4"/>
    <p:sldId id="267" r:id="rId5"/>
    <p:sldId id="268" r:id="rId6"/>
    <p:sldId id="291" r:id="rId7"/>
    <p:sldId id="299" r:id="rId8"/>
    <p:sldId id="300" r:id="rId9"/>
  </p:sldIdLst>
  <p:sldSz cx="9144000" cy="6858000" type="screen4x3"/>
  <p:notesSz cx="9866313" cy="66611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6811" autoAdjust="0"/>
  </p:normalViewPr>
  <p:slideViewPr>
    <p:cSldViewPr snapToGrid="0" snapToObjects="1">
      <p:cViewPr varScale="1">
        <p:scale>
          <a:sx n="111" d="100"/>
          <a:sy n="111" d="100"/>
        </p:scale>
        <p:origin x="1728" y="114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6.wmf"/><Relationship Id="rId1" Type="http://schemas.openxmlformats.org/officeDocument/2006/relationships/image" Target="../media/image11.wmf"/><Relationship Id="rId5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11687-7FAD-4140-B521-4BA194C952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2EB33A-C6D0-4AC6-8C84-E10EE80FE1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1B6155-43DF-44A0-86A6-42A6F1C66F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8CA3C9C-E4FF-4B30-8A63-E960B4CFF7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8934F11B-3231-484C-BC72-52E8ED36DE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164DED-CAB0-49D5-935B-640B48D2BC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843934-AECB-4270-9317-220B3315EE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9F2DFB-8A92-4884-83D7-8479AA3532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17DA897-60C9-4CDA-9671-DE54269008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0CB130-A919-4767-A037-E581DE0B7E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994840E-5BD3-4E4A-880C-D4BCBC59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CB2812E3-40F6-4D40-8935-1700F1C03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E42C3-6EFB-40B6-A028-4DD0C5C04B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F55A11C-823F-41D8-84A4-EDF7D50D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FCD90-7194-44D5-8FE5-EE74BACF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3081C5-5137-4C9A-ADE3-C2F0A9C2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1103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783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58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780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718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90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605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45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462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0B18DF-BB1A-4D80-B586-6B927BD9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3BE6B0-B6ED-4E4A-8260-6F5873E215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5A0AD67-7AA2-4D30-9BEF-EC7FDA152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FFF40-75CA-403A-B4D3-B343C780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A04D9C7A-821F-43BC-8D84-EEBC89CE9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1236662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cap="none"/>
              <a:t>Hodnocení přesnosti měření na stanovisku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D43E28CF-0CBC-4AB8-B8C9-6F512AB20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219325"/>
            <a:ext cx="7772400" cy="4381500"/>
          </a:xfrm>
        </p:spPr>
        <p:txBody>
          <a:bodyPr anchor="t"/>
          <a:lstStyle/>
          <a:p>
            <a:pPr algn="ctr"/>
            <a:endParaRPr lang="cs-CZ" altLang="cs-CZ" sz="3200"/>
          </a:p>
          <a:p>
            <a:pPr algn="ctr"/>
            <a:endParaRPr lang="cs-CZ" altLang="cs-CZ" sz="3200"/>
          </a:p>
          <a:p>
            <a:pPr algn="ctr"/>
            <a:r>
              <a:rPr lang="cs-CZ" altLang="cs-CZ" sz="3200"/>
              <a:t>Doc. Ing. Rudolf Urban, Ph.D.</a:t>
            </a:r>
          </a:p>
          <a:p>
            <a:pPr algn="ctr"/>
            <a:endParaRPr lang="cs-CZ" altLang="cs-CZ" sz="800"/>
          </a:p>
          <a:p>
            <a:pPr algn="ctr"/>
            <a:endParaRPr lang="cs-CZ" altLang="cs-CZ" sz="800"/>
          </a:p>
          <a:p>
            <a:pPr algn="ctr"/>
            <a:r>
              <a:rPr lang="cs-CZ" altLang="cs-CZ"/>
              <a:t>Email: </a:t>
            </a:r>
            <a:r>
              <a:rPr lang="cs-CZ" altLang="cs-CZ">
                <a:hlinkClick r:id="rId2"/>
              </a:rPr>
              <a:t>rudolf.urban@fsv.cvut.cz</a:t>
            </a:r>
            <a:endParaRPr lang="cs-CZ" altLang="cs-CZ"/>
          </a:p>
          <a:p>
            <a:pPr algn="ctr"/>
            <a:r>
              <a:rPr lang="cs-CZ" altLang="cs-CZ"/>
              <a:t>Místnost: </a:t>
            </a:r>
            <a:r>
              <a:rPr lang="cs-CZ" altLang="cs-CZ" b="1"/>
              <a:t>B903</a:t>
            </a:r>
          </a:p>
          <a:p>
            <a:pPr algn="ctr"/>
            <a:endParaRPr lang="cs-CZ" altLang="cs-CZ" sz="800"/>
          </a:p>
          <a:p>
            <a:endParaRPr lang="cs-CZ" alt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81">
            <a:extLst>
              <a:ext uri="{FF2B5EF4-FFF2-40B4-BE49-F238E27FC236}">
                <a16:creationId xmlns:a16="http://schemas.microsoft.com/office/drawing/2014/main" id="{79ECDF60-17EE-4966-BB15-C8CBBBB1E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 dirty="0"/>
              <a:t>Výběrová směrodatná odchylka řádkového průměru</a:t>
            </a:r>
          </a:p>
        </p:txBody>
      </p:sp>
      <p:sp>
        <p:nvSpPr>
          <p:cNvPr id="56" name="Zástupný symbol pro text 2">
            <a:extLst>
              <a:ext uri="{FF2B5EF4-FFF2-40B4-BE49-F238E27FC236}">
                <a16:creationId xmlns:a16="http://schemas.microsoft.com/office/drawing/2014/main" id="{7C1B2F88-3B56-4C23-B89C-ABA042D6811C}"/>
              </a:ext>
            </a:extLst>
          </p:cNvPr>
          <p:cNvSpPr txBox="1">
            <a:spLocks/>
          </p:cNvSpPr>
          <p:nvPr/>
        </p:nvSpPr>
        <p:spPr>
          <a:xfrm>
            <a:off x="304800" y="942975"/>
            <a:ext cx="8532813" cy="551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Výpočet přesnosti průměrného směru měřeného ve skupinách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Určuje se pro každý směr zvlášť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Lze tím posoudit jak přesně jsme daný směr změřili (rozbory přesnosti)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Vypočtu opravu redukovaných směrů od výsledného průměru (w</a:t>
            </a:r>
            <a:r>
              <a:rPr lang="cs-CZ" sz="1800" baseline="-25000" dirty="0"/>
              <a:t>ij</a:t>
            </a:r>
            <a:r>
              <a:rPr lang="cs-CZ" sz="1800" dirty="0"/>
              <a:t>), kde i je označení měřeného směru a j je označení skupiny.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Kde s značí celkový počet skupin.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4E4A0E9-7D48-41BA-9D59-C2B57FEEC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8"/>
          <a:stretch/>
        </p:blipFill>
        <p:spPr>
          <a:xfrm>
            <a:off x="2497450" y="3839731"/>
            <a:ext cx="3869191" cy="110374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19EBC32-3442-4A21-B280-2AA9ACBAA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54" y="3065093"/>
            <a:ext cx="1754182" cy="5714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81">
            <a:extLst>
              <a:ext uri="{FF2B5EF4-FFF2-40B4-BE49-F238E27FC236}">
                <a16:creationId xmlns:a16="http://schemas.microsoft.com/office/drawing/2014/main" id="{79ECDF60-17EE-4966-BB15-C8CBBBB1E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 dirty="0"/>
              <a:t>Kvadratický průměr směrodatných odchylek řádkových průměrů</a:t>
            </a:r>
          </a:p>
        </p:txBody>
      </p:sp>
      <p:sp>
        <p:nvSpPr>
          <p:cNvPr id="56" name="Zástupný symbol pro text 2">
            <a:extLst>
              <a:ext uri="{FF2B5EF4-FFF2-40B4-BE49-F238E27FC236}">
                <a16:creationId xmlns:a16="http://schemas.microsoft.com/office/drawing/2014/main" id="{7C1B2F88-3B56-4C23-B89C-ABA042D6811C}"/>
              </a:ext>
            </a:extLst>
          </p:cNvPr>
          <p:cNvSpPr txBox="1">
            <a:spLocks/>
          </p:cNvSpPr>
          <p:nvPr/>
        </p:nvSpPr>
        <p:spPr>
          <a:xfrm>
            <a:off x="304800" y="942975"/>
            <a:ext cx="8532813" cy="551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Směrodatné odchylky řádkových průměrů určeny z malého souboru a jsou závislé na náhodných odchylkách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Celková přesnost zprůměrovaných směrů na stanovisku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Vypočtu kvadratický průměr z jednotlivých směrodatných odchylek řádkových průměrů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1800" dirty="0"/>
              <a:t>Kde k značí celkový počet směrů (k - 1 … bez počátku)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0C81BE-72B7-4FE4-A37D-A6BCBE05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92" y="2947920"/>
            <a:ext cx="4286015" cy="14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02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81">
            <a:extLst>
              <a:ext uri="{FF2B5EF4-FFF2-40B4-BE49-F238E27FC236}">
                <a16:creationId xmlns:a16="http://schemas.microsoft.com/office/drawing/2014/main" id="{79ECDF60-17EE-4966-BB15-C8CBBBB1E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 dirty="0"/>
              <a:t>Zápisník měření</a:t>
            </a:r>
          </a:p>
        </p:txBody>
      </p:sp>
      <p:sp>
        <p:nvSpPr>
          <p:cNvPr id="56" name="Zástupný symbol pro text 2">
            <a:extLst>
              <a:ext uri="{FF2B5EF4-FFF2-40B4-BE49-F238E27FC236}">
                <a16:creationId xmlns:a16="http://schemas.microsoft.com/office/drawing/2014/main" id="{7C1B2F88-3B56-4C23-B89C-ABA042D6811C}"/>
              </a:ext>
            </a:extLst>
          </p:cNvPr>
          <p:cNvSpPr txBox="1">
            <a:spLocks/>
          </p:cNvSpPr>
          <p:nvPr/>
        </p:nvSpPr>
        <p:spPr>
          <a:xfrm>
            <a:off x="304800" y="942975"/>
            <a:ext cx="8532813" cy="551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3DE7889-6F19-4C3D-8989-85BA95EA1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25" y="733743"/>
            <a:ext cx="7634700" cy="58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81">
            <a:extLst>
              <a:ext uri="{FF2B5EF4-FFF2-40B4-BE49-F238E27FC236}">
                <a16:creationId xmlns:a16="http://schemas.microsoft.com/office/drawing/2014/main" id="{79ECDF60-17EE-4966-BB15-C8CBBBB1E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 dirty="0"/>
              <a:t>Zápisník měření – hodnocení přesnosti</a:t>
            </a:r>
          </a:p>
        </p:txBody>
      </p:sp>
      <p:sp>
        <p:nvSpPr>
          <p:cNvPr id="56" name="Zástupný symbol pro text 2">
            <a:extLst>
              <a:ext uri="{FF2B5EF4-FFF2-40B4-BE49-F238E27FC236}">
                <a16:creationId xmlns:a16="http://schemas.microsoft.com/office/drawing/2014/main" id="{7C1B2F88-3B56-4C23-B89C-ABA042D6811C}"/>
              </a:ext>
            </a:extLst>
          </p:cNvPr>
          <p:cNvSpPr txBox="1">
            <a:spLocks/>
          </p:cNvSpPr>
          <p:nvPr/>
        </p:nvSpPr>
        <p:spPr>
          <a:xfrm>
            <a:off x="304800" y="942975"/>
            <a:ext cx="8532813" cy="5514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985087-45C7-4632-A503-8EAC4119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47" y="1108803"/>
            <a:ext cx="7617523" cy="534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07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19D02775-A5E0-47FA-B5D9-24217E96C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/>
              <a:t>Zpracování měření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E174634-90AF-4771-BC91-9999BE24C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b="1" dirty="0"/>
              <a:t>Zpracování měření</a:t>
            </a:r>
          </a:p>
          <a:p>
            <a:pPr eaLnBrk="1" hangingPunct="1">
              <a:buFontTx/>
              <a:buChar char="-"/>
              <a:defRPr/>
            </a:pPr>
            <a:r>
              <a:rPr lang="cs-CZ" u="sng" dirty="0"/>
              <a:t>Stejná přesnost</a:t>
            </a:r>
            <a:r>
              <a:rPr lang="cs-CZ" dirty="0"/>
              <a:t> (pokud známe směrodatnou odchylku jednoho měření a bylo měřeno vícekrát, tak směrodatná odchylka průměrné hodnoty je dána jako podíl směrodatné odchylky měření a odmocniny z počtu měření – vše dle zákonu hromadění směrodatných odchylek)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Tx/>
              <a:buChar char="-"/>
              <a:defRPr/>
            </a:pPr>
            <a:endParaRPr lang="cs-CZ" dirty="0"/>
          </a:p>
          <a:p>
            <a:pPr eaLnBrk="1" hangingPunct="1">
              <a:buFontTx/>
              <a:buChar char="-"/>
              <a:defRPr/>
            </a:pPr>
            <a:r>
              <a:rPr lang="cs-CZ" u="sng" dirty="0"/>
              <a:t>Různá přesnost</a:t>
            </a:r>
            <a:r>
              <a:rPr lang="cs-CZ" dirty="0"/>
              <a:t> ( pokud měření nemají stejnou přesnost a tato přesnost je známa, je nutno nejprve vypočítat hodnotu výsledku váženým průměrem, kde se váhy p jednotlivých měření určují jako podíl konstanty a kvadrátu směrodatné odchylky)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Další postup při určení směrodatné odchylky je dle vzorce: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(v je oprava měření od váženého průměru)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cs-CZ" b="1" dirty="0"/>
              <a:t>Metoda nejmenších čtverců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1809 K. F. Gauss</a:t>
            </a:r>
          </a:p>
          <a:p>
            <a:pPr eaLnBrk="1" hangingPunct="1">
              <a:defRPr/>
            </a:pPr>
            <a:r>
              <a:rPr lang="cs-CZ" dirty="0"/>
              <a:t>Metoda vyrovnání geodetických měření</a:t>
            </a:r>
          </a:p>
          <a:p>
            <a:pPr eaLnBrk="1" hangingPunct="1">
              <a:defRPr/>
            </a:pPr>
            <a:r>
              <a:rPr lang="cs-CZ" dirty="0">
                <a:cs typeface="Arial" pitchFamily="34" charset="0"/>
              </a:rPr>
              <a:t>Suma kvadrátů oprav musí být minimální a tedy směrodatné odchylky jsou z předpisu výpočtu také minimalizovány. (nejlepší jednostranný odhad)  </a:t>
            </a:r>
          </a:p>
        </p:txBody>
      </p:sp>
      <p:graphicFrame>
        <p:nvGraphicFramePr>
          <p:cNvPr id="9220" name="Objekt 2">
            <a:extLst>
              <a:ext uri="{FF2B5EF4-FFF2-40B4-BE49-F238E27FC236}">
                <a16:creationId xmlns:a16="http://schemas.microsoft.com/office/drawing/2014/main" id="{C1479704-8F2E-478B-82F4-CCBFA0EE3E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0263" y="3517900"/>
          <a:ext cx="16494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Rovnice" r:id="rId3" imgW="1040948" imgH="469696" progId="Equation.3">
                  <p:embed/>
                </p:oleObj>
              </mc:Choice>
              <mc:Fallback>
                <p:oleObj name="Rovnice" r:id="rId3" imgW="1040948" imgH="469696" progId="Equation.3">
                  <p:embed/>
                  <p:pic>
                    <p:nvPicPr>
                      <p:cNvPr id="9220" name="Objekt 2">
                        <a:extLst>
                          <a:ext uri="{FF2B5EF4-FFF2-40B4-BE49-F238E27FC236}">
                            <a16:creationId xmlns:a16="http://schemas.microsoft.com/office/drawing/2014/main" id="{C1479704-8F2E-478B-82F4-CCBFA0EE3E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3517900"/>
                        <a:ext cx="1649412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kt 1">
            <a:extLst>
              <a:ext uri="{FF2B5EF4-FFF2-40B4-BE49-F238E27FC236}">
                <a16:creationId xmlns:a16="http://schemas.microsoft.com/office/drawing/2014/main" id="{8CE5BB80-8641-485B-AF9B-E70EEA93F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1563" y="1860550"/>
          <a:ext cx="965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596900" imgH="431800" progId="Equation.DSMT4">
                  <p:embed/>
                </p:oleObj>
              </mc:Choice>
              <mc:Fallback>
                <p:oleObj name="Equation" r:id="rId5" imgW="596900" imgH="431800" progId="Equation.DSMT4">
                  <p:embed/>
                  <p:pic>
                    <p:nvPicPr>
                      <p:cNvPr id="9221" name="Objekt 1">
                        <a:extLst>
                          <a:ext uri="{FF2B5EF4-FFF2-40B4-BE49-F238E27FC236}">
                            <a16:creationId xmlns:a16="http://schemas.microsoft.com/office/drawing/2014/main" id="{8CE5BB80-8641-485B-AF9B-E70EEA93F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1860550"/>
                        <a:ext cx="965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2" name="Pravoúhlá spojnice 3">
            <a:extLst>
              <a:ext uri="{FF2B5EF4-FFF2-40B4-BE49-F238E27FC236}">
                <a16:creationId xmlns:a16="http://schemas.microsoft.com/office/drawing/2014/main" id="{3BBB06A4-1957-44E5-9C79-F8966A63AC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48000" y="1952625"/>
            <a:ext cx="407988" cy="295275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223" name="Objekt 4">
            <a:extLst>
              <a:ext uri="{FF2B5EF4-FFF2-40B4-BE49-F238E27FC236}">
                <a16:creationId xmlns:a16="http://schemas.microsoft.com/office/drawing/2014/main" id="{7BD98389-BB8D-4097-B696-A1668E3834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8950" y="1857375"/>
          <a:ext cx="9604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545863" imgH="444307" progId="Equation.DSMT4">
                  <p:embed/>
                </p:oleObj>
              </mc:Choice>
              <mc:Fallback>
                <p:oleObj name="Equation" r:id="rId7" imgW="545863" imgH="444307" progId="Equation.DSMT4">
                  <p:embed/>
                  <p:pic>
                    <p:nvPicPr>
                      <p:cNvPr id="9223" name="Objekt 4">
                        <a:extLst>
                          <a:ext uri="{FF2B5EF4-FFF2-40B4-BE49-F238E27FC236}">
                            <a16:creationId xmlns:a16="http://schemas.microsoft.com/office/drawing/2014/main" id="{7BD98389-BB8D-4097-B696-A1668E3834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1857375"/>
                        <a:ext cx="9604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4" name="Pravoúhlá spojnice 6">
            <a:extLst>
              <a:ext uri="{FF2B5EF4-FFF2-40B4-BE49-F238E27FC236}">
                <a16:creationId xmlns:a16="http://schemas.microsoft.com/office/drawing/2014/main" id="{8234867D-4F26-4867-A18B-D2EC8A2A3A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629400" y="2247900"/>
            <a:ext cx="1190625" cy="800100"/>
          </a:xfrm>
          <a:prstGeom prst="bentConnector3">
            <a:avLst>
              <a:gd name="adj1" fmla="val -73199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9225" name="Objekt 8">
            <a:extLst>
              <a:ext uri="{FF2B5EF4-FFF2-40B4-BE49-F238E27FC236}">
                <a16:creationId xmlns:a16="http://schemas.microsoft.com/office/drawing/2014/main" id="{5F086850-C613-4CC3-AF12-60BE9A8948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3088" y="4262438"/>
          <a:ext cx="16224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9" imgW="1168400" imgH="850900" progId="Equation.DSMT4">
                  <p:embed/>
                </p:oleObj>
              </mc:Choice>
              <mc:Fallback>
                <p:oleObj name="Equation" r:id="rId9" imgW="1168400" imgH="850900" progId="Equation.DSMT4">
                  <p:embed/>
                  <p:pic>
                    <p:nvPicPr>
                      <p:cNvPr id="9225" name="Objekt 8">
                        <a:extLst>
                          <a:ext uri="{FF2B5EF4-FFF2-40B4-BE49-F238E27FC236}">
                            <a16:creationId xmlns:a16="http://schemas.microsoft.com/office/drawing/2014/main" id="{5F086850-C613-4CC3-AF12-60BE9A8948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4262438"/>
                        <a:ext cx="16224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kt 9">
            <a:extLst>
              <a:ext uri="{FF2B5EF4-FFF2-40B4-BE49-F238E27FC236}">
                <a16:creationId xmlns:a16="http://schemas.microsoft.com/office/drawing/2014/main" id="{92A19D6E-310E-40CA-9CCF-C9F88F982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2675" y="4613275"/>
          <a:ext cx="9334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622030" imgH="241195" progId="Equation.DSMT4">
                  <p:embed/>
                </p:oleObj>
              </mc:Choice>
              <mc:Fallback>
                <p:oleObj name="Equation" r:id="rId11" imgW="622030" imgH="241195" progId="Equation.DSMT4">
                  <p:embed/>
                  <p:pic>
                    <p:nvPicPr>
                      <p:cNvPr id="9226" name="Objekt 9">
                        <a:extLst>
                          <a:ext uri="{FF2B5EF4-FFF2-40B4-BE49-F238E27FC236}">
                            <a16:creationId xmlns:a16="http://schemas.microsoft.com/office/drawing/2014/main" id="{92A19D6E-310E-40CA-9CCF-C9F88F982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675" y="4613275"/>
                        <a:ext cx="9334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7" name="Pravoúhlá spojnice 11">
            <a:extLst>
              <a:ext uri="{FF2B5EF4-FFF2-40B4-BE49-F238E27FC236}">
                <a16:creationId xmlns:a16="http://schemas.microsoft.com/office/drawing/2014/main" id="{C26A24DB-25BC-4FA5-954F-24A817EB17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2325" y="4343400"/>
            <a:ext cx="904875" cy="42545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9138D182-929C-45A2-AAF8-90F833E4F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/>
              <a:t>Příklad zpracování měření stejné přesnosti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7B738E3-827C-4EFE-AA6A-106897715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838200"/>
            <a:ext cx="8701087" cy="567531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Délka byla</a:t>
            </a:r>
            <a:r>
              <a:rPr lang="el-GR" altLang="cs-CZ" sz="1800"/>
              <a:t> měřena opakovaně 5x za stejných podmínek a stejnou metodou (= se stejnou přesností). Měřené hodnoty v m jsou: 5,628; 5,626; 5,627; 5,624; 5,628. Vypočtěte průměrnou délku, směrodatnou odchylku jednoho měření a směrodatnou odchylku průměru.</a:t>
            </a:r>
            <a:endParaRPr lang="cs-CZ" altLang="cs-CZ" sz="1800"/>
          </a:p>
          <a:p>
            <a:pPr marL="0" indent="0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cs-CZ" altLang="cs-CZ"/>
              <a:t>(Uvažujeme, že měřené hodnoty jsou zatíženy jen náhodnými chybami.)</a:t>
            </a:r>
            <a:endParaRPr lang="el-GR" altLang="cs-CZ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>
              <a:cs typeface="Arial" panose="020B0604020202020204" pitchFamily="34" charset="0"/>
            </a:endParaRPr>
          </a:p>
        </p:txBody>
      </p:sp>
      <p:graphicFrame>
        <p:nvGraphicFramePr>
          <p:cNvPr id="13" name="Group 97">
            <a:extLst>
              <a:ext uri="{FF2B5EF4-FFF2-40B4-BE49-F238E27FC236}">
                <a16:creationId xmlns:a16="http://schemas.microsoft.com/office/drawing/2014/main" id="{938FAD62-70C4-4A5E-8A31-074F12FF3BAC}"/>
              </a:ext>
            </a:extLst>
          </p:cNvPr>
          <p:cNvGraphicFramePr>
            <a:graphicFrameLocks/>
          </p:cNvGraphicFramePr>
          <p:nvPr/>
        </p:nvGraphicFramePr>
        <p:xfrm>
          <a:off x="1430338" y="2498725"/>
          <a:ext cx="6475412" cy="3170240"/>
        </p:xfrm>
        <a:graphic>
          <a:graphicData uri="http://schemas.openxmlformats.org/drawingml/2006/table">
            <a:tbl>
              <a:tblPr/>
              <a:tblGrid>
                <a:gridCol w="161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/ m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/ m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vv / m</a:t>
                      </a:r>
                      <a:r>
                        <a:rPr kumimoji="0" lang="cs-CZ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-0,0014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1,96E-06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3,60E-07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-0,0004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1,60E-07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5,624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6,76E-06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5,628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-0,0014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1,96E-06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28,133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04925" algn="l"/>
                        </a:tabLst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1,12E-05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= 5,6266 m; 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= 0,0017 m;       = 0,00075 m</a:t>
                      </a:r>
                    </a:p>
                  </a:txBody>
                  <a:tcPr marT="45725" marB="45725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288" name="Objekt 2">
            <a:extLst>
              <a:ext uri="{FF2B5EF4-FFF2-40B4-BE49-F238E27FC236}">
                <a16:creationId xmlns:a16="http://schemas.microsoft.com/office/drawing/2014/main" id="{D10DFB9D-9D99-4160-A63A-CCA4BAA72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3750" y="5267325"/>
          <a:ext cx="260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26835" imgH="202936" progId="Equation.DSMT4">
                  <p:embed/>
                </p:oleObj>
              </mc:Choice>
              <mc:Fallback>
                <p:oleObj name="Equation" r:id="rId3" imgW="126835" imgH="202936" progId="Equation.DSMT4">
                  <p:embed/>
                  <p:pic>
                    <p:nvPicPr>
                      <p:cNvPr id="10288" name="Objekt 2">
                        <a:extLst>
                          <a:ext uri="{FF2B5EF4-FFF2-40B4-BE49-F238E27FC236}">
                            <a16:creationId xmlns:a16="http://schemas.microsoft.com/office/drawing/2014/main" id="{D10DFB9D-9D99-4160-A63A-CCA4BAA722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267325"/>
                        <a:ext cx="260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9" name="Objekt 5">
            <a:extLst>
              <a:ext uri="{FF2B5EF4-FFF2-40B4-BE49-F238E27FC236}">
                <a16:creationId xmlns:a16="http://schemas.microsoft.com/office/drawing/2014/main" id="{54EE23F3-3A5A-487D-9922-4006ABCECF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33813" y="5249863"/>
          <a:ext cx="3746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77569" imgH="253670" progId="Equation.DSMT4">
                  <p:embed/>
                </p:oleObj>
              </mc:Choice>
              <mc:Fallback>
                <p:oleObj name="Equation" r:id="rId5" imgW="177569" imgH="253670" progId="Equation.DSMT4">
                  <p:embed/>
                  <p:pic>
                    <p:nvPicPr>
                      <p:cNvPr id="10289" name="Objekt 5">
                        <a:extLst>
                          <a:ext uri="{FF2B5EF4-FFF2-40B4-BE49-F238E27FC236}">
                            <a16:creationId xmlns:a16="http://schemas.microsoft.com/office/drawing/2014/main" id="{54EE23F3-3A5A-487D-9922-4006ABCECF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5249863"/>
                        <a:ext cx="3746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0" name="Objekt 7">
            <a:extLst>
              <a:ext uri="{FF2B5EF4-FFF2-40B4-BE49-F238E27FC236}">
                <a16:creationId xmlns:a16="http://schemas.microsoft.com/office/drawing/2014/main" id="{2BB02AFA-5D78-4CD0-A8F7-C13BBBF858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7825" y="5267325"/>
          <a:ext cx="285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165028" imgH="228501" progId="Equation.DSMT4">
                  <p:embed/>
                </p:oleObj>
              </mc:Choice>
              <mc:Fallback>
                <p:oleObj name="Equation" r:id="rId7" imgW="165028" imgH="228501" progId="Equation.DSMT4">
                  <p:embed/>
                  <p:pic>
                    <p:nvPicPr>
                      <p:cNvPr id="10290" name="Objekt 7">
                        <a:extLst>
                          <a:ext uri="{FF2B5EF4-FFF2-40B4-BE49-F238E27FC236}">
                            <a16:creationId xmlns:a16="http://schemas.microsoft.com/office/drawing/2014/main" id="{2BB02AFA-5D78-4CD0-A8F7-C13BBBF85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267325"/>
                        <a:ext cx="285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1" name="Objekt 10">
            <a:extLst>
              <a:ext uri="{FF2B5EF4-FFF2-40B4-BE49-F238E27FC236}">
                <a16:creationId xmlns:a16="http://schemas.microsoft.com/office/drawing/2014/main" id="{BB8CF913-5D84-4891-9F0A-5695612B2C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06825" y="5815013"/>
          <a:ext cx="1651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1651000" imgH="863600" progId="Equation.DSMT4">
                  <p:embed/>
                </p:oleObj>
              </mc:Choice>
              <mc:Fallback>
                <p:oleObj name="Equation" r:id="rId9" imgW="1651000" imgH="863600" progId="Equation.DSMT4">
                  <p:embed/>
                  <p:pic>
                    <p:nvPicPr>
                      <p:cNvPr id="10291" name="Objekt 10">
                        <a:extLst>
                          <a:ext uri="{FF2B5EF4-FFF2-40B4-BE49-F238E27FC236}">
                            <a16:creationId xmlns:a16="http://schemas.microsoft.com/office/drawing/2014/main" id="{BB8CF913-5D84-4891-9F0A-5695612B2C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5815013"/>
                        <a:ext cx="1651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2" name="Objekt 13">
            <a:extLst>
              <a:ext uri="{FF2B5EF4-FFF2-40B4-BE49-F238E27FC236}">
                <a16:creationId xmlns:a16="http://schemas.microsoft.com/office/drawing/2014/main" id="{886A7132-BFA1-48AC-81B4-D35119CA6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3575" y="5815013"/>
          <a:ext cx="965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1" imgW="596900" imgH="431800" progId="Equation.DSMT4">
                  <p:embed/>
                </p:oleObj>
              </mc:Choice>
              <mc:Fallback>
                <p:oleObj name="Equation" r:id="rId11" imgW="596900" imgH="431800" progId="Equation.DSMT4">
                  <p:embed/>
                  <p:pic>
                    <p:nvPicPr>
                      <p:cNvPr id="10292" name="Objekt 13">
                        <a:extLst>
                          <a:ext uri="{FF2B5EF4-FFF2-40B4-BE49-F238E27FC236}">
                            <a16:creationId xmlns:a16="http://schemas.microsoft.com/office/drawing/2014/main" id="{886A7132-BFA1-48AC-81B4-D35119CA60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815013"/>
                        <a:ext cx="965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3" name="Objekt 14">
            <a:extLst>
              <a:ext uri="{FF2B5EF4-FFF2-40B4-BE49-F238E27FC236}">
                <a16:creationId xmlns:a16="http://schemas.microsoft.com/office/drawing/2014/main" id="{E3D6C321-5752-4BC7-9DF7-9ECF5719C8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2338" y="5815013"/>
          <a:ext cx="11795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3" imgW="939392" imgH="622030" progId="Equation.DSMT4">
                  <p:embed/>
                </p:oleObj>
              </mc:Choice>
              <mc:Fallback>
                <p:oleObj name="Equation" r:id="rId13" imgW="939392" imgH="622030" progId="Equation.DSMT4">
                  <p:embed/>
                  <p:pic>
                    <p:nvPicPr>
                      <p:cNvPr id="10293" name="Objekt 14">
                        <a:extLst>
                          <a:ext uri="{FF2B5EF4-FFF2-40B4-BE49-F238E27FC236}">
                            <a16:creationId xmlns:a16="http://schemas.microsoft.com/office/drawing/2014/main" id="{E3D6C321-5752-4BC7-9DF7-9ECF5719C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5815013"/>
                        <a:ext cx="1179512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7201B99F-B367-4EA2-AA44-CBAE6EAAB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pPr eaLnBrk="1" hangingPunct="1"/>
            <a:r>
              <a:rPr lang="cs-CZ" altLang="cs-CZ"/>
              <a:t>Příklad zpracování měření nestejné přesnosti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C0ED92B-EF9E-484C-A5B2-1A098ED81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838200"/>
            <a:ext cx="8701087" cy="5675313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/>
              <a:t>D</a:t>
            </a:r>
            <a:r>
              <a:rPr lang="el-GR" altLang="cs-CZ" sz="1800"/>
              <a:t>élka byla měřena opakovaně 5x různými metodami (s různou přesností). Měřené hodnoty jsou uvedeny se </a:t>
            </a:r>
            <a:r>
              <a:rPr lang="cs-CZ" altLang="cs-CZ" sz="1800"/>
              <a:t>svými</a:t>
            </a:r>
            <a:r>
              <a:rPr lang="el-GR" altLang="cs-CZ" sz="1800"/>
              <a:t> směrodatnými odchylkami v závorce (</a:t>
            </a:r>
            <a:r>
              <a:rPr lang="cs-CZ" altLang="cs-CZ" sz="1800"/>
              <a:t>oboje</a:t>
            </a:r>
            <a:r>
              <a:rPr lang="el-GR" altLang="cs-CZ" sz="1800"/>
              <a:t> v m): 5,628 (0,0030); 5,626 (0,0020); 5,627 (0,0025); 5,624 (0,0035); 5,628 (0,0025).  Vypočtěte průměrnou délku a směrodatnou odchylku průměru.</a:t>
            </a:r>
          </a:p>
        </p:txBody>
      </p:sp>
      <p:graphicFrame>
        <p:nvGraphicFramePr>
          <p:cNvPr id="9" name="Group 5">
            <a:extLst>
              <a:ext uri="{FF2B5EF4-FFF2-40B4-BE49-F238E27FC236}">
                <a16:creationId xmlns:a16="http://schemas.microsoft.com/office/drawing/2014/main" id="{690EDCE4-31B8-4B49-BCA6-EB79AC9064F6}"/>
              </a:ext>
            </a:extLst>
          </p:cNvPr>
          <p:cNvGraphicFramePr>
            <a:graphicFrameLocks noGrp="1"/>
          </p:cNvGraphicFramePr>
          <p:nvPr/>
        </p:nvGraphicFramePr>
        <p:xfrm>
          <a:off x="590550" y="2174875"/>
          <a:ext cx="7877176" cy="2773554"/>
        </p:xfrm>
        <a:graphic>
          <a:graphicData uri="http://schemas.openxmlformats.org/drawingml/2006/table">
            <a:tbl>
              <a:tblPr/>
              <a:tblGrid>
                <a:gridCol w="74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6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/ m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m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 . p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/ m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0,6944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3,908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-0,0013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1,5625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8,791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0,0007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5,627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0,0025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-0,0003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5,624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0,0035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0,5102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2,869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5,628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0,0025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1,0000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5,628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-0,0013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4,767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26,823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26" name="Rectangle 63">
            <a:extLst>
              <a:ext uri="{FF2B5EF4-FFF2-40B4-BE49-F238E27FC236}">
                <a16:creationId xmlns:a16="http://schemas.microsoft.com/office/drawing/2014/main" id="{8D4D9DA4-26AA-40FC-B70C-57B3B58EB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5032375"/>
            <a:ext cx="82470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000"/>
              <a:t>         Volba c = 0,0025</a:t>
            </a:r>
            <a:r>
              <a:rPr lang="cs-CZ" altLang="cs-CZ" sz="2000" baseline="30000"/>
              <a:t>2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/>
              <a:t>(aby váhy vycházely okolo 1)           = 5,6267 m</a:t>
            </a:r>
          </a:p>
          <a:p>
            <a:pPr eaLnBrk="1" hangingPunct="1">
              <a:spcBef>
                <a:spcPct val="20000"/>
              </a:spcBef>
            </a:pPr>
            <a:r>
              <a:rPr lang="cs-CZ" altLang="cs-CZ" sz="2000"/>
              <a:t>     		                                = 0,00062 m </a:t>
            </a:r>
          </a:p>
        </p:txBody>
      </p:sp>
      <p:graphicFrame>
        <p:nvGraphicFramePr>
          <p:cNvPr id="11327" name="Objekt 1">
            <a:extLst>
              <a:ext uri="{FF2B5EF4-FFF2-40B4-BE49-F238E27FC236}">
                <a16:creationId xmlns:a16="http://schemas.microsoft.com/office/drawing/2014/main" id="{923CD118-43B4-4289-BA28-0723C5CCB6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2938" y="5343525"/>
          <a:ext cx="2238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26835" imgH="202936" progId="Equation.DSMT4">
                  <p:embed/>
                </p:oleObj>
              </mc:Choice>
              <mc:Fallback>
                <p:oleObj name="Equation" r:id="rId3" imgW="126835" imgH="202936" progId="Equation.DSMT4">
                  <p:embed/>
                  <p:pic>
                    <p:nvPicPr>
                      <p:cNvPr id="11327" name="Objekt 1">
                        <a:extLst>
                          <a:ext uri="{FF2B5EF4-FFF2-40B4-BE49-F238E27FC236}">
                            <a16:creationId xmlns:a16="http://schemas.microsoft.com/office/drawing/2014/main" id="{923CD118-43B4-4289-BA28-0723C5CCB6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8" y="5343525"/>
                        <a:ext cx="2238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8" name="Objekt 3">
            <a:extLst>
              <a:ext uri="{FF2B5EF4-FFF2-40B4-BE49-F238E27FC236}">
                <a16:creationId xmlns:a16="http://schemas.microsoft.com/office/drawing/2014/main" id="{B53DCBD4-E220-4834-B090-524E57FC8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5811838"/>
          <a:ext cx="2571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203112" imgH="228501" progId="Equation.DSMT4">
                  <p:embed/>
                </p:oleObj>
              </mc:Choice>
              <mc:Fallback>
                <p:oleObj name="Equation" r:id="rId5" imgW="203112" imgH="228501" progId="Equation.DSMT4">
                  <p:embed/>
                  <p:pic>
                    <p:nvPicPr>
                      <p:cNvPr id="11328" name="Objekt 3">
                        <a:extLst>
                          <a:ext uri="{FF2B5EF4-FFF2-40B4-BE49-F238E27FC236}">
                            <a16:creationId xmlns:a16="http://schemas.microsoft.com/office/drawing/2014/main" id="{B53DCBD4-E220-4834-B090-524E57FC82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811838"/>
                        <a:ext cx="25717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9" name="Objekt 4">
            <a:extLst>
              <a:ext uri="{FF2B5EF4-FFF2-40B4-BE49-F238E27FC236}">
                <a16:creationId xmlns:a16="http://schemas.microsoft.com/office/drawing/2014/main" id="{AE3F5012-51C9-4C54-AB77-AF18DFF1B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6575" y="5811838"/>
          <a:ext cx="9604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7" imgW="545863" imgH="444307" progId="Equation.DSMT4">
                  <p:embed/>
                </p:oleObj>
              </mc:Choice>
              <mc:Fallback>
                <p:oleObj name="Equation" r:id="rId7" imgW="545863" imgH="444307" progId="Equation.DSMT4">
                  <p:embed/>
                  <p:pic>
                    <p:nvPicPr>
                      <p:cNvPr id="11329" name="Objekt 4">
                        <a:extLst>
                          <a:ext uri="{FF2B5EF4-FFF2-40B4-BE49-F238E27FC236}">
                            <a16:creationId xmlns:a16="http://schemas.microsoft.com/office/drawing/2014/main" id="{AE3F5012-51C9-4C54-AB77-AF18DFF1B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5811838"/>
                        <a:ext cx="960438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0" name="Objekt 6">
            <a:extLst>
              <a:ext uri="{FF2B5EF4-FFF2-40B4-BE49-F238E27FC236}">
                <a16:creationId xmlns:a16="http://schemas.microsoft.com/office/drawing/2014/main" id="{31AC6B04-5000-4B9A-8392-92AFBDE45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6538" y="4948238"/>
          <a:ext cx="16224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9" imgW="1168400" imgH="850900" progId="Equation.DSMT4">
                  <p:embed/>
                </p:oleObj>
              </mc:Choice>
              <mc:Fallback>
                <p:oleObj name="Equation" r:id="rId9" imgW="1168400" imgH="850900" progId="Equation.DSMT4">
                  <p:embed/>
                  <p:pic>
                    <p:nvPicPr>
                      <p:cNvPr id="11330" name="Objekt 6">
                        <a:extLst>
                          <a:ext uri="{FF2B5EF4-FFF2-40B4-BE49-F238E27FC236}">
                            <a16:creationId xmlns:a16="http://schemas.microsoft.com/office/drawing/2014/main" id="{31AC6B04-5000-4B9A-8392-92AFBDE45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948238"/>
                        <a:ext cx="16224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1" name="Objekt 10">
            <a:extLst>
              <a:ext uri="{FF2B5EF4-FFF2-40B4-BE49-F238E27FC236}">
                <a16:creationId xmlns:a16="http://schemas.microsoft.com/office/drawing/2014/main" id="{269B9FEE-39C3-44C1-B712-F0C25FD9C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59550" y="5961063"/>
          <a:ext cx="164941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ovnice" r:id="rId11" imgW="1040948" imgH="469696" progId="Equation.3">
                  <p:embed/>
                </p:oleObj>
              </mc:Choice>
              <mc:Fallback>
                <p:oleObj name="Rovnice" r:id="rId11" imgW="1040948" imgH="469696" progId="Equation.3">
                  <p:embed/>
                  <p:pic>
                    <p:nvPicPr>
                      <p:cNvPr id="11331" name="Objekt 10">
                        <a:extLst>
                          <a:ext uri="{FF2B5EF4-FFF2-40B4-BE49-F238E27FC236}">
                            <a16:creationId xmlns:a16="http://schemas.microsoft.com/office/drawing/2014/main" id="{269B9FEE-39C3-44C1-B712-F0C25FD9C1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550" y="5961063"/>
                        <a:ext cx="164941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</TotalTime>
  <Words>527</Words>
  <Application>Microsoft Office PowerPoint</Application>
  <PresentationFormat>Předvádění na obrazovce (4:3)</PresentationFormat>
  <Paragraphs>128</Paragraphs>
  <Slides>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Wingdings</vt:lpstr>
      <vt:lpstr>Times New Roman</vt:lpstr>
      <vt:lpstr>Arial</vt:lpstr>
      <vt:lpstr>Symbol</vt:lpstr>
      <vt:lpstr>1_Kapsle</vt:lpstr>
      <vt:lpstr>Editor rovnic 3.0</vt:lpstr>
      <vt:lpstr>MathType 5.0 Equation</vt:lpstr>
      <vt:lpstr>MathType 6.0 Equation</vt:lpstr>
      <vt:lpstr>Hodnocení přesnosti měření na stanovisku</vt:lpstr>
      <vt:lpstr>Výběrová směrodatná odchylka řádkového průměru</vt:lpstr>
      <vt:lpstr>Kvadratický průměr směrodatných odchylek řádkových průměrů</vt:lpstr>
      <vt:lpstr>Zápisník měření</vt:lpstr>
      <vt:lpstr>Zápisník měření – hodnocení přesnosti</vt:lpstr>
      <vt:lpstr>Zpracování měření </vt:lpstr>
      <vt:lpstr>Příklad zpracování měření stejné přesnosti</vt:lpstr>
      <vt:lpstr>Příklad zpracování měření nestejné přesnosti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Rudolf</cp:lastModifiedBy>
  <cp:revision>169</cp:revision>
  <dcterms:created xsi:type="dcterms:W3CDTF">2009-03-12T12:44:05Z</dcterms:created>
  <dcterms:modified xsi:type="dcterms:W3CDTF">2022-02-19T15:56:00Z</dcterms:modified>
</cp:coreProperties>
</file>