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65" r:id="rId2"/>
    <p:sldId id="307" r:id="rId3"/>
    <p:sldId id="310" r:id="rId4"/>
    <p:sldId id="313" r:id="rId5"/>
    <p:sldId id="309" r:id="rId6"/>
    <p:sldId id="311" r:id="rId7"/>
    <p:sldId id="308" r:id="rId8"/>
    <p:sldId id="312" r:id="rId9"/>
    <p:sldId id="263" r:id="rId10"/>
  </p:sldIdLst>
  <p:sldSz cx="9144000" cy="6858000" type="screen4x3"/>
  <p:notesSz cx="9866313" cy="66611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">
          <p15:clr>
            <a:srgbClr val="A4A3A4"/>
          </p15:clr>
        </p15:guide>
        <p15:guide id="2" pos="1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8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996633"/>
    <a:srgbClr val="CC9900"/>
    <a:srgbClr val="008000"/>
    <a:srgbClr val="00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6811" autoAdjust="0"/>
  </p:normalViewPr>
  <p:slideViewPr>
    <p:cSldViewPr snapToGrid="0" snapToObjects="1">
      <p:cViewPr varScale="1">
        <p:scale>
          <a:sx n="111" d="100"/>
          <a:sy n="111" d="100"/>
        </p:scale>
        <p:origin x="1728" y="114"/>
      </p:cViewPr>
      <p:guideLst>
        <p:guide orient="horz" pos="194"/>
        <p:guide pos="1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82" y="-90"/>
      </p:cViewPr>
      <p:guideLst>
        <p:guide orient="horz" pos="2098"/>
        <p:guide pos="31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3011687-7FAD-4140-B521-4BA194C952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2EB33A-C6D0-4AC6-8C84-E10EE80FE1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E1B6155-43DF-44A0-86A6-42A6F1C66F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8CA3C9C-E4FF-4B30-8A63-E960B4CFF7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8934F11B-3231-484C-BC72-52E8ED36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E164DED-CAB0-49D5-935B-640B48D2BC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843934-AECB-4270-9317-220B3315EE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39F2DFB-8A92-4884-83D7-8479AA3532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498475"/>
            <a:ext cx="3330575" cy="249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17DA897-60C9-4CDA-9671-DE54269008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63888"/>
            <a:ext cx="7891463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10CB130-A919-4767-A037-E581DE0B7E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994840E-5BD3-4E4A-880C-D4BCBC59E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CB2812E3-40F6-4D40-8935-1700F1C035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CE42C3-6EFB-40B6-A028-4DD0C5C04B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138863"/>
            <a:ext cx="9140825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F55A11C-823F-41D8-84A4-EDF7D50D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875213"/>
            <a:ext cx="7899400" cy="12541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Tento dokument slouží jako podklad pro přednášky předmětu Stavební geodézie (154SGE) a bez výkladu přednášejícího neposkytuje dostatečné informace.</a:t>
            </a:r>
            <a:br>
              <a:rPr lang="cs-CZ" sz="1600">
                <a:solidFill>
                  <a:srgbClr val="000000"/>
                </a:solidFill>
              </a:rPr>
            </a:b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Rozsah nemusí odpovídat důležitosti probíraného tématu.</a:t>
            </a:r>
          </a:p>
          <a:p>
            <a:pPr eaLnBrk="1" hangingPunct="1">
              <a:buFontTx/>
              <a:buChar char="•"/>
              <a:defRPr/>
            </a:pP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Závěr je věnován odkazům na stránky věnující se shodnému tématu.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EFCD90-7194-44D5-8FE5-EE74BACF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719138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03081C5-5137-4C9A-ADE3-C2F0A9C25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582863"/>
            <a:ext cx="7899400" cy="13716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>
                <a:solidFill>
                  <a:srgbClr val="000000"/>
                </a:solidFill>
              </a:rPr>
              <a:t>Doc. Ing. Pavel Hánek, CSc.</a:t>
            </a:r>
          </a:p>
          <a:p>
            <a:pPr algn="ctr" eaLnBrk="1" hangingPunct="1">
              <a:defRPr/>
            </a:pPr>
            <a:endParaRPr lang="cs-CZ" sz="100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ČVUT v Praze, Fakulta stavební, katedra speciální geodézie</a:t>
            </a:r>
          </a:p>
          <a:p>
            <a:pPr algn="ctr" eaLnBrk="1" hangingPunct="1">
              <a:defRPr/>
            </a:pPr>
            <a:endParaRPr lang="cs-CZ" sz="1000" i="1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2010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 flipH="1">
            <a:off x="8904288" y="6629400"/>
            <a:ext cx="236537" cy="228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3188" name="AutoShape 4"/>
          <p:cNvSpPr>
            <a:spLocks noGrp="1" noChangeArrowheads="1"/>
          </p:cNvSpPr>
          <p:nvPr>
            <p:ph type="ctrTitle" sz="quarter"/>
          </p:nvPr>
        </p:nvSpPr>
        <p:spPr>
          <a:xfrm>
            <a:off x="2006600" y="736600"/>
            <a:ext cx="5127625" cy="1563688"/>
          </a:xfrm>
          <a:prstGeom prst="roundRect">
            <a:avLst>
              <a:gd name="adj" fmla="val 29333"/>
            </a:avLst>
          </a:prstGeom>
          <a:solidFill>
            <a:srgbClr val="FFCC00"/>
          </a:solidFill>
        </p:spPr>
        <p:txBody>
          <a:bodyPr anchor="ctr" anchorCtr="1"/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cs-CZ"/>
              <a:t>Stavební geodézie</a:t>
            </a:r>
            <a:br>
              <a:rPr lang="cs-CZ"/>
            </a:br>
            <a:r>
              <a:rPr lang="cs-CZ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1103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7833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8775" y="304800"/>
            <a:ext cx="2133600" cy="62087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51575" cy="62087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058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780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727075"/>
            <a:ext cx="4192588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88" y="727075"/>
            <a:ext cx="4192587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7183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900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31605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45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4625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0B18DF-BB1A-4D80-B586-6B927BD91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3BE6B0-B6ED-4E4A-8260-6F5873E215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48970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35A0AD67-7AA2-4D30-9BEF-EC7FDA152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2813" cy="422275"/>
          </a:xfrm>
          <a:prstGeom prst="roundRect">
            <a:avLst>
              <a:gd name="adj" fmla="val 21667"/>
            </a:avLst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CFFF40-75CA-403A-B4D3-B343C7805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27075"/>
            <a:ext cx="8537575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dolf.urban@fsv.cvut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>
            <a:extLst>
              <a:ext uri="{FF2B5EF4-FFF2-40B4-BE49-F238E27FC236}">
                <a16:creationId xmlns:a16="http://schemas.microsoft.com/office/drawing/2014/main" id="{A04D9C7A-821F-43BC-8D84-EEBC89CE9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023938"/>
            <a:ext cx="7234238" cy="670941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cs-CZ" altLang="cs-CZ" sz="3600" cap="none" dirty="0"/>
              <a:t>Trigonometrická metoda </a:t>
            </a:r>
          </a:p>
        </p:txBody>
      </p:sp>
      <p:sp>
        <p:nvSpPr>
          <p:cNvPr id="5123" name="Zástupný symbol pro text 2">
            <a:extLst>
              <a:ext uri="{FF2B5EF4-FFF2-40B4-BE49-F238E27FC236}">
                <a16:creationId xmlns:a16="http://schemas.microsoft.com/office/drawing/2014/main" id="{D43E28CF-0CBC-4AB8-B8C9-6F512AB20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219325"/>
            <a:ext cx="7772400" cy="4381500"/>
          </a:xfrm>
        </p:spPr>
        <p:txBody>
          <a:bodyPr anchor="t"/>
          <a:lstStyle/>
          <a:p>
            <a:pPr algn="ctr"/>
            <a:endParaRPr lang="cs-CZ" altLang="cs-CZ" sz="3200"/>
          </a:p>
          <a:p>
            <a:pPr algn="ctr"/>
            <a:endParaRPr lang="cs-CZ" altLang="cs-CZ" sz="3200"/>
          </a:p>
          <a:p>
            <a:pPr algn="ctr"/>
            <a:r>
              <a:rPr lang="cs-CZ" altLang="cs-CZ" sz="3200"/>
              <a:t>Doc. Ing. Rudolf Urban, Ph.D.</a:t>
            </a:r>
          </a:p>
          <a:p>
            <a:pPr algn="ctr"/>
            <a:endParaRPr lang="cs-CZ" altLang="cs-CZ" sz="800"/>
          </a:p>
          <a:p>
            <a:pPr algn="ctr"/>
            <a:endParaRPr lang="cs-CZ" altLang="cs-CZ" sz="800"/>
          </a:p>
          <a:p>
            <a:pPr algn="ctr"/>
            <a:r>
              <a:rPr lang="cs-CZ" altLang="cs-CZ"/>
              <a:t>Email: </a:t>
            </a:r>
            <a:r>
              <a:rPr lang="cs-CZ" altLang="cs-CZ">
                <a:hlinkClick r:id="rId2"/>
              </a:rPr>
              <a:t>rudolf.urban@fsv.cvut.cz</a:t>
            </a:r>
            <a:endParaRPr lang="cs-CZ" altLang="cs-CZ"/>
          </a:p>
          <a:p>
            <a:pPr algn="ctr"/>
            <a:r>
              <a:rPr lang="cs-CZ" altLang="cs-CZ"/>
              <a:t>Místnost: </a:t>
            </a:r>
            <a:r>
              <a:rPr lang="cs-CZ" altLang="cs-CZ" b="1"/>
              <a:t>B903</a:t>
            </a:r>
          </a:p>
          <a:p>
            <a:pPr algn="ctr"/>
            <a:endParaRPr lang="cs-CZ" altLang="cs-CZ" sz="800"/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EEB38BC-A31D-4D17-921A-E82129D6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/>
              <a:t>Trigonometrická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A2ADA-21C4-4BBA-AE89-2156D236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7575" cy="567531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Převýšení dvou bodů se určuje na základě řešení trojúhelníka (pravoúhlého nebo obecného). Princip metody je zřejmý z obrázku. Přesnost je srovnatelná s technickou nivelací. Přesnost je se vzrůstající vzdáleností výrazně zhoršována refrakcí, resp. její vertikální složkou.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800" dirty="0"/>
          </a:p>
          <a:p>
            <a:pPr marL="0" indent="0">
              <a:buFontTx/>
              <a:buNone/>
              <a:defRPr/>
            </a:pPr>
            <a:r>
              <a:rPr lang="cs-CZ" sz="1800" dirty="0"/>
              <a:t>Na bodě A se známou výškou H</a:t>
            </a:r>
            <a:r>
              <a:rPr lang="cs-CZ" sz="1800" baseline="-25000" dirty="0"/>
              <a:t>A</a:t>
            </a:r>
            <a:r>
              <a:rPr lang="cs-CZ" sz="1800" dirty="0"/>
              <a:t> je teodolitem, jehož výška </a:t>
            </a:r>
            <a:r>
              <a:rPr lang="cs-CZ" sz="1800" dirty="0" err="1"/>
              <a:t>v</a:t>
            </a:r>
            <a:r>
              <a:rPr lang="cs-CZ" sz="1800" baseline="-25000" dirty="0" err="1"/>
              <a:t>p</a:t>
            </a:r>
            <a:r>
              <a:rPr lang="cs-CZ" sz="1800" dirty="0"/>
              <a:t> je změřena např. skládacím </a:t>
            </a:r>
            <a:r>
              <a:rPr lang="cs-CZ" sz="1800" dirty="0" err="1"/>
              <a:t>dvoumetrem</a:t>
            </a:r>
            <a:r>
              <a:rPr lang="cs-CZ" sz="1800" dirty="0"/>
              <a:t>, změřen zenitový úhel z na cíl, který je postaven na bodě B a má výšku </a:t>
            </a:r>
            <a:r>
              <a:rPr lang="cs-CZ" sz="1800" dirty="0" err="1"/>
              <a:t>v</a:t>
            </a:r>
            <a:r>
              <a:rPr lang="cs-CZ" sz="1800" baseline="-25000" dirty="0" err="1"/>
              <a:t>c</a:t>
            </a:r>
            <a:r>
              <a:rPr lang="cs-CZ" sz="1800" dirty="0"/>
              <a:t>. Vzdálenost mezi body A </a:t>
            </a:r>
            <a:r>
              <a:rPr lang="cs-CZ" sz="1800" dirty="0" err="1"/>
              <a:t>a</a:t>
            </a:r>
            <a:r>
              <a:rPr lang="cs-CZ" sz="1800" dirty="0"/>
              <a:t> B je možno určit :</a:t>
            </a:r>
          </a:p>
          <a:p>
            <a:pPr marL="0" indent="0">
              <a:buFontTx/>
              <a:buNone/>
              <a:defRPr/>
            </a:pPr>
            <a:endParaRPr lang="cs-CZ" sz="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u="sng" dirty="0"/>
              <a:t>Přímým měřením šikmé vzdálenosti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Pro </a:t>
            </a:r>
            <a:r>
              <a:rPr lang="cs-CZ" sz="1800" dirty="0" err="1"/>
              <a:t>ryskový</a:t>
            </a:r>
            <a:r>
              <a:rPr lang="cs-CZ" sz="1800" dirty="0"/>
              <a:t> dálkoměr: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7D4CC143-B18D-40AD-91B9-2E2CF8CCD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" r="2464" b="5640"/>
          <a:stretch>
            <a:fillRect/>
          </a:stretch>
        </p:blipFill>
        <p:spPr bwMode="auto">
          <a:xfrm>
            <a:off x="4429125" y="3122613"/>
            <a:ext cx="47148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3" name="Objekt 4">
            <a:extLst>
              <a:ext uri="{FF2B5EF4-FFF2-40B4-BE49-F238E27FC236}">
                <a16:creationId xmlns:a16="http://schemas.microsoft.com/office/drawing/2014/main" id="{DC538A7C-5E22-42B5-9A13-D804B98E21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3662363"/>
          <a:ext cx="36369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841500" imgH="508000" progId="Equation.DSMT4">
                  <p:embed/>
                </p:oleObj>
              </mc:Choice>
              <mc:Fallback>
                <p:oleObj name="Equation" r:id="rId4" imgW="1841500" imgH="508000" progId="Equation.DSMT4">
                  <p:embed/>
                  <p:pic>
                    <p:nvPicPr>
                      <p:cNvPr id="17413" name="Objekt 4">
                        <a:extLst>
                          <a:ext uri="{FF2B5EF4-FFF2-40B4-BE49-F238E27FC236}">
                            <a16:creationId xmlns:a16="http://schemas.microsoft.com/office/drawing/2014/main" id="{DC538A7C-5E22-42B5-9A13-D804B98E21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662363"/>
                        <a:ext cx="36369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kt 5">
            <a:extLst>
              <a:ext uri="{FF2B5EF4-FFF2-40B4-BE49-F238E27FC236}">
                <a16:creationId xmlns:a16="http://schemas.microsoft.com/office/drawing/2014/main" id="{0B568508-4278-477E-A343-3FB6A0B06A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2238" y="5340350"/>
          <a:ext cx="24352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193282" imgH="177723" progId="Equation.DSMT4">
                  <p:embed/>
                </p:oleObj>
              </mc:Choice>
              <mc:Fallback>
                <p:oleObj name="Equation" r:id="rId6" imgW="1193282" imgH="177723" progId="Equation.DSMT4">
                  <p:embed/>
                  <p:pic>
                    <p:nvPicPr>
                      <p:cNvPr id="17414" name="Objekt 5">
                        <a:extLst>
                          <a:ext uri="{FF2B5EF4-FFF2-40B4-BE49-F238E27FC236}">
                            <a16:creationId xmlns:a16="http://schemas.microsoft.com/office/drawing/2014/main" id="{0B568508-4278-477E-A343-3FB6A0B06A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5340350"/>
                        <a:ext cx="24352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Obdélník 7">
            <a:extLst>
              <a:ext uri="{FF2B5EF4-FFF2-40B4-BE49-F238E27FC236}">
                <a16:creationId xmlns:a16="http://schemas.microsoft.com/office/drawing/2014/main" id="{E2B254D3-CC5D-44AA-8658-CFC8C3EA7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4289425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d</a:t>
            </a:r>
            <a:r>
              <a:rPr lang="cs-CZ" altLang="cs-CZ" baseline="-25000"/>
              <a:t>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EEB38BC-A31D-4D17-921A-E82129D6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Vertikální refrakce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A2ADA-21C4-4BBA-AE89-2156D236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7575" cy="56753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Změna průběhu záměrné přímky v nejnižších vrstvách zemské atmosféry (</a:t>
            </a:r>
            <a:r>
              <a:rPr lang="cs-CZ" sz="2000" dirty="0" err="1"/>
              <a:t>Fermatův</a:t>
            </a:r>
            <a:r>
              <a:rPr lang="cs-CZ" sz="2000" dirty="0"/>
              <a:t> princip – časově nejkratší dráha světla)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Změna refrakce bývá zpravidla větší v ranních a v podvečerních hodinách (mění se index lomu)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 err="1"/>
              <a:t>Keoficient</a:t>
            </a:r>
            <a:r>
              <a:rPr lang="cs-CZ" sz="2000" dirty="0"/>
              <a:t> refrakce se může pohybovat v intervalu až od -4 do +16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Refrakční koeficient 0,1306 (</a:t>
            </a:r>
            <a:r>
              <a:rPr lang="cs-CZ" sz="2000" dirty="0" err="1"/>
              <a:t>C.F.Gauss</a:t>
            </a:r>
            <a:r>
              <a:rPr lang="cs-CZ" sz="2000" dirty="0"/>
              <a:t>) – vysokohorský terén</a:t>
            </a:r>
          </a:p>
          <a:p>
            <a:pPr marL="0" indent="0">
              <a:buNone/>
              <a:defRPr/>
            </a:pPr>
            <a:endParaRPr lang="cs-CZ" sz="800" dirty="0"/>
          </a:p>
          <a:p>
            <a:pPr marL="0" indent="0">
              <a:buNone/>
              <a:defRPr/>
            </a:pPr>
            <a:r>
              <a:rPr lang="cs-CZ" sz="2000" dirty="0"/>
              <a:t>Eliminace refrakce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Měření protisměrných zenitových úhlů (viz. GED1)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Měření tlaku, teploty, vlhkosti (index lomu)</a:t>
            </a:r>
          </a:p>
          <a:p>
            <a:pPr marL="0" indent="0">
              <a:buNone/>
              <a:defRPr/>
            </a:pPr>
            <a:endParaRPr lang="cs-CZ" sz="800" dirty="0"/>
          </a:p>
          <a:p>
            <a:pPr marL="0" indent="0">
              <a:buNone/>
              <a:defRPr/>
            </a:pPr>
            <a:endParaRPr lang="cs-CZ" sz="800" dirty="0"/>
          </a:p>
          <a:p>
            <a:pPr marL="0" indent="0">
              <a:buNone/>
              <a:defRPr/>
            </a:pPr>
            <a:r>
              <a:rPr lang="cs-CZ" sz="2000" dirty="0"/>
              <a:t>Pro málo skloněné záměry do 2 km – kružnice (Böhm)</a:t>
            </a:r>
          </a:p>
          <a:p>
            <a:pPr marL="0" indent="0">
              <a:buNone/>
              <a:defRPr/>
            </a:pPr>
            <a:endParaRPr lang="cs-CZ" sz="2000" dirty="0"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endParaRPr lang="cs-CZ" sz="2000" dirty="0"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r>
              <a:rPr lang="cs-CZ" sz="2000" dirty="0">
                <a:sym typeface="Symbol" panose="05050102010706020507" pitchFamily="18" charset="2"/>
              </a:rPr>
              <a:t>H – změna ve výšce</a:t>
            </a:r>
          </a:p>
          <a:p>
            <a:pPr marL="0" indent="0">
              <a:buNone/>
              <a:defRPr/>
            </a:pPr>
            <a:r>
              <a:rPr lang="cs-CZ" sz="2000" dirty="0" err="1">
                <a:sym typeface="Symbol" panose="05050102010706020507" pitchFamily="18" charset="2"/>
              </a:rPr>
              <a:t>dT</a:t>
            </a:r>
            <a:r>
              <a:rPr lang="cs-CZ" sz="2000" dirty="0">
                <a:sym typeface="Symbol" panose="05050102010706020507" pitchFamily="18" charset="2"/>
              </a:rPr>
              <a:t>/</a:t>
            </a:r>
            <a:r>
              <a:rPr lang="cs-CZ" sz="2000" dirty="0" err="1">
                <a:sym typeface="Symbol" panose="05050102010706020507" pitchFamily="18" charset="2"/>
              </a:rPr>
              <a:t>dH</a:t>
            </a:r>
            <a:r>
              <a:rPr lang="cs-CZ" sz="2000" dirty="0">
                <a:sym typeface="Symbol" panose="05050102010706020507" pitchFamily="18" charset="2"/>
              </a:rPr>
              <a:t> – gradient teploty</a:t>
            </a:r>
          </a:p>
          <a:p>
            <a:pPr marL="0" indent="0">
              <a:buNone/>
              <a:defRPr/>
            </a:pPr>
            <a:r>
              <a:rPr lang="cs-CZ" sz="2000" dirty="0">
                <a:sym typeface="Symbol" panose="05050102010706020507" pitchFamily="18" charset="2"/>
              </a:rPr>
              <a:t>z – zenitový úhel, s – šikmá vzdálenost</a:t>
            </a:r>
          </a:p>
          <a:p>
            <a:pPr marL="0" indent="0">
              <a:buNone/>
              <a:defRPr/>
            </a:pPr>
            <a:r>
              <a:rPr lang="cs-CZ" sz="2000" dirty="0">
                <a:sym typeface="Symbol" panose="05050102010706020507" pitchFamily="18" charset="2"/>
              </a:rPr>
              <a:t>			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D75B61A-B873-44C0-B024-20F8CD976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078" y="2910695"/>
            <a:ext cx="2536348" cy="333482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87C28DE-310A-4DA2-B81F-821A27E93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93" y="4796859"/>
            <a:ext cx="5439534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EEB38BC-A31D-4D17-921A-E82129D6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Vertikální refrakce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A2ADA-21C4-4BBA-AE89-2156D236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7575" cy="56753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Měřeno v půlce září (záměra 170 m) pomocí TS a nivelací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Dvě teplotní čidla (měření gradientu teploty) – výpočet dráhy paprsku</a:t>
            </a:r>
          </a:p>
          <a:p>
            <a:pPr marL="0" indent="0">
              <a:buNone/>
              <a:defRPr/>
            </a:pPr>
            <a:r>
              <a:rPr lang="cs-CZ" sz="2000" dirty="0">
                <a:sym typeface="Symbol" panose="05050102010706020507" pitchFamily="18" charset="2"/>
              </a:rPr>
              <a:t>			</a:t>
            </a:r>
            <a:endParaRPr lang="cs-CZ" sz="2000" dirty="0"/>
          </a:p>
        </p:txBody>
      </p:sp>
      <p:pic>
        <p:nvPicPr>
          <p:cNvPr id="4098" name="Picture 2" descr="obrázek">
            <a:extLst>
              <a:ext uri="{FF2B5EF4-FFF2-40B4-BE49-F238E27FC236}">
                <a16:creationId xmlns:a16="http://schemas.microsoft.com/office/drawing/2014/main" id="{4D14B32A-6177-4EC5-9E7D-3D83E3516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42" y="1613402"/>
            <a:ext cx="6738308" cy="493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91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E233403B-5DE7-4212-A3E7-0BBCEEF8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Zakřivení Země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186E0A2-8950-4677-BA73-D9ABBFA7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9150"/>
            <a:ext cx="8537575" cy="56943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1800"/>
              <a:t>Trigonometrická metoda (pokud dostačuje přesností) je výhodná v členitém terénu. </a:t>
            </a:r>
            <a:r>
              <a:rPr lang="cs-CZ" altLang="cs-CZ" sz="1800">
                <a:solidFill>
                  <a:srgbClr val="FF0000"/>
                </a:solidFill>
              </a:rPr>
              <a:t>Ale při použití na vzdálenosti větší než 300 m je třeba zavádět opravu ze zakřivení Země</a:t>
            </a:r>
            <a:r>
              <a:rPr lang="cs-CZ" altLang="cs-CZ" sz="1800"/>
              <a:t>. </a:t>
            </a:r>
            <a:endParaRPr lang="en-US" altLang="cs-CZ" sz="18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F35C6060-814D-412B-B4FF-299C7EF720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652647"/>
              </p:ext>
            </p:extLst>
          </p:nvPr>
        </p:nvGraphicFramePr>
        <p:xfrm>
          <a:off x="883593" y="2153443"/>
          <a:ext cx="1620837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660113" imgH="1231366" progId="Equation.DSMT4">
                  <p:embed/>
                </p:oleObj>
              </mc:Choice>
              <mc:Fallback>
                <p:oleObj name="Equation" r:id="rId3" imgW="660113" imgH="1231366" progId="Equation.DSMT4">
                  <p:embed/>
                  <p:pic>
                    <p:nvPicPr>
                      <p:cNvPr id="19460" name="Object 4">
                        <a:extLst>
                          <a:ext uri="{FF2B5EF4-FFF2-40B4-BE49-F238E27FC236}">
                            <a16:creationId xmlns:a16="http://schemas.microsoft.com/office/drawing/2014/main" id="{F35C6060-814D-412B-B4FF-299C7EF720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593" y="2153443"/>
                        <a:ext cx="1620837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5">
            <a:extLst>
              <a:ext uri="{FF2B5EF4-FFF2-40B4-BE49-F238E27FC236}">
                <a16:creationId xmlns:a16="http://schemas.microsoft.com/office/drawing/2014/main" id="{37E74954-DD77-419A-BA15-B9C40948B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393" y="1564526"/>
            <a:ext cx="425291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">
            <a:extLst>
              <a:ext uri="{FF2B5EF4-FFF2-40B4-BE49-F238E27FC236}">
                <a16:creationId xmlns:a16="http://schemas.microsoft.com/office/drawing/2014/main" id="{4938052F-76B6-4A9F-B36B-FEA088980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4025900"/>
            <a:ext cx="4506913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E233403B-5DE7-4212-A3E7-0BBCEEF8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Oprava refrakce a zakřivení Země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186E0A2-8950-4677-BA73-D9ABBFA7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9150"/>
            <a:ext cx="8537575" cy="56943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1800" dirty="0"/>
              <a:t>Refrakční koeficient lze vypočítat z refrakčního úhlu (protisměrná měření), kde se uvažuje stejný vliv na začátku i konci záměry.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cs-CZ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8162540-0824-4477-B8DF-686FABCA0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42" y="1676527"/>
            <a:ext cx="5716552" cy="234871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6E054D-D51E-4034-A001-011F52E5B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705" y="4020927"/>
            <a:ext cx="5439534" cy="94310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364C63-843F-4AA4-BE29-C842B30E9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4764" y="5203039"/>
            <a:ext cx="6516009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3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E33BC5C1-9A23-4586-B489-8C7064C2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/>
              <a:t>Trigonometrická metoda se základnou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DB661704-B8A3-4972-92CD-38029B96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537575" cy="56181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Na bodech A a P jsou měřeny vodorovné úhly </a:t>
            </a:r>
            <a:r>
              <a:rPr lang="el-GR" altLang="cs-CZ" sz="2000"/>
              <a:t>α</a:t>
            </a:r>
            <a:r>
              <a:rPr lang="cs-CZ" altLang="cs-CZ" sz="2000"/>
              <a:t> a </a:t>
            </a:r>
            <a:r>
              <a:rPr lang="cs-CZ" altLang="cs-CZ" sz="2000">
                <a:sym typeface="Symbol" panose="05050102010706020507" pitchFamily="18" charset="2"/>
              </a:rPr>
              <a:t></a:t>
            </a:r>
            <a:r>
              <a:rPr lang="cs-CZ" altLang="cs-CZ" sz="2000"/>
              <a:t> a zenitové úhly z</a:t>
            </a:r>
            <a:r>
              <a:rPr lang="cs-CZ" altLang="cs-CZ" sz="2000" baseline="-25000"/>
              <a:t>a</a:t>
            </a:r>
            <a:r>
              <a:rPr lang="cs-CZ" altLang="cs-CZ" sz="2000"/>
              <a:t> a z</a:t>
            </a:r>
            <a:r>
              <a:rPr lang="cs-CZ" altLang="cs-CZ" sz="2000" baseline="-25000"/>
              <a:t>b</a:t>
            </a:r>
            <a:r>
              <a:rPr lang="cs-CZ" altLang="cs-CZ" sz="2000"/>
              <a:t> pásmem je měřena vodorovná délka základny b, pro vodorovnou délku d mezi body A a B platí :</a:t>
            </a:r>
            <a:endParaRPr lang="en-US" altLang="cs-CZ" sz="20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000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C0D200A7-74E2-429D-843E-1A875A807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8" t="8009" r="18214" b="8737"/>
          <a:stretch>
            <a:fillRect/>
          </a:stretch>
        </p:blipFill>
        <p:spPr bwMode="auto">
          <a:xfrm>
            <a:off x="304800" y="2965450"/>
            <a:ext cx="25717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7" name="Objekt 4">
            <a:extLst>
              <a:ext uri="{FF2B5EF4-FFF2-40B4-BE49-F238E27FC236}">
                <a16:creationId xmlns:a16="http://schemas.microsoft.com/office/drawing/2014/main" id="{3434DC53-38BB-4107-B68B-51AFAE3219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" y="1990725"/>
          <a:ext cx="24685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129810" imgH="444307" progId="Equation.DSMT4">
                  <p:embed/>
                </p:oleObj>
              </mc:Choice>
              <mc:Fallback>
                <p:oleObj name="Equation" r:id="rId4" imgW="1129810" imgH="444307" progId="Equation.DSMT4">
                  <p:embed/>
                  <p:pic>
                    <p:nvPicPr>
                      <p:cNvPr id="18437" name="Objekt 4">
                        <a:extLst>
                          <a:ext uri="{FF2B5EF4-FFF2-40B4-BE49-F238E27FC236}">
                            <a16:creationId xmlns:a16="http://schemas.microsoft.com/office/drawing/2014/main" id="{3434DC53-38BB-4107-B68B-51AFAE321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990725"/>
                        <a:ext cx="24685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kt 5">
            <a:extLst>
              <a:ext uri="{FF2B5EF4-FFF2-40B4-BE49-F238E27FC236}">
                <a16:creationId xmlns:a16="http://schemas.microsoft.com/office/drawing/2014/main" id="{279D4798-493F-46D0-9922-69691973AB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0775" y="5956300"/>
          <a:ext cx="6553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2946400" imgH="254000" progId="Equation.DSMT4">
                  <p:embed/>
                </p:oleObj>
              </mc:Choice>
              <mc:Fallback>
                <p:oleObj name="Equation" r:id="rId6" imgW="2946400" imgH="254000" progId="Equation.DSMT4">
                  <p:embed/>
                  <p:pic>
                    <p:nvPicPr>
                      <p:cNvPr id="18438" name="Objekt 5">
                        <a:extLst>
                          <a:ext uri="{FF2B5EF4-FFF2-40B4-BE49-F238E27FC236}">
                            <a16:creationId xmlns:a16="http://schemas.microsoft.com/office/drawing/2014/main" id="{279D4798-493F-46D0-9922-69691973AB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5956300"/>
                        <a:ext cx="65532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9" name="Picture 4">
            <a:extLst>
              <a:ext uri="{FF2B5EF4-FFF2-40B4-BE49-F238E27FC236}">
                <a16:creationId xmlns:a16="http://schemas.microsoft.com/office/drawing/2014/main" id="{0A6140A1-03DD-4B8F-9AA2-E9B13AE2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" r="2464" b="5640"/>
          <a:stretch>
            <a:fillRect/>
          </a:stretch>
        </p:blipFill>
        <p:spPr bwMode="auto">
          <a:xfrm>
            <a:off x="3600450" y="1990725"/>
            <a:ext cx="47148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E33BC5C1-9A23-4586-B489-8C7064C2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Trigonometrická metoda se základnou za sebou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DB661704-B8A3-4972-92CD-38029B96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537575" cy="56181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 dirty="0"/>
              <a:t>Soustava rovnic pro výpočet vzdálenosti s.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8F4E63B-3934-47CF-9D86-305123BB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792" y="1638813"/>
            <a:ext cx="4985137" cy="330547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8040044-4C4F-49DC-B7D3-7AD254FFA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020" y="5064498"/>
            <a:ext cx="4907548" cy="42976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2762AC9-D787-4437-A7C4-13CFA1401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2715" y="5531994"/>
            <a:ext cx="2679775" cy="86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3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81">
            <a:extLst>
              <a:ext uri="{FF2B5EF4-FFF2-40B4-BE49-F238E27FC236}">
                <a16:creationId xmlns:a16="http://schemas.microsoft.com/office/drawing/2014/main" id="{79ECDF60-17EE-4966-BB15-C8CBBBB1E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pPr eaLnBrk="1" hangingPunct="1"/>
            <a:r>
              <a:rPr lang="cs-CZ" altLang="cs-CZ" dirty="0"/>
              <a:t>Vliv natočení cíle na měřené úhly (automatické cílení) </a:t>
            </a:r>
          </a:p>
        </p:txBody>
      </p:sp>
      <p:sp>
        <p:nvSpPr>
          <p:cNvPr id="56" name="Zástupný symbol pro text 2">
            <a:extLst>
              <a:ext uri="{FF2B5EF4-FFF2-40B4-BE49-F238E27FC236}">
                <a16:creationId xmlns:a16="http://schemas.microsoft.com/office/drawing/2014/main" id="{7C1B2F88-3B56-4C23-B89C-ABA042D6811C}"/>
              </a:ext>
            </a:extLst>
          </p:cNvPr>
          <p:cNvSpPr txBox="1">
            <a:spLocks/>
          </p:cNvSpPr>
          <p:nvPr/>
        </p:nvSpPr>
        <p:spPr>
          <a:xfrm>
            <a:off x="304800" y="942975"/>
            <a:ext cx="8532813" cy="55149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Maximální úhel vodorovného natočení 45° (6,5 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Maximální úhel vodorovného natočení 45° (13,8 a 38,6 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D778A7-D315-4875-8E11-0FF4703AD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496" y="260824"/>
            <a:ext cx="1580117" cy="146112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3B1AC78-4585-44B9-8936-58BCC9A82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57" y="1328449"/>
            <a:ext cx="3221190" cy="224812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4EADBB0-AE82-4E2E-B035-17FF3DDCAF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457" y="3962045"/>
            <a:ext cx="3667637" cy="254353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3536553-3071-49E7-9BA1-A29BCA49E5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2535" y="3962045"/>
            <a:ext cx="3667637" cy="257210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9955BB6-08BD-4740-B9B7-86A38F07DA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9454" y="1342614"/>
            <a:ext cx="3221190" cy="2232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Kapsle">
  <a:themeElements>
    <a:clrScheme name="1_Kapsle 10">
      <a:dk1>
        <a:srgbClr val="000000"/>
      </a:dk1>
      <a:lt1>
        <a:srgbClr val="FFFFFF"/>
      </a:lt1>
      <a:dk2>
        <a:srgbClr val="000066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1_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9">
        <a:dk1>
          <a:srgbClr val="000000"/>
        </a:dk1>
        <a:lt1>
          <a:srgbClr val="FFFFFF"/>
        </a:lt1>
        <a:dk2>
          <a:srgbClr val="003366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10">
        <a:dk1>
          <a:srgbClr val="000000"/>
        </a:dk1>
        <a:lt1>
          <a:srgbClr val="FFFFFF"/>
        </a:lt1>
        <a:dk2>
          <a:srgbClr val="000066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</TotalTime>
  <Words>425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Wingdings</vt:lpstr>
      <vt:lpstr>1_Kapsle</vt:lpstr>
      <vt:lpstr>Equation</vt:lpstr>
      <vt:lpstr>Trigonometrická metoda </vt:lpstr>
      <vt:lpstr>Trigonometrická metoda</vt:lpstr>
      <vt:lpstr>Vertikální refrakce</vt:lpstr>
      <vt:lpstr>Vertikální refrakce</vt:lpstr>
      <vt:lpstr>Zakřivení Země</vt:lpstr>
      <vt:lpstr>Oprava refrakce a zakřivení Země</vt:lpstr>
      <vt:lpstr>Trigonometrická metoda se základnou</vt:lpstr>
      <vt:lpstr>Trigonometrická metoda se základnou za sebou</vt:lpstr>
      <vt:lpstr>Vliv natočení cíle na měřené úhly (automatické cílení)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Setnička</dc:creator>
  <cp:lastModifiedBy>Rudolf</cp:lastModifiedBy>
  <cp:revision>174</cp:revision>
  <dcterms:created xsi:type="dcterms:W3CDTF">2009-03-12T12:44:05Z</dcterms:created>
  <dcterms:modified xsi:type="dcterms:W3CDTF">2022-02-27T22:59:34Z</dcterms:modified>
</cp:coreProperties>
</file>