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65" r:id="rId2"/>
    <p:sldId id="295" r:id="rId3"/>
    <p:sldId id="294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9866313" cy="666115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">
          <p15:clr>
            <a:srgbClr val="A4A3A4"/>
          </p15:clr>
        </p15:guide>
        <p15:guide id="2" pos="1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8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FF00"/>
    <a:srgbClr val="996633"/>
    <a:srgbClr val="CC9900"/>
    <a:srgbClr val="008000"/>
    <a:srgbClr val="00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8" autoAdjust="0"/>
    <p:restoredTop sz="96811" autoAdjust="0"/>
  </p:normalViewPr>
  <p:slideViewPr>
    <p:cSldViewPr snapToGrid="0" snapToObjects="1">
      <p:cViewPr varScale="1">
        <p:scale>
          <a:sx n="111" d="100"/>
          <a:sy n="111" d="100"/>
        </p:scale>
        <p:origin x="1728" y="114"/>
      </p:cViewPr>
      <p:guideLst>
        <p:guide orient="horz" pos="194"/>
        <p:guide pos="1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282" y="-90"/>
      </p:cViewPr>
      <p:guideLst>
        <p:guide orient="horz" pos="2098"/>
        <p:guide pos="310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3011687-7FAD-4140-B521-4BA194C952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F2EB33A-C6D0-4AC6-8C84-E10EE80FE1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E1B6155-43DF-44A0-86A6-42A6F1C66F1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A8CA3C9C-E4FF-4B30-8A63-E960B4CFF75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8934F11B-3231-484C-BC72-52E8ED36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E164DED-CAB0-49D5-935B-640B48D2BC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9843934-AECB-4270-9317-220B3315EE4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513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39F2DFB-8A92-4884-83D7-8479AA3532A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498475"/>
            <a:ext cx="3330575" cy="249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D17DA897-60C9-4CDA-9671-DE542690081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163888"/>
            <a:ext cx="7891463" cy="299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10CB130-A919-4767-A037-E581DE0B7E7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27775"/>
            <a:ext cx="427513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defTabSz="871538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994840E-5BD3-4E4A-880C-D4BCBC59EC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27775"/>
            <a:ext cx="4275137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79" tIns="43589" rIns="87179" bIns="43589" numCol="1" anchor="b" anchorCtr="0" compatLnSpc="1">
            <a:prstTxWarp prst="textNoShape">
              <a:avLst/>
            </a:prstTxWarp>
          </a:bodyPr>
          <a:lstStyle>
            <a:lvl1pPr algn="r" defTabSz="871538" eaLnBrk="1" hangingPunct="1">
              <a:defRPr sz="1100"/>
            </a:lvl1pPr>
          </a:lstStyle>
          <a:p>
            <a:pPr>
              <a:defRPr/>
            </a:pPr>
            <a:fld id="{CB2812E3-40F6-4D40-8935-1700F1C035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CE42C3-6EFB-40B6-A028-4DD0C5C04BD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138863"/>
            <a:ext cx="9140825" cy="719137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4F55A11C-823F-41D8-84A4-EDF7D50D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4875213"/>
            <a:ext cx="7899400" cy="12541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Tento dokument slouží jako podklad pro přednášky předmětu Stavební geodézie (154SGE) a bez výkladu přednášejícího neposkytuje dostatečné informace.</a:t>
            </a:r>
            <a:br>
              <a:rPr lang="cs-CZ" sz="1600">
                <a:solidFill>
                  <a:srgbClr val="000000"/>
                </a:solidFill>
              </a:rPr>
            </a:b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Rozsah nemusí odpovídat důležitosti probíraného tématu.</a:t>
            </a:r>
          </a:p>
          <a:p>
            <a:pPr eaLnBrk="1" hangingPunct="1">
              <a:buFontTx/>
              <a:buChar char="•"/>
              <a:defRPr/>
            </a:pPr>
            <a:endParaRPr lang="cs-CZ" sz="600">
              <a:solidFill>
                <a:srgbClr val="000000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cs-CZ" sz="1600">
                <a:solidFill>
                  <a:srgbClr val="000000"/>
                </a:solidFill>
              </a:rPr>
              <a:t>Závěr je věnován odkazům na stránky věnující se shodnému tématu.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EFCD90-7194-44D5-8FE5-EE74BACF3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719138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03081C5-5137-4C9A-ADE3-C2F0A9C25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582863"/>
            <a:ext cx="7899400" cy="13716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>
            <a:lvl1pPr marL="355600" indent="-355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7312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731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sz="2400">
                <a:solidFill>
                  <a:srgbClr val="000000"/>
                </a:solidFill>
              </a:rPr>
              <a:t>Doc. Ing. Pavel Hánek, CSc.</a:t>
            </a:r>
          </a:p>
          <a:p>
            <a:pPr algn="ctr" eaLnBrk="1" hangingPunct="1">
              <a:defRPr/>
            </a:pPr>
            <a:endParaRPr lang="cs-CZ" sz="100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ČVUT v Praze, Fakulta stavební, katedra speciální geodézie</a:t>
            </a:r>
          </a:p>
          <a:p>
            <a:pPr algn="ctr" eaLnBrk="1" hangingPunct="1">
              <a:defRPr/>
            </a:pPr>
            <a:endParaRPr lang="cs-CZ" sz="1000" i="1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cs-CZ" sz="2000" i="1">
                <a:solidFill>
                  <a:srgbClr val="000000"/>
                </a:solidFill>
              </a:rPr>
              <a:t>2010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 flipH="1">
            <a:off x="8904288" y="6629400"/>
            <a:ext cx="236537" cy="228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00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3188" name="AutoShape 4"/>
          <p:cNvSpPr>
            <a:spLocks noGrp="1" noChangeArrowheads="1"/>
          </p:cNvSpPr>
          <p:nvPr>
            <p:ph type="ctrTitle" sz="quarter"/>
          </p:nvPr>
        </p:nvSpPr>
        <p:spPr>
          <a:xfrm>
            <a:off x="2006600" y="736600"/>
            <a:ext cx="5127625" cy="1563688"/>
          </a:xfrm>
          <a:prstGeom prst="roundRect">
            <a:avLst>
              <a:gd name="adj" fmla="val 29333"/>
            </a:avLst>
          </a:prstGeom>
          <a:solidFill>
            <a:srgbClr val="FFCC00"/>
          </a:solidFill>
        </p:spPr>
        <p:txBody>
          <a:bodyPr anchor="ctr" anchorCtr="1"/>
          <a:lstStyle>
            <a:lvl1pPr algn="ctr">
              <a:lnSpc>
                <a:spcPct val="100000"/>
              </a:lnSpc>
              <a:defRPr sz="4000" b="0"/>
            </a:lvl1pPr>
          </a:lstStyle>
          <a:p>
            <a:r>
              <a:rPr lang="cs-CZ"/>
              <a:t>Stavební geodézie</a:t>
            </a:r>
            <a:br>
              <a:rPr lang="cs-CZ"/>
            </a:br>
            <a:r>
              <a:rPr lang="cs-CZ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110354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078332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8775" y="304800"/>
            <a:ext cx="2133600" cy="620871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51575" cy="620871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0581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2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6780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727075"/>
            <a:ext cx="4192588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9788" y="727075"/>
            <a:ext cx="4192587" cy="578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7183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9003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31605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60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2445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54625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0B18DF-BB1A-4D80-B586-6B927BD91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3BE6B0-B6ED-4E4A-8260-6F5873E2151D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6489700"/>
            <a:ext cx="9140825" cy="3683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35A0AD67-7AA2-4D30-9BEF-EC7FDA1528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2813" cy="422275"/>
          </a:xfrm>
          <a:prstGeom prst="roundRect">
            <a:avLst>
              <a:gd name="adj" fmla="val 21667"/>
            </a:avLst>
          </a:prstGeom>
          <a:gradFill rotWithShape="1">
            <a:gsLst>
              <a:gs pos="0">
                <a:srgbClr val="FFCC0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CFFF40-75CA-403A-B4D3-B343C78054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27075"/>
            <a:ext cx="8537575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dolf.urban@fsv.cvut.cz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6">
            <a:extLst>
              <a:ext uri="{FF2B5EF4-FFF2-40B4-BE49-F238E27FC236}">
                <a16:creationId xmlns:a16="http://schemas.microsoft.com/office/drawing/2014/main" id="{A04D9C7A-821F-43BC-8D84-EEBC89CE9B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1023938"/>
            <a:ext cx="7234238" cy="670941"/>
          </a:xfrm>
          <a:solidFill>
            <a:srgbClr val="FFC000"/>
          </a:solidFill>
        </p:spPr>
        <p:txBody>
          <a:bodyPr/>
          <a:lstStyle/>
          <a:p>
            <a:pPr algn="ctr" eaLnBrk="1" hangingPunct="1"/>
            <a:r>
              <a:rPr lang="cs-CZ" altLang="cs-CZ" sz="3600" cap="none" dirty="0"/>
              <a:t>Geodetické základy</a:t>
            </a:r>
          </a:p>
        </p:txBody>
      </p:sp>
      <p:sp>
        <p:nvSpPr>
          <p:cNvPr id="5123" name="Zástupný symbol pro text 2">
            <a:extLst>
              <a:ext uri="{FF2B5EF4-FFF2-40B4-BE49-F238E27FC236}">
                <a16:creationId xmlns:a16="http://schemas.microsoft.com/office/drawing/2014/main" id="{D43E28CF-0CBC-4AB8-B8C9-6F512AB209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2313" y="2219325"/>
            <a:ext cx="7772400" cy="4381500"/>
          </a:xfrm>
        </p:spPr>
        <p:txBody>
          <a:bodyPr anchor="t"/>
          <a:lstStyle/>
          <a:p>
            <a:pPr algn="ctr"/>
            <a:endParaRPr lang="cs-CZ" altLang="cs-CZ" sz="3200" dirty="0"/>
          </a:p>
          <a:p>
            <a:pPr algn="ctr"/>
            <a:endParaRPr lang="cs-CZ" altLang="cs-CZ" sz="3200" dirty="0"/>
          </a:p>
          <a:p>
            <a:pPr algn="ctr"/>
            <a:r>
              <a:rPr lang="cs-CZ" altLang="cs-CZ" sz="3200" dirty="0"/>
              <a:t>Doc. Ing. Rudolf Urban, Ph.D.</a:t>
            </a:r>
          </a:p>
          <a:p>
            <a:pPr algn="ctr"/>
            <a:endParaRPr lang="cs-CZ" altLang="cs-CZ" sz="800" dirty="0"/>
          </a:p>
          <a:p>
            <a:pPr algn="ctr"/>
            <a:endParaRPr lang="cs-CZ" altLang="cs-CZ" sz="800" dirty="0"/>
          </a:p>
          <a:p>
            <a:pPr algn="ctr"/>
            <a:r>
              <a:rPr lang="cs-CZ" altLang="cs-CZ" dirty="0"/>
              <a:t>Email: </a:t>
            </a:r>
            <a:r>
              <a:rPr lang="cs-CZ" altLang="cs-CZ" dirty="0">
                <a:hlinkClick r:id="rId2"/>
              </a:rPr>
              <a:t>rudolf.urban@fsv.cvut.cz</a:t>
            </a:r>
            <a:endParaRPr lang="cs-CZ" altLang="cs-CZ" dirty="0"/>
          </a:p>
          <a:p>
            <a:pPr algn="ctr"/>
            <a:r>
              <a:rPr lang="cs-CZ" altLang="cs-CZ" dirty="0"/>
              <a:t>Místnost: </a:t>
            </a:r>
            <a:r>
              <a:rPr lang="cs-CZ" altLang="cs-CZ" b="1" dirty="0"/>
              <a:t>B903</a:t>
            </a:r>
          </a:p>
          <a:p>
            <a:pPr algn="ctr"/>
            <a:endParaRPr lang="cs-CZ" altLang="cs-CZ" sz="800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Geodetické základy na území ČR – propojení s Evropou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None/>
              <a:defRPr/>
            </a:pPr>
            <a:r>
              <a:rPr lang="cs-CZ" sz="1800" dirty="0"/>
              <a:t>Připojení bodového pole do Evropského referenčního rámce EUREF a následná realizace ETRS89 (požadavek 4 – 5 trigonometrických bodů na triangulační list).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i="1" dirty="0"/>
              <a:t>EUREF-CS/H/91 (3 body na území ČR) v roce 1991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i="1" dirty="0"/>
              <a:t>NULRAD (10 bodů) v roce 1992 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i="1" dirty="0"/>
              <a:t>DOPNUL (176 bodů) v roce 1993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i="1" dirty="0"/>
              <a:t>Zhuštění sítě DOPNUL (3096 bodů) v letech 1996 - 2006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2D06EAB-047E-485E-9B47-2E2179C05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7" b="4983"/>
          <a:stretch/>
        </p:blipFill>
        <p:spPr>
          <a:xfrm>
            <a:off x="452236" y="3729283"/>
            <a:ext cx="5058853" cy="270926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BB64906A-F84F-45C3-AC20-1CA86DE237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758" y="3897066"/>
            <a:ext cx="3383932" cy="224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74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Geodetické základy na území ČR - zhuštění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 marL="0" indent="0"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None/>
              <a:defRPr/>
            </a:pPr>
            <a:r>
              <a:rPr lang="cs-CZ" sz="1800" dirty="0"/>
              <a:t>Projekt revize stávajících, doplnění a polohové určení nových zhušťovacích bodů technologií GPS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Plošně na území ČR vyjma lesních porostů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1994 – 2006 dle jednotlivých krajů</a:t>
            </a:r>
          </a:p>
          <a:p>
            <a:pPr eaLnBrk="1" hangingPunct="1">
              <a:lnSpc>
                <a:spcPct val="110000"/>
              </a:lnSpc>
              <a:spcBef>
                <a:spcPct val="70000"/>
              </a:spcBef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Přibližně 35 000 stabilizovaných zhušťovacích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70000"/>
              </a:spcBef>
              <a:buNone/>
              <a:defRPr/>
            </a:pPr>
            <a:endParaRPr lang="cs-CZ" sz="1800" dirty="0"/>
          </a:p>
          <a:p>
            <a:pPr marL="0" indent="0" eaLnBrk="1" hangingPunct="1">
              <a:lnSpc>
                <a:spcPct val="110000"/>
              </a:lnSpc>
              <a:spcBef>
                <a:spcPct val="70000"/>
              </a:spcBef>
              <a:buNone/>
              <a:defRPr/>
            </a:pPr>
            <a:r>
              <a:rPr lang="cs-CZ" sz="1800" dirty="0"/>
              <a:t>Cílem činností v geodetických základech je definovat a udržovat prostorovou polohu geometrického základu státu v geodetických referenčních systémech: národním polohovém systému (S-JTSK), evropském geocentrickém systému (ETRS 89), mezinárodním výškovém systému Balt po vyrovnání a v mezinárodním tíhovém systému Gr-1995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Geodetické základy na území ČR - polohové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Princip tvorby trigonometrické sítě (triangulace a </a:t>
            </a:r>
            <a:r>
              <a:rPr lang="cs-CZ" sz="1800" dirty="0" err="1"/>
              <a:t>trilaterace</a:t>
            </a:r>
            <a:r>
              <a:rPr lang="cs-CZ" sz="1800" dirty="0"/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Z velkého do malého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Strany trojúhelníku 20 – 60 km (vrcholové úhly 30° – 120°)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Součet úhlů v trojúhelníku (sférický) je větší než 200 </a:t>
            </a:r>
            <a:r>
              <a:rPr lang="cs-CZ" sz="1800" dirty="0" err="1"/>
              <a:t>gon</a:t>
            </a:r>
            <a:endParaRPr lang="cs-CZ" sz="180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Rozměr sítě z geodetických základen (5km – 10 km)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Délka měřena základnovými soupravami (tyče, invarové dráty délka 24m)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Relativní chyba v délce 1 mm na km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Základnová rozvinovací síť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K určení polohy na elipsoidu měřeny astronomicky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sz="1800" dirty="0"/>
              <a:t>souřadnice (fí, </a:t>
            </a:r>
            <a:r>
              <a:rPr lang="cs-CZ" sz="1800" dirty="0" err="1"/>
              <a:t>lamba</a:t>
            </a:r>
            <a:r>
              <a:rPr lang="cs-CZ" sz="1800" dirty="0"/>
              <a:t>) – </a:t>
            </a:r>
            <a:r>
              <a:rPr lang="cs-CZ" sz="1800" dirty="0" err="1"/>
              <a:t>Laplaceovy</a:t>
            </a:r>
            <a:r>
              <a:rPr lang="cs-CZ" sz="1800" dirty="0"/>
              <a:t> body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43310AC5-25B3-4DD2-BF25-3465517B8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b="9137"/>
          <a:stretch/>
        </p:blipFill>
        <p:spPr>
          <a:xfrm>
            <a:off x="5654432" y="2855706"/>
            <a:ext cx="2825335" cy="3697494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1112B368-3E47-4A6E-A305-6CF606824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b="10253"/>
          <a:stretch/>
        </p:blipFill>
        <p:spPr>
          <a:xfrm>
            <a:off x="1279746" y="3599923"/>
            <a:ext cx="2973076" cy="212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2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Základní trigonometrické sítě v ČR – Katastrální triangulace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 letech 1821 – 1864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Pro mapy stabilního katastru 1:2880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I. řádu (15 – 30 km)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II. řádu (9 – 15 km)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III. řádu (4 – 9 km)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IV. řádu (grafická triangulace pomocí měřického stolu)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4 délkové základny (u koncových bodů určen azimut a poloha)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Stabilizace dřevěnými kůly (prvních 20 let), pak kamenné mezníky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převedena z elipsoidu do roviny transverzálním </a:t>
            </a:r>
            <a:r>
              <a:rPr lang="cs-CZ" sz="1800" dirty="0" err="1"/>
              <a:t>bezprojekčním</a:t>
            </a:r>
            <a:r>
              <a:rPr lang="cs-CZ" sz="1800" dirty="0"/>
              <a:t> válcovým </a:t>
            </a:r>
            <a:r>
              <a:rPr lang="cs-CZ" sz="1800" dirty="0" err="1"/>
              <a:t>zorbazením</a:t>
            </a:r>
            <a:r>
              <a:rPr lang="cs-CZ" sz="1800" dirty="0"/>
              <a:t> (</a:t>
            </a:r>
            <a:r>
              <a:rPr lang="cs-CZ" sz="1800" dirty="0" err="1"/>
              <a:t>Cassini</a:t>
            </a:r>
            <a:r>
              <a:rPr lang="cs-CZ" sz="1800" dirty="0"/>
              <a:t> – </a:t>
            </a:r>
            <a:r>
              <a:rPr lang="cs-CZ" sz="1800" dirty="0" err="1"/>
              <a:t>Soldner</a:t>
            </a:r>
            <a:r>
              <a:rPr lang="cs-CZ" sz="1800" dirty="0"/>
              <a:t>)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8204C84-4E63-4BB6-862A-BF61EC9A18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8724" y="4323020"/>
            <a:ext cx="2662687" cy="211350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6F6D0E7-FA60-4FD3-B5D7-63226FAE5A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52" y="4323020"/>
            <a:ext cx="3393954" cy="211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80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Základní trigonometrické sítě v ČR – Vojenská triangulace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 letech 1862 – 1898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I. řádu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Zapojeno 20 evropských států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22 přímo měřených geodetických základen (v ČR Josefov a Cheb)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Vodorovné směry měřeny se směrodatnou odchylkou 0,93´´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Základní trigonometrický bod </a:t>
            </a:r>
            <a:r>
              <a:rPr lang="cs-CZ" sz="1800" dirty="0" err="1"/>
              <a:t>Hermannskogel</a:t>
            </a:r>
            <a:r>
              <a:rPr lang="cs-CZ" sz="1800" dirty="0"/>
              <a:t> u Vídně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Určeny zeměpisné souřadnice a azimut (ukázalo se později, že špatně)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Síť měla mezery na Moravě a také na Slovensku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Zhuštění na II. A III. řád – nebyla převedena do roviny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Přímým měřením mapa 1:25 000 a z ní odvozena speciální mapa 1:75 000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E75368E-69B6-42A8-890B-E4418EEE09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b="10831"/>
          <a:stretch/>
        </p:blipFill>
        <p:spPr>
          <a:xfrm>
            <a:off x="2183333" y="4375825"/>
            <a:ext cx="4921447" cy="20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7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Základní trigonometrické sítě v ČR – JTSK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 letech 1920 – 1957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Rozhodnutí v roce 1918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Pověřena triangulační kancelář pod vedením Ing. Křováka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Převzaty osnovy směrů z vojenské triangulace na 42 bodech v ČR a 22 bodech na Podkarpatské Rusi (Schreiberova metoda – všechny kombinace)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Vyrovnání sítě s výslednou odchylkou měřeného směru 0,82´´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Nebyly měřeny délkové základny ani astronomické měření (dočasná)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Rozměr a orientace sítě ze 107 totožných bodů z vojenské triangulace, kde nakonec bylo využito jen 42 bodů v ČR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Trigonometrická síť I. řádu obsahovala 268 bodů bez napojení na jiné státy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Délka stran trojúhelníky v původním I. řádu kolem 40 km, proto doplnění o dalších 93 bodů a po 2. světové válce o dalších 20.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Relativní přesnost sousedních bodů V. řádu cca 1 cm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Chyba v poloze a orientaci z vojenské triangulace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Není totožná s astronomicko-geodetickou sítí </a:t>
            </a:r>
          </a:p>
          <a:p>
            <a:pPr marL="0" indent="0">
              <a:buNone/>
              <a:defRPr/>
            </a:pPr>
            <a:r>
              <a:rPr lang="cs-CZ" sz="1800" dirty="0"/>
              <a:t>     obdobně jako u ostatních států </a:t>
            </a:r>
            <a:r>
              <a:rPr lang="cs-CZ" sz="1800" dirty="0">
                <a:sym typeface="Wingdings" panose="05000000000000000000" pitchFamily="2" charset="2"/>
              </a:rPr>
              <a:t></a:t>
            </a: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4" name="Obrázek 3" descr="Obsah obrázku mapa&#10;&#10;Popis byl vytvořen automaticky">
            <a:extLst>
              <a:ext uri="{FF2B5EF4-FFF2-40B4-BE49-F238E27FC236}">
                <a16:creationId xmlns:a16="http://schemas.microsoft.com/office/drawing/2014/main" id="{610088DD-2925-4939-9E1E-425D7D9AD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008" y="4692691"/>
            <a:ext cx="3005992" cy="170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17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4D7ECB35-81B5-404A-909E-8E770C151B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2813" cy="434975"/>
          </a:xfrm>
        </p:spPr>
        <p:txBody>
          <a:bodyPr/>
          <a:lstStyle/>
          <a:p>
            <a:r>
              <a:rPr lang="cs-CZ" altLang="cs-CZ" dirty="0"/>
              <a:t>Základní trigonometrické sítě v ČR – AGS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B241F647-C768-45D4-9D05-13885014C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696325" cy="5618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 letech 1931 – 1955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Trojúhelníková síť o průměrné délce stran 36 km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Řada bodů AGS je identická s body I. řádu JTSK (fyzicky)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Celkem 144 bodů a 227 trojúhelníků (kamenný hranol 30x30x90cm) a tři podzemní značky (sklo, beton, kámen) nebo věže, rozhledny, hrady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Měřeno 681 vodorovných úhlů v laboratorních jednotkách či Schreiberovou metodou (směrodatná odchylka směru v síti 0,27´´)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6 délkových základen (invarové dráty)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53 </a:t>
            </a:r>
            <a:r>
              <a:rPr lang="cs-CZ" sz="1800" dirty="0" err="1"/>
              <a:t>Laplaceových</a:t>
            </a:r>
            <a:r>
              <a:rPr lang="cs-CZ" sz="1800" dirty="0"/>
              <a:t> bodů (délka a šířka + azimut)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108 (</a:t>
            </a:r>
            <a:r>
              <a:rPr lang="cs-CZ" sz="1800" dirty="0" err="1"/>
              <a:t>I.ř</a:t>
            </a:r>
            <a:r>
              <a:rPr lang="cs-CZ" sz="1800" dirty="0"/>
              <a:t>) + 499 (</a:t>
            </a:r>
            <a:r>
              <a:rPr lang="cs-CZ" sz="1800" dirty="0" err="1"/>
              <a:t>II.ř</a:t>
            </a:r>
            <a:r>
              <a:rPr lang="cs-CZ" sz="1800" dirty="0"/>
              <a:t>) bodů určeny gravimetricky tížnicové odchylky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Směry převedeny na Krasovského elipsoid s orientaci v Pulkovu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sz="1800" dirty="0"/>
              <a:t>Vyrovnání společně se západní částí SSSR – základem sítě S-42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cs-CZ" sz="1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sz="1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AC683BBC-FCC1-46BA-A639-9CE4E4C2E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b="8868"/>
          <a:stretch/>
        </p:blipFill>
        <p:spPr>
          <a:xfrm>
            <a:off x="2832056" y="4784343"/>
            <a:ext cx="3641812" cy="188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60532"/>
      </p:ext>
    </p:extLst>
  </p:cSld>
  <p:clrMapOvr>
    <a:masterClrMapping/>
  </p:clrMapOvr>
</p:sld>
</file>

<file path=ppt/theme/theme1.xml><?xml version="1.0" encoding="utf-8"?>
<a:theme xmlns:a="http://schemas.openxmlformats.org/drawingml/2006/main" name="1_Kapsle">
  <a:themeElements>
    <a:clrScheme name="1_Kapsle 10">
      <a:dk1>
        <a:srgbClr val="000000"/>
      </a:dk1>
      <a:lt1>
        <a:srgbClr val="FFFFFF"/>
      </a:lt1>
      <a:dk2>
        <a:srgbClr val="000066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1_Kaps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apsle 9">
        <a:dk1>
          <a:srgbClr val="000000"/>
        </a:dk1>
        <a:lt1>
          <a:srgbClr val="FFFFFF"/>
        </a:lt1>
        <a:dk2>
          <a:srgbClr val="003366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apsle 10">
        <a:dk1>
          <a:srgbClr val="000000"/>
        </a:dk1>
        <a:lt1>
          <a:srgbClr val="FFFFFF"/>
        </a:lt1>
        <a:dk2>
          <a:srgbClr val="000066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6048</TotalTime>
  <Words>772</Words>
  <Application>Microsoft Office PowerPoint</Application>
  <PresentationFormat>Předvádění na obrazovce (4:3)</PresentationFormat>
  <Paragraphs>85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Wingdings</vt:lpstr>
      <vt:lpstr>1_Kapsle</vt:lpstr>
      <vt:lpstr>Geodetické základy</vt:lpstr>
      <vt:lpstr>Geodetické základy na území ČR – propojení s Evropou</vt:lpstr>
      <vt:lpstr>Geodetické základy na území ČR - zhuštění</vt:lpstr>
      <vt:lpstr>Geodetické základy na území ČR - polohové</vt:lpstr>
      <vt:lpstr>Základní trigonometrické sítě v ČR – Katastrální triangulace</vt:lpstr>
      <vt:lpstr>Základní trigonometrické sítě v ČR – Vojenská triangulace</vt:lpstr>
      <vt:lpstr>Základní trigonometrické sítě v ČR – JTSK</vt:lpstr>
      <vt:lpstr>Základní trigonometrické sítě v ČR – AGS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 Setnička</dc:creator>
  <cp:lastModifiedBy>Rudolf</cp:lastModifiedBy>
  <cp:revision>217</cp:revision>
  <dcterms:created xsi:type="dcterms:W3CDTF">2009-03-12T12:44:05Z</dcterms:created>
  <dcterms:modified xsi:type="dcterms:W3CDTF">2022-03-14T12:46:06Z</dcterms:modified>
</cp:coreProperties>
</file>