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1" r:id="rId2"/>
    <p:sldId id="328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9" r:id="rId22"/>
    <p:sldId id="350" r:id="rId23"/>
    <p:sldId id="351" r:id="rId24"/>
    <p:sldId id="352" r:id="rId25"/>
    <p:sldId id="329" r:id="rId26"/>
    <p:sldId id="354" r:id="rId27"/>
    <p:sldId id="355" r:id="rId28"/>
    <p:sldId id="356" r:id="rId29"/>
    <p:sldId id="357" r:id="rId30"/>
    <p:sldId id="353" r:id="rId31"/>
    <p:sldId id="309" r:id="rId3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96678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DF59D-B7B9-4DE2-A5A0-0C3DA9047D2D}" type="datetimeFigureOut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64D7DC-412D-4C46-935B-2D04551D6B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947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1DACB5-36D2-4852-B0A5-F75B4953BDE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AE9D6B-B145-408F-940F-4F85B9CCBB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BE9B70-B326-4429-8E65-9B60212C66A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40E4D3-5748-4BB0-A617-E31D9AF0854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394B73-FC9B-4AB8-BC5D-2EE77CE37C9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A37F1-E686-4272-916E-3E87EAD9F3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C236DB-F5F8-4936-BAC0-D47116F997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026EBC-4C59-4FCA-A454-2900743630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301D21-620F-450C-AA63-A0E629B8702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255DEC-B3AB-4A96-8583-034831A6D7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F9B977-18FD-4D37-94BF-A01E406441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15DD95-AB38-4C36-8914-4C424CB17AB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6C35F8-2D63-4461-9B6F-BEA2ED9C73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9F99BE-56B8-46A6-B606-97660B626F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DAE893-93F3-48E2-99AE-FFE5209E73B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D9769E-B405-4974-B3D0-33BDF82D8AE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F2703D-5268-4753-A6FA-E343A9F94B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1848A7-FAA6-43C1-AC42-5B5338C2A2E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DAC903-5F68-47E5-9ADC-E15FA18A40D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3951B-8396-4C83-B157-033D7A77106C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86F3-8678-4B87-B6AB-81B2DAF6D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44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BB09-201C-46CD-9191-C154ADD10539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6DA5-AC35-4028-92CB-683CCB536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2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9DE7E-265E-498A-B276-AC134833185C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130D-D9B9-44BB-B82C-E3A2D800E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73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2908-052B-46A8-A3B3-987FF9373DB7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FA99A-974E-4257-A11D-5D0934560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45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0F30-C50A-4697-9996-433E5974EF77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1C9E-3A2A-43ED-84A6-989AB0917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26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95EE-C1C7-48A9-993E-9DA99574AD3A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27E5-06EB-4E83-9BEF-F3D7E8D733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11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F719-5274-4A66-A862-A68D32920C76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D70CF-9876-4713-811B-9C19E7CAEE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48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F997-604B-4539-B640-2EFCE5F58F3C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1841-5649-4509-8640-0EEB6AEB0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74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69DB-F38F-46BB-B6CF-D559C2AE1A1D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6140-0871-4221-A5AC-E17D648CDA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4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4BB6-DE16-4229-A19F-4F6DEB39A8DA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B70C-9A59-4C9C-AAF2-8E346916A6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58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CDD81-2DDC-4CCD-B776-7F95E114CFC9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C9A50-F3AB-4C7F-BA8E-E7A8C5C65D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1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DB9B7D-6404-4484-9719-788A92C2F5A9}" type="datetime1">
              <a:rPr lang="cs-CZ"/>
              <a:pPr>
                <a:defRPr/>
              </a:pPr>
              <a:t>22.9.2012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324EE2-33F0-41DA-A09C-8EBCAFB386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9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84213" y="241300"/>
            <a:ext cx="7775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 dirty="0"/>
              <a:t>Geodézie 3 </a:t>
            </a:r>
            <a:r>
              <a:rPr lang="cs-CZ" sz="2800" b="1"/>
              <a:t>(</a:t>
            </a:r>
            <a:r>
              <a:rPr lang="cs-CZ" sz="2800" b="1" smtClean="0"/>
              <a:t>154GD3</a:t>
            </a:r>
            <a:r>
              <a:rPr lang="cs-CZ" sz="2800" b="1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E0907-7C9F-4C91-B7CE-1FC68B15EA17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684213" y="1484313"/>
            <a:ext cx="7775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000" b="1"/>
              <a:t>Téma č. 9: 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9551C-A412-4715-89C5-94B843C166D9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51552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Zákon hromadění skutečných chyb.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V mnoha případech nelze nebo není výhodné přímo měřit určovanou hodnotu, a tato se pak určuje zprostředkovaně – čili výpočtem z jiných měřených hodnot. Příkladem může být plocha trojúhelníka, jsou-li měřeny dvě strany a úhel.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Potřebujeme nejen vypočítat hledanou hodnotu, ale také určit její směrodatnou odchylku. Známe-li funkční vztah mezi veličinami, dokážeme ji vypočítat pomocí zákona hromadění směrodatných odchylek (ZHSO).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1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Zákon hromadění skutečných chyb</a:t>
            </a:r>
            <a:endParaRPr lang="cs-CZ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Funkční vztah: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Vzhledem k tomu, že skutečné chyby jsou oproti měřeným hodnotám velmi malé, lze rozvinout pravou stranu vztahu podle </a:t>
            </a:r>
            <a:r>
              <a:rPr lang="cs-CZ" dirty="0" err="1">
                <a:latin typeface="+mn-lt"/>
                <a:cs typeface="+mn-cs"/>
              </a:rPr>
              <a:t>Taylorova</a:t>
            </a:r>
            <a:r>
              <a:rPr lang="cs-CZ" dirty="0">
                <a:latin typeface="+mn-lt"/>
                <a:cs typeface="+mn-cs"/>
              </a:rPr>
              <a:t> rozvoje s omezením pouze na členy prvního řádu.</a:t>
            </a:r>
          </a:p>
        </p:txBody>
      </p:sp>
      <p:sp>
        <p:nvSpPr>
          <p:cNvPr id="11270" name="Obdélník 3"/>
          <p:cNvSpPr>
            <a:spLocks noChangeArrowheads="1"/>
          </p:cNvSpPr>
          <p:nvPr/>
        </p:nvSpPr>
        <p:spPr bwMode="auto">
          <a:xfrm>
            <a:off x="704850" y="4214813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cs-CZ" sz="2000" b="1"/>
          </a:p>
        </p:txBody>
      </p:sp>
      <p:graphicFrame>
        <p:nvGraphicFramePr>
          <p:cNvPr id="11271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80185"/>
              </p:ext>
            </p:extLst>
          </p:nvPr>
        </p:nvGraphicFramePr>
        <p:xfrm>
          <a:off x="797719" y="3740457"/>
          <a:ext cx="42608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4" imgW="1930400" imgH="228600" progId="Equation.DSMT4">
                  <p:embed/>
                </p:oleObj>
              </mc:Choice>
              <mc:Fallback>
                <p:oleObj name="Equation" r:id="rId4" imgW="1930400" imgH="22860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19" y="3740457"/>
                        <a:ext cx="42608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18774"/>
              </p:ext>
            </p:extLst>
          </p:nvPr>
        </p:nvGraphicFramePr>
        <p:xfrm>
          <a:off x="797719" y="4265469"/>
          <a:ext cx="679926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6" imgW="3111500" imgH="304800" progId="Equation.DSMT4">
                  <p:embed/>
                </p:oleObj>
              </mc:Choice>
              <mc:Fallback>
                <p:oleObj name="Equation" r:id="rId6" imgW="3111500" imgH="304800" progId="Equation.DSMT4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19" y="4265469"/>
                        <a:ext cx="6799262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kt 11"/>
          <p:cNvGraphicFramePr>
            <a:graphicFrameLocks noChangeAspect="1"/>
          </p:cNvGraphicFramePr>
          <p:nvPr/>
        </p:nvGraphicFramePr>
        <p:xfrm>
          <a:off x="1187450" y="5805488"/>
          <a:ext cx="60642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8" imgW="2781300" imgH="444500" progId="Equation.DSMT4">
                  <p:embed/>
                </p:oleObj>
              </mc:Choice>
              <mc:Fallback>
                <p:oleObj name="Equation" r:id="rId8" imgW="2781300" imgH="444500" progId="Equation.DSMT4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805488"/>
                        <a:ext cx="6064250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CD70F-646A-4E19-A794-19120A3D0FDE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1229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Zákon hromadění skutečných chyb.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latin typeface="+mn-lt"/>
                <a:cs typeface="+mn-cs"/>
              </a:rPr>
              <a:t>Skutečné chyby měřených veličin zpravidla neznáme, ale známe jejich směrodatné odchylky. </a:t>
            </a:r>
            <a:r>
              <a:rPr lang="cs-CZ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Pak použijeme zákon hromadění směrodatných odchylek.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Zákon hromadění směrodatných odchylek</a:t>
            </a:r>
            <a:r>
              <a:rPr lang="cs-CZ" sz="2000" b="1" dirty="0">
                <a:latin typeface="+mn-lt"/>
                <a:cs typeface="+mn-cs"/>
              </a:rPr>
              <a:t> </a:t>
            </a:r>
          </a:p>
        </p:txBody>
      </p:sp>
      <p:graphicFrame>
        <p:nvGraphicFramePr>
          <p:cNvPr id="12294" name="Objekt 1"/>
          <p:cNvGraphicFramePr>
            <a:graphicFrameLocks noChangeAspect="1"/>
          </p:cNvGraphicFramePr>
          <p:nvPr/>
        </p:nvGraphicFramePr>
        <p:xfrm>
          <a:off x="1258888" y="1341438"/>
          <a:ext cx="60610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4" imgW="2781300" imgH="444500" progId="Equation.DSMT4">
                  <p:embed/>
                </p:oleObj>
              </mc:Choice>
              <mc:Fallback>
                <p:oleObj name="Equation" r:id="rId4" imgW="2781300" imgH="44450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341438"/>
                        <a:ext cx="60610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269407"/>
              </p:ext>
            </p:extLst>
          </p:nvPr>
        </p:nvGraphicFramePr>
        <p:xfrm>
          <a:off x="1187624" y="4509120"/>
          <a:ext cx="6437313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6" imgW="2959100" imgH="520700" progId="Equation.DSMT4">
                  <p:embed/>
                </p:oleObj>
              </mc:Choice>
              <mc:Fallback>
                <p:oleObj name="Equation" r:id="rId6" imgW="2959100" imgH="5207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509120"/>
                        <a:ext cx="6437313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9A29C-357F-4CE0-BD37-3127D2DA14FA}" type="slidenum">
              <a:rPr lang="cs-CZ"/>
              <a:pPr>
                <a:defRPr/>
              </a:pPr>
              <a:t>12</a:t>
            </a:fld>
            <a:endParaRPr lang="cs-CZ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5048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Zákon hromadění směrodatných odchylek</a:t>
            </a:r>
            <a:r>
              <a:rPr lang="cs-CZ" sz="2000" b="1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Podmínky platnosti.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Jednotlivé měřené veličiny, a tedy i jejich skutečné chyby, musí být vzájemně nezávislé.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Skutečné chyby mají náhodný charakter, jejich znaménko a velikost se řídí normálním rozdělením.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Chyby jsou oproti měřeným hodnotám malé, parciální derivace musí zůstat prakticky konstantní, změní-li se měřené hodnoty o hodnoty chyb.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dirty="0">
                <a:latin typeface="+mn-lt"/>
                <a:cs typeface="+mn-cs"/>
              </a:rPr>
              <a:t>Jednotlivé členy musí mít stejný fyzikální rozměr.</a:t>
            </a: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</p:txBody>
      </p:sp>
      <p:graphicFrame>
        <p:nvGraphicFramePr>
          <p:cNvPr id="13318" name="Objekt 1"/>
          <p:cNvGraphicFramePr>
            <a:graphicFrameLocks noChangeAspect="1"/>
          </p:cNvGraphicFramePr>
          <p:nvPr/>
        </p:nvGraphicFramePr>
        <p:xfrm>
          <a:off x="1187450" y="1412875"/>
          <a:ext cx="64373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4" imgW="2959100" imgH="520700" progId="Equation.DSMT4">
                  <p:embed/>
                </p:oleObj>
              </mc:Choice>
              <mc:Fallback>
                <p:oleObj name="Equation" r:id="rId4" imgW="2959100" imgH="52070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643731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FEF78-297E-455F-8EC8-CECE306C4BE7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84213" y="765175"/>
            <a:ext cx="75596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Příklad </a:t>
            </a: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1 : </a:t>
            </a:r>
            <a:r>
              <a:rPr lang="cs-CZ" dirty="0">
                <a:latin typeface="Tahoma" pitchFamily="34" charset="0"/>
                <a:cs typeface="+mn-cs"/>
              </a:rPr>
              <a:t>Jsou známy dvě délky a = 34,352 m, b = 28,311 m, které byly změřeny se </a:t>
            </a:r>
            <a:r>
              <a:rPr lang="cs-CZ" dirty="0" err="1">
                <a:latin typeface="Symbol" pitchFamily="18" charset="2"/>
                <a:cs typeface="+mn-cs"/>
              </a:rPr>
              <a:t>s</a:t>
            </a:r>
            <a:r>
              <a:rPr lang="cs-CZ" baseline="-25000" dirty="0" err="1">
                <a:latin typeface="Tahoma" pitchFamily="34" charset="0"/>
                <a:cs typeface="+mn-cs"/>
              </a:rPr>
              <a:t>a</a:t>
            </a:r>
            <a:r>
              <a:rPr lang="cs-CZ" dirty="0">
                <a:latin typeface="Tahoma" pitchFamily="34" charset="0"/>
                <a:cs typeface="+mn-cs"/>
              </a:rPr>
              <a:t>=</a:t>
            </a:r>
            <a:r>
              <a:rPr lang="cs-CZ" dirty="0" err="1">
                <a:latin typeface="Symbol" pitchFamily="18" charset="2"/>
                <a:cs typeface="+mn-cs"/>
              </a:rPr>
              <a:t>s</a:t>
            </a:r>
            <a:r>
              <a:rPr lang="cs-CZ" baseline="-25000" dirty="0" err="1">
                <a:latin typeface="Tahoma" pitchFamily="34" charset="0"/>
                <a:cs typeface="+mn-cs"/>
              </a:rPr>
              <a:t>b</a:t>
            </a:r>
            <a:r>
              <a:rPr lang="cs-CZ" dirty="0">
                <a:latin typeface="Tahoma" pitchFamily="34" charset="0"/>
                <a:cs typeface="+mn-cs"/>
              </a:rPr>
              <a:t>= 0,002m. Dále byl změřen úhel </a:t>
            </a:r>
            <a:r>
              <a:rPr lang="cs-CZ" dirty="0">
                <a:latin typeface="Symbol" pitchFamily="18" charset="2"/>
                <a:cs typeface="+mn-cs"/>
              </a:rPr>
              <a:t>w</a:t>
            </a:r>
            <a:r>
              <a:rPr lang="cs-CZ" dirty="0">
                <a:latin typeface="Tahoma" pitchFamily="34" charset="0"/>
                <a:cs typeface="+mn-cs"/>
              </a:rPr>
              <a:t> =  52,3452°, </a:t>
            </a:r>
            <a:r>
              <a:rPr lang="cs-CZ" dirty="0">
                <a:latin typeface="Symbol" pitchFamily="18" charset="2"/>
                <a:cs typeface="+mn-cs"/>
              </a:rPr>
              <a:t>s</a:t>
            </a:r>
            <a:r>
              <a:rPr lang="cs-CZ" baseline="-25000" dirty="0">
                <a:latin typeface="Symbol" pitchFamily="18" charset="2"/>
                <a:cs typeface="+mn-cs"/>
              </a:rPr>
              <a:t>w</a:t>
            </a:r>
            <a:r>
              <a:rPr lang="cs-CZ" dirty="0">
                <a:latin typeface="Tahoma" pitchFamily="34" charset="0"/>
                <a:cs typeface="+mn-cs"/>
              </a:rPr>
              <a:t> = 0,0045°. Určete směrodatnou odchylku plochy trojúhelníka.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4351" name="Picture 17" descr="3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7" t="5360" r="16678" b="16951"/>
          <a:stretch>
            <a:fillRect/>
          </a:stretch>
        </p:blipFill>
        <p:spPr bwMode="auto">
          <a:xfrm>
            <a:off x="1641475" y="2420938"/>
            <a:ext cx="4587875" cy="359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F0D3D-FC2C-4979-9395-6F50D1DD974C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54050" y="808038"/>
            <a:ext cx="7272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ahom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Funkční vztah :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530673"/>
              </p:ext>
            </p:extLst>
          </p:nvPr>
        </p:nvGraphicFramePr>
        <p:xfrm>
          <a:off x="1475656" y="1607523"/>
          <a:ext cx="25971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3" imgW="1193282" imgH="406224" progId="Equation.DSMT4">
                  <p:embed/>
                </p:oleObj>
              </mc:Choice>
              <mc:Fallback>
                <p:oleObj name="Equation" r:id="rId3" imgW="1193282" imgH="40622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07523"/>
                        <a:ext cx="25971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Rectangle 20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071932"/>
              </p:ext>
            </p:extLst>
          </p:nvPr>
        </p:nvGraphicFramePr>
        <p:xfrm>
          <a:off x="1475656" y="3083331"/>
          <a:ext cx="67691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5" imgW="2628900" imgH="1270000" progId="Equation.DSMT4">
                  <p:embed/>
                </p:oleObj>
              </mc:Choice>
              <mc:Fallback>
                <p:oleObj name="Equation" r:id="rId5" imgW="2628900" imgH="1270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083331"/>
                        <a:ext cx="6769100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654050" y="260826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Skutečné chyby :</a:t>
            </a:r>
          </a:p>
        </p:txBody>
      </p:sp>
      <p:sp>
        <p:nvSpPr>
          <p:cNvPr id="15381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1BD0B-B69B-474A-82FF-805CB458344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84213" y="841375"/>
            <a:ext cx="7272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latin typeface="Tahom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Směrodatné odchylky :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403" name="Object 21"/>
          <p:cNvGraphicFramePr>
            <a:graphicFrameLocks noChangeAspect="1"/>
          </p:cNvGraphicFramePr>
          <p:nvPr/>
        </p:nvGraphicFramePr>
        <p:xfrm>
          <a:off x="1130300" y="1450975"/>
          <a:ext cx="6883400" cy="219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3" imgW="3162300" imgH="1003300" progId="Equation.DSMT4">
                  <p:embed/>
                </p:oleObj>
              </mc:Choice>
              <mc:Fallback>
                <p:oleObj name="Equation" r:id="rId3" imgW="3162300" imgH="10033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450975"/>
                        <a:ext cx="6883400" cy="219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684213" y="3649663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Úprava pro </a:t>
            </a: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cs-CZ" u="sng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a</a:t>
            </a: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 = </a:t>
            </a: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cs-CZ" u="sng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b</a:t>
            </a: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 = </a:t>
            </a: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cs-CZ" u="sng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d</a:t>
            </a: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 :</a:t>
            </a:r>
          </a:p>
        </p:txBody>
      </p:sp>
      <p:sp>
        <p:nvSpPr>
          <p:cNvPr id="16405" name="Rectangle 2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406" name="Object 24"/>
          <p:cNvGraphicFramePr>
            <a:graphicFrameLocks noChangeAspect="1"/>
          </p:cNvGraphicFramePr>
          <p:nvPr/>
        </p:nvGraphicFramePr>
        <p:xfrm>
          <a:off x="1187450" y="4081463"/>
          <a:ext cx="4586288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5" imgW="2082800" imgH="914400" progId="Equation.DSMT4">
                  <p:embed/>
                </p:oleObj>
              </mc:Choice>
              <mc:Fallback>
                <p:oleObj name="Equation" r:id="rId5" imgW="2082800" imgH="914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081463"/>
                        <a:ext cx="4586288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684213" y="6170613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Po dosazení :</a:t>
            </a:r>
            <a:r>
              <a:rPr lang="cs-CZ">
                <a:latin typeface="Tahoma" pitchFamily="34" charset="0"/>
                <a:cs typeface="+mn-cs"/>
              </a:rPr>
              <a:t> </a:t>
            </a:r>
            <a:r>
              <a:rPr lang="cs-CZ">
                <a:latin typeface="Symbol" pitchFamily="18" charset="2"/>
                <a:cs typeface="+mn-cs"/>
              </a:rPr>
              <a:t>s</a:t>
            </a:r>
            <a:r>
              <a:rPr lang="cs-CZ" baseline="-25000">
                <a:latin typeface="Tahoma" pitchFamily="34" charset="0"/>
                <a:cs typeface="+mn-cs"/>
              </a:rPr>
              <a:t>P</a:t>
            </a:r>
            <a:r>
              <a:rPr lang="cs-CZ">
                <a:latin typeface="Tahoma" pitchFamily="34" charset="0"/>
                <a:cs typeface="+mn-cs"/>
              </a:rPr>
              <a:t> = 0,043 m</a:t>
            </a:r>
            <a:r>
              <a:rPr lang="cs-CZ" baseline="30000">
                <a:latin typeface="Tahoma" pitchFamily="34" charset="0"/>
                <a:cs typeface="+mn-cs"/>
              </a:rPr>
              <a:t>2</a:t>
            </a:r>
            <a:r>
              <a:rPr lang="cs-CZ">
                <a:latin typeface="Tahoma" pitchFamily="34" charset="0"/>
                <a:cs typeface="+mn-cs"/>
              </a:rPr>
              <a:t>, P = 384,983 m</a:t>
            </a:r>
            <a:r>
              <a:rPr lang="cs-CZ" baseline="30000">
                <a:latin typeface="Tahoma" pitchFamily="34" charset="0"/>
                <a:cs typeface="+mn-cs"/>
              </a:rPr>
              <a:t>2</a:t>
            </a:r>
            <a:r>
              <a:rPr lang="cs-CZ">
                <a:latin typeface="Tahoma" pitchFamily="34" charset="0"/>
                <a:cs typeface="+mn-cs"/>
              </a:rPr>
              <a:t>. </a:t>
            </a:r>
            <a:endParaRPr lang="cs-CZ" u="sng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+mn-cs"/>
            </a:endParaRPr>
          </a:p>
        </p:txBody>
      </p:sp>
      <p:sp>
        <p:nvSpPr>
          <p:cNvPr id="16408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6B512-65C2-4FAC-9DF1-8CFB570CBA26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92150" y="752475"/>
            <a:ext cx="72723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10636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5859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21082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6304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30876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44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02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59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Příklad </a:t>
            </a: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2 :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 </a:t>
            </a:r>
            <a:r>
              <a:rPr lang="cs-CZ" dirty="0">
                <a:latin typeface="Tahoma" pitchFamily="34" charset="0"/>
                <a:cs typeface="+mn-cs"/>
              </a:rPr>
              <a:t>Odvoďte vzorec pro směrodatnou odchylku průměru z n měření, znáte-li směrodatnou odchylku jednoho měření </a:t>
            </a:r>
            <a:r>
              <a:rPr lang="cs-CZ" dirty="0">
                <a:latin typeface="Symbol" pitchFamily="18" charset="2"/>
                <a:cs typeface="+mn-cs"/>
              </a:rPr>
              <a:t>s</a:t>
            </a:r>
            <a:r>
              <a:rPr lang="cs-CZ" baseline="-25000" dirty="0">
                <a:latin typeface="Tahoma" pitchFamily="34" charset="0"/>
                <a:cs typeface="+mn-cs"/>
              </a:rPr>
              <a:t>l</a:t>
            </a:r>
            <a:r>
              <a:rPr lang="cs-CZ" dirty="0">
                <a:latin typeface="Tahoma" pitchFamily="34" charset="0"/>
                <a:cs typeface="+mn-cs"/>
              </a:rPr>
              <a:t>.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74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30568"/>
              </p:ext>
            </p:extLst>
          </p:nvPr>
        </p:nvGraphicFramePr>
        <p:xfrm>
          <a:off x="1160845" y="1941984"/>
          <a:ext cx="301625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3" imgW="1371600" imgH="431800" progId="Equation.DSMT4">
                  <p:embed/>
                </p:oleObj>
              </mc:Choice>
              <mc:Fallback>
                <p:oleObj name="Equation" r:id="rId3" imgW="1371600" imgH="431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845" y="1941984"/>
                        <a:ext cx="301625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692150" y="2986088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Zákon hromadění skutečných chyb :</a:t>
            </a: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692150" y="1484784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Funkční vztah :</a:t>
            </a: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7427" name="Object 23"/>
          <p:cNvGraphicFramePr>
            <a:graphicFrameLocks noChangeAspect="1"/>
          </p:cNvGraphicFramePr>
          <p:nvPr/>
        </p:nvGraphicFramePr>
        <p:xfrm>
          <a:off x="1187450" y="3500438"/>
          <a:ext cx="35750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Equation" r:id="rId5" imgW="1624895" imgH="406224" progId="Equation.DSMT4">
                  <p:embed/>
                </p:oleObj>
              </mc:Choice>
              <mc:Fallback>
                <p:oleObj name="Equation" r:id="rId5" imgW="1624895" imgH="406224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00438"/>
                        <a:ext cx="35750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674688" y="4509120"/>
            <a:ext cx="8001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Víme, že všechna měření mají stejnou směrodatnou odchylku. O skutečných chybách ale nevíme nic (je to náhodná veličina) a proto 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NELZE</a:t>
            </a:r>
            <a:r>
              <a:rPr lang="cs-CZ" dirty="0">
                <a:latin typeface="+mn-lt"/>
                <a:cs typeface="+mn-cs"/>
              </a:rPr>
              <a:t> závorku zjednodušit. Obecně platí :</a:t>
            </a:r>
          </a:p>
        </p:txBody>
      </p:sp>
      <p:graphicFrame>
        <p:nvGraphicFramePr>
          <p:cNvPr id="1742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437519"/>
              </p:ext>
            </p:extLst>
          </p:nvPr>
        </p:nvGraphicFramePr>
        <p:xfrm>
          <a:off x="1177131" y="5589240"/>
          <a:ext cx="2403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Equation" r:id="rId7" imgW="1091726" imgH="253890" progId="Equation.DSMT4">
                  <p:embed/>
                </p:oleObj>
              </mc:Choice>
              <mc:Fallback>
                <p:oleObj name="Equation" r:id="rId7" imgW="1091726" imgH="25389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131" y="5589240"/>
                        <a:ext cx="24034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EC65D-3514-422E-A575-2F3AEEEC8A54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8" name="Rectangle 20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8449" name="Object 21"/>
          <p:cNvGraphicFramePr>
            <a:graphicFrameLocks noChangeAspect="1"/>
          </p:cNvGraphicFramePr>
          <p:nvPr/>
        </p:nvGraphicFramePr>
        <p:xfrm>
          <a:off x="1114425" y="2636838"/>
          <a:ext cx="65071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3" imgW="2959100" imgH="419100" progId="Equation.DSMT4">
                  <p:embed/>
                </p:oleObj>
              </mc:Choice>
              <mc:Fallback>
                <p:oleObj name="Equation" r:id="rId3" imgW="2959100" imgH="4191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2636838"/>
                        <a:ext cx="65071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Text Box 23"/>
          <p:cNvSpPr txBox="1">
            <a:spLocks noChangeArrowheads="1"/>
          </p:cNvSpPr>
          <p:nvPr/>
        </p:nvSpPr>
        <p:spPr bwMode="auto">
          <a:xfrm>
            <a:off x="682625" y="773113"/>
            <a:ext cx="72723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Zákon hromadění směrodatných odchylek :</a:t>
            </a:r>
          </a:p>
          <a:p>
            <a:r>
              <a:rPr lang="cs-CZ"/>
              <a:t>Ze zadání víme, že všechna měření mají stejnou směrodatnou odchylku. Proto platí :</a:t>
            </a:r>
          </a:p>
        </p:txBody>
      </p:sp>
      <p:graphicFrame>
        <p:nvGraphicFramePr>
          <p:cNvPr id="18451" name="Object 27"/>
          <p:cNvGraphicFramePr>
            <a:graphicFrameLocks noChangeAspect="1"/>
          </p:cNvGraphicFramePr>
          <p:nvPr/>
        </p:nvGraphicFramePr>
        <p:xfrm>
          <a:off x="1114425" y="1844675"/>
          <a:ext cx="32416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5" imgW="1473200" imgH="254000" progId="Equation.DSMT4">
                  <p:embed/>
                </p:oleObj>
              </mc:Choice>
              <mc:Fallback>
                <p:oleObj name="Equation" r:id="rId5" imgW="1473200" imgH="2540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844675"/>
                        <a:ext cx="32416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4E881-0899-4E1A-8041-F97415781C70}" type="slidenum">
              <a:rPr lang="cs-CZ"/>
              <a:pPr>
                <a:defRPr/>
              </a:pPr>
              <a:t>18</a:t>
            </a:fld>
            <a:endParaRPr lang="cs-CZ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64" name="Text 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84212" y="765026"/>
            <a:ext cx="7632203" cy="2893100"/>
          </a:xfrm>
          <a:prstGeom prst="rect">
            <a:avLst/>
          </a:prstGeom>
          <a:blipFill rotWithShape="1">
            <a:blip r:embed="rId3"/>
            <a:stretch>
              <a:fillRect l="-799" t="-1053" b="-3368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9463" name="Object 9"/>
          <p:cNvGraphicFramePr>
            <a:graphicFrameLocks noChangeAspect="1"/>
          </p:cNvGraphicFramePr>
          <p:nvPr/>
        </p:nvGraphicFramePr>
        <p:xfrm>
          <a:off x="1331913" y="3789363"/>
          <a:ext cx="29972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4" imgW="1358900" imgH="660400" progId="Equation.DSMT4">
                  <p:embed/>
                </p:oleObj>
              </mc:Choice>
              <mc:Fallback>
                <p:oleObj name="Equation" r:id="rId4" imgW="1358900" imgH="660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789363"/>
                        <a:ext cx="2997200" cy="144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9465" name="Object 11"/>
          <p:cNvGraphicFramePr>
            <a:graphicFrameLocks noChangeAspect="1"/>
          </p:cNvGraphicFramePr>
          <p:nvPr/>
        </p:nvGraphicFramePr>
        <p:xfrm>
          <a:off x="4905375" y="4508500"/>
          <a:ext cx="15113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6" imgW="685800" imgH="228600" progId="Equation.DSMT4">
                  <p:embed/>
                </p:oleObj>
              </mc:Choice>
              <mc:Fallback>
                <p:oleObj name="Equation" r:id="rId6" imgW="6858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4508500"/>
                        <a:ext cx="15113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30261-1642-49B4-9D69-688A37983AA0}" type="slidenum">
              <a:rPr lang="cs-CZ"/>
              <a:pPr>
                <a:defRPr/>
              </a:pPr>
              <a:t>19</a:t>
            </a:fld>
            <a:endParaRPr lang="cs-CZ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685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84213" y="770267"/>
            <a:ext cx="7272338" cy="4838184"/>
          </a:xfrm>
          <a:prstGeom prst="rect">
            <a:avLst/>
          </a:prstGeom>
          <a:blipFill rotWithShape="1">
            <a:blip r:embed="rId3"/>
            <a:stretch>
              <a:fillRect l="-922" t="-630" r="-671" b="-1008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573771"/>
              </p:ext>
            </p:extLst>
          </p:nvPr>
        </p:nvGraphicFramePr>
        <p:xfrm>
          <a:off x="1187624" y="3305461"/>
          <a:ext cx="2076450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Equation" r:id="rId4" imgW="939392" imgH="622030" progId="Equation.DSMT4">
                  <p:embed/>
                </p:oleObj>
              </mc:Choice>
              <mc:Fallback>
                <p:oleObj name="Equation" r:id="rId4" imgW="939392" imgH="62203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305461"/>
                        <a:ext cx="2076450" cy="136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02933"/>
              </p:ext>
            </p:extLst>
          </p:nvPr>
        </p:nvGraphicFramePr>
        <p:xfrm>
          <a:off x="3632994" y="3933056"/>
          <a:ext cx="13747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name="Equation" r:id="rId6" imgW="622030" imgH="241195" progId="Equation.DSMT4">
                  <p:embed/>
                </p:oleObj>
              </mc:Choice>
              <mc:Fallback>
                <p:oleObj name="Equation" r:id="rId6" imgW="622030" imgH="24119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994" y="3933056"/>
                        <a:ext cx="13747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0" y="306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223001"/>
              </p:ext>
            </p:extLst>
          </p:nvPr>
        </p:nvGraphicFramePr>
        <p:xfrm>
          <a:off x="5416962" y="3189359"/>
          <a:ext cx="30416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Equation" r:id="rId8" imgW="1384300" imgH="660400" progId="Equation.DSMT4">
                  <p:embed/>
                </p:oleObj>
              </mc:Choice>
              <mc:Fallback>
                <p:oleObj name="Equation" r:id="rId8" imgW="1384300" imgH="660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962" y="3189359"/>
                        <a:ext cx="304165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graphicFrame>
        <p:nvGraphicFramePr>
          <p:cNvPr id="20494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030145"/>
              </p:ext>
            </p:extLst>
          </p:nvPr>
        </p:nvGraphicFramePr>
        <p:xfrm>
          <a:off x="1259632" y="5608451"/>
          <a:ext cx="132873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Equation" r:id="rId10" imgW="596900" imgH="431800" progId="Equation.DSMT4">
                  <p:embed/>
                </p:oleObj>
              </mc:Choice>
              <mc:Fallback>
                <p:oleObj name="Equation" r:id="rId10" imgW="596900" imgH="43180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608451"/>
                        <a:ext cx="132873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B9644-6F4A-4872-AF65-8825467C0DE9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Úvod o měření obecně.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j-lt"/>
              <a:cs typeface="+mn-cs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V geodézii měříme především délky, úhly, a dále také např. čas, velikost síly tíže apod. Výsledek měření je charakterizován číslem, závislým též na volbě jednotek.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j-lt"/>
              <a:cs typeface="+mn-cs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Ze zkušenosti platí : opakuje-li se měření téže veličiny, tak i při sebevětší pečlivosti jsou získány obecně různé výsledky. Je to tím, že žádné měření nelze izolovat od mnoha rušivých vlivů, hlavně </a:t>
            </a:r>
            <a:r>
              <a:rPr lang="cs-CZ" dirty="0" smtClean="0">
                <a:latin typeface="+mj-lt"/>
                <a:cs typeface="+mn-cs"/>
              </a:rPr>
              <a:t>: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j-lt"/>
              <a:cs typeface="+mn-cs"/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nedokonalost našich smyslů, 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nedokonalost přístrojů, 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vnější vlivy, </a:t>
            </a: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nedostatečná znalost všech okolností, které způsobují chyby měření atd.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j-lt"/>
              <a:cs typeface="+mn-cs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Omezováním chyb např. využitím přesnějšího přístroje lze snížit jejich vliv, a tak zvýšit přesnost měření. Proměnlivé, velmi početné, a nejen proto v podstatě nepostižitelné vlivy určují číselně výsledek měření, který je v určitých mezích náhodnou (libovolnou a nepředvídatelnou) veličinou. Rozdílnost výsledků měření vyplývá z fyzikální podstaty prostředí.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j-lt"/>
              <a:cs typeface="+mn-cs"/>
            </a:endParaRPr>
          </a:p>
          <a:p>
            <a:pPr marL="0"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Při měření a jeho zpracování je hledána nejspolehlivější hodnota výsledku měření, odhadována její přesnost a meze její spolehlivosti. Měřením či zpracováním měření NIKDY nezískáme skutečnou hodnotu veličiny, vždy se jedná o odhad.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106A7-B06F-4E2E-AC1E-C2FB481AE055}" type="slidenum">
              <a:rPr lang="cs-CZ"/>
              <a:pPr>
                <a:defRPr/>
              </a:pPr>
              <a:t>20</a:t>
            </a:fld>
            <a:endParaRPr lang="cs-CZ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4213" y="765175"/>
            <a:ext cx="74882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Směrodatná odchylka je také 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náhodná veličina</a:t>
            </a:r>
            <a:r>
              <a:rPr lang="cs-CZ" dirty="0">
                <a:latin typeface="+mn-lt"/>
                <a:cs typeface="+mn-cs"/>
              </a:rPr>
              <a:t> – pokud provedeme stejně např. 2 x 10 měření a vypočteme dvakrát směrodatnou odchylku, obecně nebude stejná. Jen pro ilustraci je zde uveden vzorec pro výpočet odhadu směrodatné odchylky směrodatné odchylky.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1511" name="Object 6"/>
          <p:cNvGraphicFramePr>
            <a:graphicFrameLocks noChangeAspect="1"/>
          </p:cNvGraphicFramePr>
          <p:nvPr/>
        </p:nvGraphicFramePr>
        <p:xfrm>
          <a:off x="1619250" y="2230438"/>
          <a:ext cx="18859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3" imgW="850531" imgH="431613" progId="Equation.DSMT4">
                  <p:embed/>
                </p:oleObj>
              </mc:Choice>
              <mc:Fallback>
                <p:oleObj name="Equation" r:id="rId3" imgW="850531" imgH="4316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30438"/>
                        <a:ext cx="18859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73100" y="3357563"/>
            <a:ext cx="7272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/>
              <a:t>kde n</a:t>
            </a:r>
            <a:r>
              <a:rPr lang="en-US"/>
              <a:t>’</a:t>
            </a:r>
            <a:r>
              <a:rPr lang="cs-CZ"/>
              <a:t> je nadbytečný počet měření, zde n</a:t>
            </a:r>
            <a:r>
              <a:rPr lang="en-US"/>
              <a:t>’</a:t>
            </a:r>
            <a:r>
              <a:rPr lang="cs-CZ"/>
              <a:t> </a:t>
            </a:r>
            <a:r>
              <a:rPr lang="en-US"/>
              <a:t>=</a:t>
            </a:r>
            <a:r>
              <a:rPr lang="cs-CZ"/>
              <a:t> (n­-1). </a:t>
            </a:r>
          </a:p>
        </p:txBody>
      </p:sp>
      <p:graphicFrame>
        <p:nvGraphicFramePr>
          <p:cNvPr id="72828" name="Group 124"/>
          <p:cNvGraphicFramePr>
            <a:graphicFrameLocks noGrp="1"/>
          </p:cNvGraphicFramePr>
          <p:nvPr/>
        </p:nvGraphicFramePr>
        <p:xfrm>
          <a:off x="685800" y="4076700"/>
          <a:ext cx="7270750" cy="914400"/>
        </p:xfrm>
        <a:graphic>
          <a:graphicData uri="http://schemas.openxmlformats.org/drawingml/2006/table">
            <a:tbl>
              <a:tblPr/>
              <a:tblGrid>
                <a:gridCol w="1390650"/>
                <a:gridCol w="735013"/>
                <a:gridCol w="735012"/>
                <a:gridCol w="735013"/>
                <a:gridCol w="735012"/>
                <a:gridCol w="735013"/>
                <a:gridCol w="735012"/>
                <a:gridCol w="735013"/>
                <a:gridCol w="73501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1/√(2n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5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4F37F-D035-4027-893F-5ADE6189BF25}" type="slidenum">
              <a:rPr lang="cs-CZ"/>
              <a:pPr>
                <a:defRPr/>
              </a:pPr>
              <a:t>21</a:t>
            </a:fld>
            <a:endParaRPr lang="cs-CZ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84213" y="790575"/>
            <a:ext cx="7272337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Zpracování přímých měření nestejné přesnosti.</a:t>
            </a:r>
            <a:endParaRPr lang="cs-CZ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Pokud měření nemají stejnou přesnost a tato přesnost je známa, je nutno zvolit jiný postup zpracování. Hodnota výsledku měření je pak získána jako vážený průměr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042988" y="2073275"/>
          <a:ext cx="2576512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3" imgW="1168400" imgH="850900" progId="Equation.DSMT4">
                  <p:embed/>
                </p:oleObj>
              </mc:Choice>
              <mc:Fallback>
                <p:oleObj name="Equation" r:id="rId3" imgW="1168400" imgH="850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073275"/>
                        <a:ext cx="2576512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971550" y="4724400"/>
          <a:ext cx="11842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5" imgW="545863" imgH="444307" progId="Equation.DSMT4">
                  <p:embed/>
                </p:oleObj>
              </mc:Choice>
              <mc:Fallback>
                <p:oleObj name="Equation" r:id="rId5" imgW="545863" imgH="44430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724400"/>
                        <a:ext cx="118427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684213" y="4076700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/>
              <a:t>Váhy se určují :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2428875" y="5013325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/>
              <a:t>, kde c je volená konstanta.</a:t>
            </a:r>
          </a:p>
        </p:txBody>
      </p:sp>
      <p:sp>
        <p:nvSpPr>
          <p:cNvPr id="22542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3B51D-493E-42C7-A606-43DEE3629F30}" type="slidenum">
              <a:rPr lang="cs-CZ"/>
              <a:pPr>
                <a:defRPr/>
              </a:pPr>
              <a:t>22</a:t>
            </a:fld>
            <a:endParaRPr lang="cs-CZ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666750" y="744538"/>
            <a:ext cx="7272338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Zpracování přímých měření nestejné přesnosti.</a:t>
            </a:r>
            <a:endParaRPr lang="cs-CZ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Směrodatná odchylka hodnoty určené váženým průměrem se vypočte </a:t>
            </a:r>
          </a:p>
        </p:txBody>
      </p:sp>
      <p:graphicFrame>
        <p:nvGraphicFramePr>
          <p:cNvPr id="23559" name="Object 9"/>
          <p:cNvGraphicFramePr>
            <a:graphicFrameLocks noChangeAspect="1"/>
          </p:cNvGraphicFramePr>
          <p:nvPr/>
        </p:nvGraphicFramePr>
        <p:xfrm>
          <a:off x="1116013" y="1557338"/>
          <a:ext cx="4843462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3" imgW="2197100" imgH="889000" progId="Equation.DSMT4">
                  <p:embed/>
                </p:oleObj>
              </mc:Choice>
              <mc:Fallback>
                <p:oleObj name="Equation" r:id="rId3" imgW="21971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7338"/>
                        <a:ext cx="4843462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684213" y="3716338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/>
              <a:t>, kde opravy se vypočtou</a:t>
            </a:r>
          </a:p>
        </p:txBody>
      </p:sp>
      <p:graphicFrame>
        <p:nvGraphicFramePr>
          <p:cNvPr id="23561" name="Object 12"/>
          <p:cNvGraphicFramePr>
            <a:graphicFrameLocks noChangeAspect="1"/>
          </p:cNvGraphicFramePr>
          <p:nvPr/>
        </p:nvGraphicFramePr>
        <p:xfrm>
          <a:off x="1116013" y="4365625"/>
          <a:ext cx="13747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5" imgW="622030" imgH="241195" progId="Equation.DSMT4">
                  <p:embed/>
                </p:oleObj>
              </mc:Choice>
              <mc:Fallback>
                <p:oleObj name="Equation" r:id="rId5" imgW="622030" imgH="24119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365625"/>
                        <a:ext cx="13747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2" name="TextovéPole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522101"/>
            <a:ext cx="4391848" cy="933012"/>
          </a:xfrm>
          <a:prstGeom prst="rect">
            <a:avLst/>
          </a:prstGeom>
          <a:blipFill rotWithShape="1">
            <a:blip r:embed="rId7"/>
            <a:stretch>
              <a:fillRect l="-1110" b="-9804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536A4-C456-457B-830A-022577311A3A}" type="slidenum">
              <a:rPr lang="cs-CZ"/>
              <a:pPr>
                <a:defRPr/>
              </a:pPr>
              <a:t>23</a:t>
            </a:fld>
            <a:endParaRPr lang="cs-CZ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84213" y="765175"/>
            <a:ext cx="72723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Příklad 1 :</a:t>
            </a:r>
            <a:r>
              <a:rPr lang="cs-CZ" dirty="0">
                <a:latin typeface="+mn-lt"/>
                <a:cs typeface="+mn-cs"/>
              </a:rPr>
              <a:t> Délka byla měřena opakovaně pětkrát za stejných podmínek a stejnou metodou (= se stejnou přesností). Vypočtěte průměrnou délku, přesnost jednoho měření a přesnost průměru. </a:t>
            </a:r>
          </a:p>
        </p:txBody>
      </p:sp>
      <p:sp>
        <p:nvSpPr>
          <p:cNvPr id="24584" name="Rectangle 51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5" name="Object 14"/>
          <p:cNvGraphicFramePr>
            <a:graphicFrameLocks/>
          </p:cNvGraphicFramePr>
          <p:nvPr/>
        </p:nvGraphicFramePr>
        <p:xfrm>
          <a:off x="827088" y="5229225"/>
          <a:ext cx="280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229225"/>
                        <a:ext cx="2809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56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7" name="Object 13"/>
          <p:cNvGraphicFramePr>
            <a:graphicFrameLocks noChangeAspect="1"/>
          </p:cNvGraphicFramePr>
          <p:nvPr/>
        </p:nvGraphicFramePr>
        <p:xfrm>
          <a:off x="3109913" y="5157788"/>
          <a:ext cx="4349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" name="Equation" r:id="rId5" imgW="203024" imgH="253780" progId="Equation.DSMT4">
                  <p:embed/>
                </p:oleObj>
              </mc:Choice>
              <mc:Fallback>
                <p:oleObj name="Equation" r:id="rId5" imgW="203024" imgH="2537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5157788"/>
                        <a:ext cx="4349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Rectangle 61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9" name="Object 12"/>
          <p:cNvGraphicFramePr>
            <a:graphicFrameLocks noChangeAspect="1"/>
          </p:cNvGraphicFramePr>
          <p:nvPr/>
        </p:nvGraphicFramePr>
        <p:xfrm>
          <a:off x="5435600" y="5157788"/>
          <a:ext cx="4429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Equation" r:id="rId7" imgW="203112" imgH="228501" progId="Equation.DSMT4">
                  <p:embed/>
                </p:oleObj>
              </mc:Choice>
              <mc:Fallback>
                <p:oleObj name="Equation" r:id="rId7" imgW="203112" imgH="22850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157788"/>
                        <a:ext cx="44291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148" name="Group 348"/>
          <p:cNvGraphicFramePr>
            <a:graphicFrameLocks noGrp="1"/>
          </p:cNvGraphicFramePr>
          <p:nvPr/>
        </p:nvGraphicFramePr>
        <p:xfrm>
          <a:off x="714375" y="1989138"/>
          <a:ext cx="7272338" cy="3718432"/>
        </p:xfrm>
        <a:graphic>
          <a:graphicData uri="http://schemas.openxmlformats.org/drawingml/2006/table">
            <a:tbl>
              <a:tblPr/>
              <a:tblGrid>
                <a:gridCol w="1817688"/>
                <a:gridCol w="1819275"/>
                <a:gridCol w="1817687"/>
                <a:gridCol w="1817688"/>
              </a:tblGrid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/ m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/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vv / m</a:t>
                      </a:r>
                      <a:r>
                        <a:rPr kumimoji="0" lang="cs-CZ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-0,0014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1,96E-06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3,60E-07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-0,0004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1,60E-07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6,76E-06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-0,0014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1,96E-06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28,133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04925" algn="l"/>
                        </a:tabLst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1,12E-05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= 5,6266 m,     = 0,0017 m,    = 0,00075 m</a:t>
                      </a:r>
                    </a:p>
                  </a:txBody>
                  <a:tcPr marT="45712" marB="4571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44781-EAF7-447A-AC96-9CC190BEC4F4}" type="slidenum">
              <a:rPr lang="cs-CZ"/>
              <a:pPr>
                <a:defRPr/>
              </a:pPr>
              <a:t>24</a:t>
            </a:fld>
            <a:endParaRPr lang="cs-CZ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2925" indent="-5429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>
                <a:latin typeface="Tahoma" pitchFamily="34" charset="0"/>
              </a:rPr>
              <a:t> 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84213" y="773113"/>
            <a:ext cx="76327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Příklad 2 :</a:t>
            </a:r>
            <a:r>
              <a:rPr lang="cs-CZ" dirty="0">
                <a:latin typeface="+mn-lt"/>
                <a:cs typeface="+mn-cs"/>
              </a:rPr>
              <a:t> Délka byla měřena opakovaně pětkrát různými metodami (= s různou přesností).  Vypočtěte průměrnou délku a přesnost průměru. 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1647825" y="1174750"/>
            <a:ext cx="14620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159" name="Group 335"/>
          <p:cNvGraphicFramePr>
            <a:graphicFrameLocks noGrp="1"/>
          </p:cNvGraphicFramePr>
          <p:nvPr/>
        </p:nvGraphicFramePr>
        <p:xfrm>
          <a:off x="684213" y="1773238"/>
          <a:ext cx="7272338" cy="3200400"/>
        </p:xfrm>
        <a:graphic>
          <a:graphicData uri="http://schemas.openxmlformats.org/drawingml/2006/table">
            <a:tbl>
              <a:tblPr/>
              <a:tblGrid>
                <a:gridCol w="688975"/>
                <a:gridCol w="1608138"/>
                <a:gridCol w="1296987"/>
                <a:gridCol w="1044575"/>
                <a:gridCol w="1316038"/>
                <a:gridCol w="13176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/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. p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/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3,908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-0,0013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8,791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-0,0003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2,869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-0,0013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4,77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26,823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9" name="Text Box 336"/>
          <p:cNvSpPr txBox="1">
            <a:spLocks noChangeArrowheads="1"/>
          </p:cNvSpPr>
          <p:nvPr/>
        </p:nvSpPr>
        <p:spPr bwMode="auto">
          <a:xfrm>
            <a:off x="684213" y="5534025"/>
            <a:ext cx="72723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/>
              <a:t>Volba c = 0,0025</a:t>
            </a:r>
            <a:r>
              <a:rPr lang="cs-CZ" baseline="30000"/>
              <a:t>2</a:t>
            </a:r>
            <a:r>
              <a:rPr lang="cs-CZ"/>
              <a:t>,    = 5,6267 m,       = 0,00056 m </a:t>
            </a:r>
          </a:p>
        </p:txBody>
      </p:sp>
      <p:graphicFrame>
        <p:nvGraphicFramePr>
          <p:cNvPr id="25670" name="Object 337"/>
          <p:cNvGraphicFramePr>
            <a:graphicFrameLocks/>
          </p:cNvGraphicFramePr>
          <p:nvPr/>
        </p:nvGraphicFramePr>
        <p:xfrm>
          <a:off x="2411413" y="5454650"/>
          <a:ext cx="2809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Object 33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454650"/>
                        <a:ext cx="2809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71" name="Object 340"/>
          <p:cNvGraphicFramePr>
            <a:graphicFrameLocks noChangeAspect="1"/>
          </p:cNvGraphicFramePr>
          <p:nvPr/>
        </p:nvGraphicFramePr>
        <p:xfrm>
          <a:off x="3708400" y="5465763"/>
          <a:ext cx="4429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5" imgW="203112" imgH="228501" progId="Equation.DSMT4">
                  <p:embed/>
                </p:oleObj>
              </mc:Choice>
              <mc:Fallback>
                <p:oleObj name="Equation" r:id="rId5" imgW="203112" imgH="228501" progId="Equation.DSMT4">
                  <p:embed/>
                  <p:pic>
                    <p:nvPicPr>
                      <p:cNvPr id="0" name="Object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465763"/>
                        <a:ext cx="44291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C630D-8B25-401D-8B14-98E9500BDB84}" type="slidenum">
              <a:rPr lang="cs-CZ"/>
              <a:pPr>
                <a:defRPr/>
              </a:pPr>
              <a:t>25</a:t>
            </a:fld>
            <a:endParaRPr lang="cs-CZ"/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266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217" y="765175"/>
            <a:ext cx="7992239" cy="4223336"/>
          </a:xfrm>
          <a:prstGeom prst="rect">
            <a:avLst/>
          </a:prstGeom>
          <a:blipFill rotWithShape="1">
            <a:blip r:embed="rId3"/>
            <a:stretch>
              <a:fillRect l="-763" t="-723" r="-381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0D8EA-2B0E-4416-8B30-AD8C6A6B6A01}" type="slidenum">
              <a:rPr lang="cs-CZ"/>
              <a:pPr>
                <a:defRPr/>
              </a:pPr>
              <a:t>26</a:t>
            </a:fld>
            <a:endParaRPr lang="cs-CZ"/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276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217" y="765175"/>
            <a:ext cx="7992239" cy="5364417"/>
          </a:xfrm>
          <a:prstGeom prst="rect">
            <a:avLst/>
          </a:prstGeom>
          <a:blipFill rotWithShape="1">
            <a:blip r:embed="rId3"/>
            <a:stretch>
              <a:fillRect l="-763" t="-56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F9126-86BC-49D9-919D-0479C548D43D}" type="slidenum">
              <a:rPr lang="cs-CZ"/>
              <a:pPr>
                <a:defRPr/>
              </a:pPr>
              <a:t>27</a:t>
            </a:fld>
            <a:endParaRPr lang="cs-CZ"/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2867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706841"/>
            <a:ext cx="7991475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D187E-16D9-4828-AFB6-9148FA753C70}" type="slidenum">
              <a:rPr lang="cs-CZ"/>
              <a:pPr>
                <a:defRPr/>
              </a:pPr>
              <a:t>28</a:t>
            </a:fld>
            <a:endParaRPr lang="cs-CZ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38" y="836712"/>
            <a:ext cx="79914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00" y="793144"/>
            <a:ext cx="77724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DCD2A-2F0C-4812-9C61-BD1C31CC1C25}" type="slidenum">
              <a:rPr lang="cs-CZ"/>
              <a:pPr>
                <a:defRPr/>
              </a:pPr>
              <a:t>29</a:t>
            </a:fld>
            <a:endParaRPr lang="cs-CZ"/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3072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30726" name="Picture 3" descr="C:\_data_Pedagogo\__bc_mgr\GD3\prednasky_2011\TUVR_h\obrs_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 t="23555" r="29372" b="13275"/>
          <a:stretch>
            <a:fillRect/>
          </a:stretch>
        </p:blipFill>
        <p:spPr bwMode="auto">
          <a:xfrm>
            <a:off x="674688" y="4181475"/>
            <a:ext cx="4835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00192" y="3938901"/>
            <a:ext cx="1943576" cy="2800767"/>
          </a:xfrm>
          <a:prstGeom prst="rect">
            <a:avLst/>
          </a:prstGeom>
          <a:blipFill rotWithShape="1">
            <a:blip r:embed="rId5"/>
            <a:stretch>
              <a:fillRect l="-1567" b="-1739"/>
            </a:stretch>
          </a:blipFill>
        </p:spPr>
        <p:txBody>
          <a:bodyPr/>
          <a:lstStyle/>
          <a:p>
            <a:r>
              <a:rPr lang="cs-CZ" sz="2400">
                <a:noFill/>
              </a:rPr>
              <a:t> </a:t>
            </a:r>
          </a:p>
        </p:txBody>
      </p:sp>
      <p:sp>
        <p:nvSpPr>
          <p:cNvPr id="10" name="Ovál 9"/>
          <p:cNvSpPr/>
          <p:nvPr/>
        </p:nvSpPr>
        <p:spPr>
          <a:xfrm>
            <a:off x="6911975" y="2938463"/>
            <a:ext cx="71913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3" name="Přímá spojnice 12"/>
          <p:cNvCxnSpPr/>
          <p:nvPr/>
        </p:nvCxnSpPr>
        <p:spPr>
          <a:xfrm flipH="1" flipV="1">
            <a:off x="6911975" y="2938463"/>
            <a:ext cx="719138" cy="635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6911975" y="2963863"/>
            <a:ext cx="719138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916238" y="3741738"/>
            <a:ext cx="2663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1600" dirty="0">
                <a:solidFill>
                  <a:srgbClr val="FF0000"/>
                </a:solidFill>
              </a:rPr>
              <a:t>malý vliv</a:t>
            </a:r>
            <a:r>
              <a:rPr lang="en-US" sz="1600" dirty="0">
                <a:solidFill>
                  <a:srgbClr val="FF0000"/>
                </a:solidFill>
              </a:rPr>
              <a:t> v </a:t>
            </a:r>
            <a:r>
              <a:rPr lang="cs-CZ" sz="1600" dirty="0">
                <a:solidFill>
                  <a:srgbClr val="FF0000"/>
                </a:solidFill>
              </a:rPr>
              <a:t>plochém terénu</a:t>
            </a:r>
          </a:p>
        </p:txBody>
      </p:sp>
      <p:cxnSp>
        <p:nvCxnSpPr>
          <p:cNvPr id="19" name="Přímá spojnice se šipkou 18"/>
          <p:cNvCxnSpPr>
            <a:stCxn id="17" idx="0"/>
          </p:cNvCxnSpPr>
          <p:nvPr/>
        </p:nvCxnSpPr>
        <p:spPr>
          <a:xfrm flipH="1" flipV="1">
            <a:off x="3779838" y="3549650"/>
            <a:ext cx="468312" cy="1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2627313" y="2892425"/>
            <a:ext cx="1512887" cy="666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3B30F-7385-446D-AE1E-41CFA3DDBC74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Úvod o měření obecně.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Výsledek každého měření je </a:t>
            </a:r>
            <a:r>
              <a:rPr lang="cs-CZ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nevyhnutelně</a:t>
            </a:r>
            <a:r>
              <a:rPr lang="cs-CZ" dirty="0">
                <a:latin typeface="+mj-lt"/>
                <a:cs typeface="+mn-cs"/>
              </a:rPr>
              <a:t> zatížen skutečnou chybou </a:t>
            </a: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e</a:t>
            </a:r>
            <a:r>
              <a:rPr lang="cs-CZ" dirty="0">
                <a:latin typeface="+mj-lt"/>
                <a:cs typeface="+mn-cs"/>
              </a:rPr>
              <a:t>, která je souhrnem působení jednotlivých vlivů. Skutečnou chybu měření </a:t>
            </a:r>
            <a:r>
              <a:rPr lang="cs-CZ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e</a:t>
            </a:r>
            <a:r>
              <a:rPr lang="cs-CZ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i</a:t>
            </a:r>
            <a:r>
              <a:rPr lang="cs-CZ" dirty="0">
                <a:latin typeface="+mj-lt"/>
                <a:cs typeface="+mn-cs"/>
              </a:rPr>
              <a:t> lze vyjádřit pomocí skutečné (správné) hodnoty veličiny 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X</a:t>
            </a:r>
            <a:r>
              <a:rPr lang="cs-CZ" dirty="0">
                <a:latin typeface="+mj-lt"/>
                <a:cs typeface="+mn-cs"/>
              </a:rPr>
              <a:t> a měřené hodnoty </a:t>
            </a:r>
            <a:r>
              <a:rPr lang="cs-CZ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l</a:t>
            </a:r>
            <a:r>
              <a:rPr lang="cs-CZ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i</a:t>
            </a:r>
            <a:r>
              <a:rPr lang="cs-CZ" dirty="0">
                <a:latin typeface="+mj-lt"/>
                <a:cs typeface="+mn-cs"/>
              </a:rPr>
              <a:t>:</a:t>
            </a:r>
          </a:p>
        </p:txBody>
      </p:sp>
      <p:graphicFrame>
        <p:nvGraphicFramePr>
          <p:cNvPr id="4102" name="Objekt 1"/>
          <p:cNvGraphicFramePr>
            <a:graphicFrameLocks noChangeAspect="1"/>
          </p:cNvGraphicFramePr>
          <p:nvPr/>
        </p:nvGraphicFramePr>
        <p:xfrm>
          <a:off x="1042988" y="2420938"/>
          <a:ext cx="15113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420938"/>
                        <a:ext cx="15113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684213" y="3284538"/>
            <a:ext cx="457200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Chyby měření.</a:t>
            </a:r>
            <a:r>
              <a:rPr lang="cs-CZ" b="1" dirty="0">
                <a:latin typeface="+mj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 hrubé chyby a omyly,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 nevyhnutelné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 náhodné,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 systematické.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C0E2C-CDCE-493B-854C-9115C11CCE22}" type="slidenum">
              <a:rPr lang="cs-CZ"/>
              <a:pPr>
                <a:defRPr/>
              </a:pPr>
              <a:t>30</a:t>
            </a:fld>
            <a:endParaRPr lang="cs-CZ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"/>
          <a:stretch>
            <a:fillRect/>
          </a:stretch>
        </p:blipFill>
        <p:spPr bwMode="auto">
          <a:xfrm>
            <a:off x="4140200" y="3508375"/>
            <a:ext cx="4535488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53" y="752475"/>
            <a:ext cx="79914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0" y="307181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56F0-6D60-40A8-851A-34E3D180B8F5}" type="slidenum">
              <a:rPr lang="cs-CZ"/>
              <a:pPr>
                <a:defRPr/>
              </a:pPr>
              <a:t>31</a:t>
            </a:fld>
            <a:endParaRPr lang="cs-CZ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5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4017963" y="98425"/>
            <a:ext cx="11080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algn="just"/>
            <a:r>
              <a:rPr lang="cs-CZ" sz="1100">
                <a:cs typeface="Times New Roman" pitchFamily="18" charset="0"/>
              </a:rPr>
              <a:t>	</a:t>
            </a:r>
            <a:endParaRPr lang="cs-CZ">
              <a:latin typeface="Arial" charset="0"/>
            </a:endParaRPr>
          </a:p>
        </p:txBody>
      </p:sp>
      <p:sp>
        <p:nvSpPr>
          <p:cNvPr id="32777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80" name="Rectangle 13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81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82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83" name="Rectangle 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042FF-3CA0-438F-A4ED-F5183F23546B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604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Chyby měření.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Omyly</a:t>
            </a:r>
            <a:r>
              <a:rPr lang="cs-CZ" dirty="0">
                <a:latin typeface="+mn-lt"/>
                <a:cs typeface="+mn-cs"/>
              </a:rPr>
              <a:t> nejsou způsobeny objektivními podmínkami měření, ale nesprávnými úkony měřiče (omyl, nepozornost, špatná manipulace s přístrojem apod.)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Hrubé chyby</a:t>
            </a:r>
            <a:r>
              <a:rPr lang="cs-CZ" dirty="0">
                <a:latin typeface="+mn-lt"/>
                <a:cs typeface="+mn-cs"/>
              </a:rPr>
              <a:t> mohou vznikat nakupením nepříznivých vlivů nebo jejich neobvyklou velikostí jako např. silný vítr nebo vibrace obrazu cíle v dalekohledu.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Měření s těmito chybami jsou v příkrém rozporu s kontrolními měřeními - je nutné dvojí měření nebo měření nadbytečných hodnot. Nejsou chybami nevyhnutelnými a dále nejsou v rozborech a hodnoceních uvažovány.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Systematické chyby </a:t>
            </a:r>
            <a:r>
              <a:rPr lang="cs-CZ" dirty="0">
                <a:latin typeface="+mj-lt"/>
                <a:cs typeface="+mn-cs"/>
              </a:rPr>
              <a:t>Vznikají z jednostranně působících příčin, za stejných podmínek ovlivňují měření ve stejném smyslu, tj. chyba měření má stejné znaménko i velikost.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konstantní</a:t>
            </a:r>
            <a:r>
              <a:rPr lang="cs-CZ" dirty="0">
                <a:latin typeface="+mj-lt"/>
                <a:cs typeface="+mn-cs"/>
              </a:rPr>
              <a:t> (při každém měření stejné znaménko i velikost, např. chybná délka pásma),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proměnlivé</a:t>
            </a:r>
            <a:r>
              <a:rPr lang="cs-CZ" dirty="0">
                <a:latin typeface="+mj-lt"/>
                <a:cs typeface="+mn-cs"/>
              </a:rPr>
              <a:t> (jejich vliv se mění v závislosti na podmínkách měření, např. na teplotě atmosféry apod., jejich vliv může mít i různá znaménka).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Systematické chyby je možno potlačit seřízením (rektifikací) přístrojů a pomůcek před měřením a vhodnou metodikou zpracování měření.</a:t>
            </a:r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25205-1C9D-4720-8B2D-440C977CA989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477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Chyby měření.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Náhodné chyby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jsou t</a:t>
            </a:r>
            <a:r>
              <a:rPr lang="cs-CZ" dirty="0">
                <a:latin typeface="+mn-lt"/>
                <a:cs typeface="+mn-cs"/>
              </a:rPr>
              <a:t>akové chyby, které při stejné měřené veličině, metodě měření, podmínkách a pečlivosti, náhodně nabývají různé velikosti i znaménka. Jednotlivě nemají žádné zákonitosti a jsou vzájemně nezávislé, nepředvídatelné a nezdůvodnitelné.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Ve větších souborech (vícekrát opakované měření) se však již řídí jistými statistickými zákonitostmi. Náhodné chyby stejného druhu mají charakter náhodné veličiny s normálním rozdělením pravděpodobnosti.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Celková </a:t>
            </a:r>
            <a:r>
              <a:rPr lang="cs-CZ" b="1" dirty="0">
                <a:latin typeface="+mn-lt"/>
                <a:cs typeface="+mn-cs"/>
              </a:rPr>
              <a:t>náhodná chyba</a:t>
            </a:r>
            <a:r>
              <a:rPr lang="cs-CZ" dirty="0">
                <a:latin typeface="+mn-lt"/>
                <a:cs typeface="+mn-cs"/>
              </a:rPr>
              <a:t> měření je dána součtem velkého množství jednotlivých na sobě nezávislých náhodných chyb způsobených mnoha různými vlivy.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Podle centrální limitní věty (Věta </a:t>
            </a:r>
            <a:r>
              <a:rPr lang="cs-CZ" dirty="0" err="1">
                <a:latin typeface="+mn-lt"/>
                <a:cs typeface="+mn-cs"/>
              </a:rPr>
              <a:t>Ljapunovova</a:t>
            </a:r>
            <a:r>
              <a:rPr lang="cs-CZ" dirty="0">
                <a:latin typeface="+mn-lt"/>
                <a:cs typeface="+mn-cs"/>
              </a:rPr>
              <a:t>: rozdělení součtu vzájemně nezávislých veličin </a:t>
            </a:r>
            <a:r>
              <a:rPr lang="cs-CZ" dirty="0" err="1">
                <a:latin typeface="+mn-lt"/>
                <a:cs typeface="+mn-cs"/>
              </a:rPr>
              <a:t>X</a:t>
            </a:r>
            <a:r>
              <a:rPr lang="cs-CZ" baseline="-25000" dirty="0" err="1">
                <a:latin typeface="+mn-lt"/>
                <a:cs typeface="+mn-cs"/>
              </a:rPr>
              <a:t>i</a:t>
            </a:r>
            <a:r>
              <a:rPr lang="cs-CZ" dirty="0">
                <a:latin typeface="+mn-lt"/>
                <a:cs typeface="+mn-cs"/>
              </a:rPr>
              <a:t> konverguje k normálnímu rozdělení i v případě, že veličiny </a:t>
            </a:r>
            <a:r>
              <a:rPr lang="cs-CZ" dirty="0" err="1">
                <a:latin typeface="+mn-lt"/>
                <a:cs typeface="+mn-cs"/>
              </a:rPr>
              <a:t>X</a:t>
            </a:r>
            <a:r>
              <a:rPr lang="cs-CZ" baseline="-25000" dirty="0" err="1">
                <a:latin typeface="+mn-lt"/>
                <a:cs typeface="+mn-cs"/>
              </a:rPr>
              <a:t>i</a:t>
            </a:r>
            <a:r>
              <a:rPr lang="cs-CZ" dirty="0">
                <a:latin typeface="+mn-lt"/>
                <a:cs typeface="+mn-cs"/>
              </a:rPr>
              <a:t> nemají stejné rozdělení pravděpodobnosti.) je rozdělení pravděpodobnosti v takovémto případě </a:t>
            </a:r>
            <a:r>
              <a:rPr lang="cs-CZ" b="1" dirty="0">
                <a:latin typeface="+mn-lt"/>
                <a:cs typeface="+mn-cs"/>
              </a:rPr>
              <a:t>normální</a:t>
            </a:r>
            <a:r>
              <a:rPr lang="cs-CZ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A384A-2D2E-4750-A437-E76613A33BE2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Chyby měření.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Vlastnosti náhodných chyb měření: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- pravděpodobnost vzniku kladné či záporné chyby určité velikosti je stejná,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- malé chyby jsou pravděpodobnější (četnější) než velké,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  <a:cs typeface="+mn-cs"/>
              </a:rPr>
              <a:t> chyby nad určitou mez se nevyskytují (resp. považujeme je za hrubé).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ahom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Normální rozdělení.</a:t>
            </a:r>
            <a:r>
              <a:rPr lang="cs-CZ" b="1" dirty="0">
                <a:latin typeface="+mn-lt"/>
                <a:cs typeface="+mn-cs"/>
              </a:rPr>
              <a:t> </a:t>
            </a:r>
            <a:r>
              <a:rPr lang="cs-CZ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ahom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Hustota pravděpodobnosti 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j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(x)</a:t>
            </a:r>
            <a:r>
              <a:rPr lang="cs-CZ" b="1" dirty="0">
                <a:latin typeface="Tahoma" pitchFamily="34" charset="0"/>
                <a:cs typeface="+mn-cs"/>
              </a:rPr>
              <a:t> </a:t>
            </a:r>
            <a:r>
              <a:rPr lang="cs-CZ" dirty="0">
                <a:latin typeface="+mj-lt"/>
                <a:cs typeface="+mn-cs"/>
              </a:rPr>
              <a:t>(také frekvenční funkce) normálního rozdělení 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N(E(x),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cs-CZ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n-cs"/>
              </a:rPr>
              <a:t>2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) je dána stření hodnotou E(x) a směrodatnou odchylkou 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+mn-cs"/>
              </a:rPr>
              <a:t>s</a:t>
            </a:r>
            <a:r>
              <a:rPr lang="cs-CZ" dirty="0">
                <a:latin typeface="+mj-lt"/>
                <a:cs typeface="+mn-cs"/>
              </a:rPr>
              <a:t>:</a:t>
            </a:r>
          </a:p>
        </p:txBody>
      </p:sp>
      <p:graphicFrame>
        <p:nvGraphicFramePr>
          <p:cNvPr id="7174" name="Objekt 1"/>
          <p:cNvGraphicFramePr>
            <a:graphicFrameLocks noChangeAspect="1"/>
          </p:cNvGraphicFramePr>
          <p:nvPr/>
        </p:nvGraphicFramePr>
        <p:xfrm>
          <a:off x="1692275" y="4292600"/>
          <a:ext cx="54530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2476500" imgH="495300" progId="Equation.DSMT4">
                  <p:embed/>
                </p:oleObj>
              </mc:Choice>
              <mc:Fallback>
                <p:oleObj name="Equation" r:id="rId4" imgW="2476500" imgH="49530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292600"/>
                        <a:ext cx="5453063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65C14-6233-4F63-AC32-1DAA9207324C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123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Normální rozdělení.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Pravděpodobnost P, že měření bude zatíženo chybou o velikosti padnoucí do intervalu &lt;A;B&gt; je rovna ploše vyšrafované v grafu.</a:t>
            </a:r>
          </a:p>
        </p:txBody>
      </p:sp>
      <p:pic>
        <p:nvPicPr>
          <p:cNvPr id="8198" name="Picture 8" descr="gau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3" t="7451" r="3586" b="6790"/>
          <a:stretch>
            <a:fillRect/>
          </a:stretch>
        </p:blipFill>
        <p:spPr bwMode="auto">
          <a:xfrm>
            <a:off x="993775" y="2060575"/>
            <a:ext cx="6119813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4797425" y="2519363"/>
            <a:ext cx="403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/>
              <a:t>Frekvenční křivka normálního rozdělení</a:t>
            </a:r>
          </a:p>
        </p:txBody>
      </p:sp>
      <p:graphicFrame>
        <p:nvGraphicFramePr>
          <p:cNvPr id="8200" name="Object 15"/>
          <p:cNvGraphicFramePr>
            <a:graphicFrameLocks noChangeAspect="1"/>
          </p:cNvGraphicFramePr>
          <p:nvPr/>
        </p:nvGraphicFramePr>
        <p:xfrm>
          <a:off x="5889625" y="3573463"/>
          <a:ext cx="203041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5" imgW="914400" imgH="469900" progId="Equation.DSMT4">
                  <p:embed/>
                </p:oleObj>
              </mc:Choice>
              <mc:Fallback>
                <p:oleObj name="Equation" r:id="rId5" imgW="914400" imgH="4699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25" y="3573463"/>
                        <a:ext cx="2030413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5C35C-E681-4A84-8213-52D783F35C10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/>
          <p:nvPr/>
        </p:nvSpPr>
        <p:spPr>
          <a:xfrm>
            <a:off x="684213" y="765175"/>
            <a:ext cx="7991475" cy="538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latin typeface="+mn-lt"/>
                <a:cs typeface="+mn-cs"/>
              </a:rPr>
              <a:t>Normální rozdělení. </a:t>
            </a:r>
            <a:r>
              <a:rPr lang="cs-CZ" sz="20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u="sng" dirty="0">
                <a:latin typeface="+mj-lt"/>
                <a:cs typeface="+mn-cs"/>
              </a:rPr>
              <a:t>Co to je směrodatná odchylka </a:t>
            </a:r>
            <a:r>
              <a:rPr lang="cs-CZ" u="sng" dirty="0">
                <a:latin typeface="Symbol" pitchFamily="18" charset="2"/>
                <a:cs typeface="+mn-cs"/>
              </a:rPr>
              <a:t>s</a:t>
            </a:r>
            <a:r>
              <a:rPr lang="cs-CZ" u="sng" dirty="0">
                <a:latin typeface="+mj-lt"/>
                <a:cs typeface="+mn-cs"/>
              </a:rPr>
              <a:t> ?</a:t>
            </a:r>
            <a:r>
              <a:rPr lang="cs-CZ" dirty="0">
                <a:latin typeface="+mj-lt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Je to parametr popisující normální rozdělení. Ve vztahu k měření je to charakteristika přesnosti. Z hlediska chyb měření je třeba vždy tuto charakteristiku interpretovat s ohledem na předchozí tabulku, a tedy si uvědomit, že např. v intervalu &lt;-2</a:t>
            </a:r>
            <a:r>
              <a:rPr lang="cs-CZ" dirty="0">
                <a:latin typeface="Symbol" pitchFamily="18" charset="2"/>
                <a:cs typeface="+mn-cs"/>
              </a:rPr>
              <a:t>s</a:t>
            </a:r>
            <a:r>
              <a:rPr lang="cs-CZ" dirty="0">
                <a:latin typeface="+mj-lt"/>
                <a:cs typeface="+mn-cs"/>
              </a:rPr>
              <a:t> ; 2</a:t>
            </a:r>
            <a:r>
              <a:rPr lang="cs-CZ" dirty="0">
                <a:latin typeface="Symbol" pitchFamily="18" charset="2"/>
                <a:cs typeface="+mn-cs"/>
              </a:rPr>
              <a:t>s</a:t>
            </a:r>
            <a:r>
              <a:rPr lang="cs-CZ" dirty="0">
                <a:latin typeface="+mj-lt"/>
                <a:cs typeface="+mn-cs"/>
              </a:rPr>
              <a:t>&gt; od měřené hodnoty se vyskytuje hledaná hodnota geometrického parametru s pravděpodobností 95 % (za předpokladu, že měření mají normální rozdělení a nepůsobí systematická chyba).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j-lt"/>
                <a:cs typeface="+mn-cs"/>
              </a:rPr>
              <a:t>Výsledkem vlivu náhodných a systematických chyb je skutečná chyba měření :</a:t>
            </a:r>
          </a:p>
        </p:txBody>
      </p:sp>
      <p:graphicFrame>
        <p:nvGraphicFramePr>
          <p:cNvPr id="9222" name="Objekt 1"/>
          <p:cNvGraphicFramePr>
            <a:graphicFrameLocks noChangeAspect="1"/>
          </p:cNvGraphicFramePr>
          <p:nvPr/>
        </p:nvGraphicFramePr>
        <p:xfrm>
          <a:off x="3348038" y="6151563"/>
          <a:ext cx="1533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4" imgW="698500" imgH="228600" progId="Equation.DSMT4">
                  <p:embed/>
                </p:oleObj>
              </mc:Choice>
              <mc:Fallback>
                <p:oleObj name="Equation" r:id="rId4" imgW="698500" imgH="22860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6151563"/>
                        <a:ext cx="1533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Group 164"/>
          <p:cNvGraphicFramePr>
            <a:graphicFrameLocks noGrp="1"/>
          </p:cNvGraphicFramePr>
          <p:nvPr/>
        </p:nvGraphicFramePr>
        <p:xfrm>
          <a:off x="755650" y="1196975"/>
          <a:ext cx="7272338" cy="2194404"/>
        </p:xfrm>
        <a:graphic>
          <a:graphicData uri="http://schemas.openxmlformats.org/drawingml/2006/table">
            <a:tbl>
              <a:tblPr/>
              <a:tblGrid>
                <a:gridCol w="2424113"/>
                <a:gridCol w="2424112"/>
                <a:gridCol w="2424113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-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+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0,682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-2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+ 2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0,954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-2,5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+2,5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0,988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– 3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+ 3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0,997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– ∞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E(x) + ∞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1,000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96A6D-EDBD-4615-B5CF-96A68385B499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684213" y="230188"/>
            <a:ext cx="777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800" b="1"/>
              <a:t>Hodnocení a rozbory přesnosti výškových měření.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217" y="765175"/>
            <a:ext cx="7992239" cy="5428922"/>
          </a:xfrm>
          <a:prstGeom prst="rect">
            <a:avLst/>
          </a:prstGeom>
          <a:blipFill rotWithShape="1">
            <a:blip r:embed="rId3"/>
            <a:stretch>
              <a:fillRect l="-763" t="-562" b="-89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44675"/>
            <a:ext cx="2297113" cy="14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5480</TotalTime>
  <Words>1229</Words>
  <Application>Microsoft Office PowerPoint</Application>
  <PresentationFormat>Předvádění na obrazovce (4:3)</PresentationFormat>
  <Paragraphs>341</Paragraphs>
  <Slides>31</Slides>
  <Notes>19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940</cp:revision>
  <cp:lastPrinted>2011-11-08T16:04:46Z</cp:lastPrinted>
  <dcterms:created xsi:type="dcterms:W3CDTF">2007-03-07T08:58:30Z</dcterms:created>
  <dcterms:modified xsi:type="dcterms:W3CDTF">2012-09-22T13:35:12Z</dcterms:modified>
</cp:coreProperties>
</file>