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311" r:id="rId2"/>
    <p:sldId id="344" r:id="rId3"/>
    <p:sldId id="361" r:id="rId4"/>
    <p:sldId id="362" r:id="rId5"/>
    <p:sldId id="345" r:id="rId6"/>
    <p:sldId id="346" r:id="rId7"/>
    <p:sldId id="363" r:id="rId8"/>
    <p:sldId id="347" r:id="rId9"/>
    <p:sldId id="364" r:id="rId10"/>
    <p:sldId id="348" r:id="rId11"/>
    <p:sldId id="365" r:id="rId12"/>
    <p:sldId id="366" r:id="rId13"/>
    <p:sldId id="309" r:id="rId14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4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8" autoAdjust="0"/>
    <p:restoredTop sz="96661" autoAdjust="0"/>
  </p:normalViewPr>
  <p:slideViewPr>
    <p:cSldViewPr showGuides="1">
      <p:cViewPr varScale="1">
        <p:scale>
          <a:sx n="93" d="100"/>
          <a:sy n="93" d="100"/>
        </p:scale>
        <p:origin x="414" y="78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538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>
              <a:defRPr sz="1300"/>
            </a:lvl1pPr>
          </a:lstStyle>
          <a:p>
            <a:fld id="{CDBF6E1F-EF6A-429F-B30B-78BD7817E581}" type="datetimeFigureOut">
              <a:rPr lang="cs-CZ" smtClean="0"/>
              <a:pPr/>
              <a:t>29.10.2018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20" rIns="99038" bIns="495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8" tIns="49520" rIns="99038" bIns="495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>
              <a:defRPr sz="13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331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771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300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869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573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610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289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710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182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207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732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5" y="571480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Teorie chyb a vyrovnávací počet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539552" y="1484786"/>
            <a:ext cx="828091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2288" indent="-1792288"/>
            <a:r>
              <a:rPr lang="cs-CZ" sz="2000" dirty="0"/>
              <a:t>Téma č. 5: 	</a:t>
            </a:r>
            <a:r>
              <a:rPr lang="cs-CZ" sz="2000" b="1" dirty="0"/>
              <a:t>Metoda nejmenších čtverců. </a:t>
            </a:r>
          </a:p>
          <a:p>
            <a:pPr marL="1792288" indent="-1792288"/>
            <a:r>
              <a:rPr lang="cs-CZ" sz="2000" b="1" dirty="0"/>
              <a:t>	Vyrovnání měření zprostředkujících.	</a:t>
            </a:r>
          </a:p>
          <a:p>
            <a:endParaRPr lang="cs-CZ" b="1" dirty="0"/>
          </a:p>
          <a:p>
            <a:endParaRPr lang="cs-CZ" b="1" dirty="0"/>
          </a:p>
          <a:p>
            <a:pPr marL="342900" indent="-342900">
              <a:buAutoNum type="arabicPeriod"/>
            </a:pPr>
            <a:r>
              <a:rPr lang="cs-CZ" b="1" dirty="0"/>
              <a:t>Formulace úlohy.</a:t>
            </a:r>
          </a:p>
          <a:p>
            <a:pPr marL="342900" indent="-342900">
              <a:buAutoNum type="arabicPeriod"/>
            </a:pPr>
            <a:r>
              <a:rPr lang="cs-CZ" b="1" dirty="0"/>
              <a:t>Odvození postupu výpočtu.</a:t>
            </a:r>
          </a:p>
          <a:p>
            <a:pPr marL="342900" indent="-342900">
              <a:buAutoNum type="arabicPeriod"/>
            </a:pPr>
            <a:r>
              <a:rPr lang="cs-CZ" b="1" dirty="0"/>
              <a:t>Směrodatné odchylky.</a:t>
            </a:r>
          </a:p>
          <a:p>
            <a:pPr marL="342900" indent="-342900">
              <a:buAutoNum type="arabicPeriod"/>
            </a:pPr>
            <a:r>
              <a:rPr lang="cs-CZ" b="1" dirty="0"/>
              <a:t>Kontroly. </a:t>
            </a:r>
          </a:p>
          <a:p>
            <a:pPr marL="342900" indent="-342900">
              <a:buAutoNum type="arabicPeriod"/>
            </a:pPr>
            <a:r>
              <a:rPr lang="cs-CZ" b="1" dirty="0"/>
              <a:t>Příklady.</a:t>
            </a:r>
          </a:p>
          <a:p>
            <a:pPr marL="800100" lvl="1" indent="-342900">
              <a:buAutoNum type="arabicPeriod"/>
            </a:pPr>
            <a:r>
              <a:rPr lang="cs-CZ" b="1" dirty="0"/>
              <a:t>Výšková síť.</a:t>
            </a:r>
          </a:p>
          <a:p>
            <a:pPr marL="800100" lvl="1" indent="-342900">
              <a:buAutoNum type="arabicPeriod"/>
            </a:pPr>
            <a:r>
              <a:rPr lang="cs-CZ" b="1" dirty="0"/>
              <a:t>Vážený průměr.</a:t>
            </a:r>
          </a:p>
          <a:p>
            <a:pPr marL="342900" indent="-342900">
              <a:buAutoNum type="arabicPeriod"/>
            </a:pP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26174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10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5. Kontroly. </a:t>
                </a:r>
              </a:p>
              <a:p>
                <a:endParaRPr lang="cs-CZ" dirty="0"/>
              </a:p>
              <a:p>
                <a:r>
                  <a:rPr lang="cs-CZ" dirty="0"/>
                  <a:t>Dvojí výpočet oprav</a:t>
                </a:r>
              </a:p>
              <a:p>
                <a:endParaRPr lang="cs-CZ" dirty="0"/>
              </a:p>
              <a:p>
                <a:r>
                  <a:rPr lang="cs-CZ" sz="2400" b="1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𝐼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cs-CZ" sz="2400" b="1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𝐼𝐼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𝒍</m:t>
                            </m:r>
                          </m:e>
                        </m:acc>
                        <m:r>
                          <a:rPr lang="cs-CZ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)−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r>
                  <a:rPr lang="cs-CZ" sz="2400" b="1" dirty="0"/>
                  <a:t> </a:t>
                </a:r>
              </a:p>
              <a:p>
                <a:endParaRPr lang="cs-CZ" sz="2400" b="1" dirty="0"/>
              </a:p>
              <a:p>
                <a:r>
                  <a:rPr lang="cs-CZ" dirty="0"/>
                  <a:t>- Kontrola dostatečné blízkosti přibližných hodnot vyrovnaným  </a:t>
                </a:r>
                <a:r>
                  <a:rPr lang="en-US" dirty="0"/>
                  <a:t>&lt;</a:t>
                </a:r>
                <a:r>
                  <a:rPr lang="cs-CZ" dirty="0"/>
                  <a:t>-</a:t>
                </a:r>
                <a:r>
                  <a:rPr lang="en-US" dirty="0"/>
                  <a:t>&gt; </a:t>
                </a:r>
                <a:r>
                  <a:rPr lang="cs-CZ" dirty="0"/>
                  <a:t> iterace.</a:t>
                </a:r>
              </a:p>
              <a:p>
                <a:endParaRPr lang="cs-CZ" sz="2400" b="1" dirty="0"/>
              </a:p>
              <a:p>
                <a:r>
                  <a:rPr lang="cs-CZ" dirty="0"/>
                  <a:t>Jsou i další kontroly, které při počítačovém zpracování postrádají smysl, kontrolovaly by pouze sestavení programu.</a:t>
                </a:r>
              </a:p>
              <a:p>
                <a:endParaRPr lang="cs-CZ" sz="2400" b="1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3970318"/>
              </a:xfrm>
              <a:prstGeom prst="rect">
                <a:avLst/>
              </a:prstGeom>
              <a:blipFill>
                <a:blip r:embed="rId3"/>
                <a:stretch>
                  <a:fillRect l="-1076" t="-12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920555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6. Příklady. </a:t>
            </a:r>
          </a:p>
          <a:p>
            <a:endParaRPr lang="cs-CZ" dirty="0"/>
          </a:p>
          <a:p>
            <a:r>
              <a:rPr lang="cs-CZ" dirty="0"/>
              <a:t>Příklad č. 1: Výšková síť měřená nivelací.</a:t>
            </a:r>
          </a:p>
          <a:p>
            <a:endParaRPr lang="cs-CZ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673242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6. Příklady. </a:t>
            </a:r>
          </a:p>
          <a:p>
            <a:endParaRPr lang="cs-CZ" dirty="0"/>
          </a:p>
          <a:p>
            <a:r>
              <a:rPr lang="cs-CZ" dirty="0"/>
              <a:t>Příklad č. 2: Vážený průměr</a:t>
            </a:r>
          </a:p>
          <a:p>
            <a:endParaRPr lang="cs-CZ" sz="2400" b="1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575696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>
                <a:sym typeface="Wingdings" panose="05000000000000000000" pitchFamily="2" charset="2"/>
              </a:rPr>
              <a:t></a:t>
            </a:r>
            <a:r>
              <a:rPr lang="cs-CZ" sz="2800" b="1" dirty="0"/>
              <a:t> Konec </a:t>
            </a:r>
            <a:r>
              <a:rPr lang="cs-CZ" sz="2800" b="1" dirty="0">
                <a:sym typeface="Wingdings" panose="05000000000000000000" pitchFamily="2" charset="2"/>
              </a:rPr>
              <a:t></a:t>
            </a:r>
            <a:endParaRPr lang="cs-CZ" sz="2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18003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3D4E4B03-DC1A-4467-96C5-B50E9BA41DC7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Metoda nejmenších čtverců. Vyrovnání měření zprostředkujících.</a:t>
            </a:r>
          </a:p>
          <a:p>
            <a:pPr marL="457200" indent="-457200">
              <a:buAutoNum type="arabicPeriod"/>
            </a:pPr>
            <a:endParaRPr lang="cs-CZ" sz="2400" b="1" dirty="0"/>
          </a:p>
          <a:p>
            <a:r>
              <a:rPr lang="cs-CZ" sz="2400" b="1" dirty="0"/>
              <a:t>1. Formulace úlohy.</a:t>
            </a:r>
          </a:p>
          <a:p>
            <a:endParaRPr lang="cs-CZ" sz="2400" b="1" dirty="0"/>
          </a:p>
          <a:p>
            <a:pPr algn="just"/>
            <a:r>
              <a:rPr lang="cs-CZ" dirty="0"/>
              <a:t>Způsobu vyrovnání zprostředkujících měření používáme v případech, kdy hledané neznámé veličiny se neměří přímo, ale určují se prostřednictvím jiných měřených veličin, které jsou s neznámými ve známém funkčním vztahu. Konaná měření se zde nazývají nepřímá neboli zprostředkující. </a:t>
            </a:r>
          </a:p>
          <a:p>
            <a:pPr algn="just"/>
            <a:r>
              <a:rPr lang="cs-CZ" dirty="0"/>
              <a:t>K vyrovnání dojde, jestliže konáme nadbytečná měření, takže můžeme sestavit více rovnic, než je neznámých. Zprostředkující měření jsou zatížena nevyhnutelnými chybami, které se přenášejí i na odhady neznámých. Vyrovnáním budeme hledat nejspolehlivější hodnoty neznámých a jejich směrodatné odchylky, eventuálně vyrovnaná zprostředkující měření a jejich směrodatné odchylky. </a:t>
            </a:r>
          </a:p>
          <a:p>
            <a:pPr marL="457200" indent="-457200">
              <a:buAutoNum type="arabicPeriod"/>
            </a:pPr>
            <a:endParaRPr lang="cs-CZ" sz="2400" b="1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76948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3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54229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1. Formulace úlohy.</a:t>
                </a:r>
              </a:p>
              <a:p>
                <a:pPr lvl="0"/>
                <a:endParaRPr lang="cs-CZ" sz="1600" dirty="0"/>
              </a:p>
              <a:p>
                <a:pPr lvl="0"/>
                <a:r>
                  <a:rPr lang="cs-CZ" b="1" dirty="0"/>
                  <a:t>Situace: </a:t>
                </a:r>
              </a:p>
              <a:p>
                <a:pPr lvl="0"/>
                <a:r>
                  <a:rPr lang="cs-CZ" dirty="0"/>
                  <a:t>Provede se řada měření (třeba i opakovaných) s různě přesnými výsledky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, ...,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dirty="0"/>
                  <a:t>. Každé měření (případně skupinu opakovaných měření) pokládáme za náhodný výběr ze základního souboru možných hodnot. Dosažené výsledky představují neúplný soubor informací o neznámých skutečných hodnotách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cs-CZ" dirty="0"/>
                  <a:t>.</a:t>
                </a:r>
              </a:p>
              <a:p>
                <a:pPr lvl="0"/>
                <a:endParaRPr lang="cs-CZ" dirty="0"/>
              </a:p>
              <a:p>
                <a:r>
                  <a:rPr lang="cs-CZ" dirty="0"/>
                  <a:t>Naměřené hodnoty jsou zatíženy různými skutečnými chybami, takže platí vztah:</a:t>
                </a:r>
              </a:p>
              <a:p>
                <a:r>
                  <a:rPr lang="cs-CZ" dirty="0"/>
                  <a:t> </a:t>
                </a:r>
              </a:p>
              <a:p>
                <a:r>
                  <a:rPr lang="cs-CZ" b="1" dirty="0"/>
                  <a:t> 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𝜺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𝑳</m:t>
                    </m:r>
                  </m:oMath>
                </a14:m>
                <a:r>
                  <a:rPr lang="cs-CZ" dirty="0"/>
                  <a:t>.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Z měření však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/>
                  <a:t> a tudíž ani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/>
                  <a:t> nelze určit. Hledáme proto aproximaci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/>
                  <a:t>. Tu nazveme vyrovnanou hodnotou, označíme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/>
                  <a:t> a požadujeme, aby pro hodnoty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/>
                  <a:t> platila podmínka MNČ.</a:t>
                </a:r>
              </a:p>
              <a:p>
                <a:pPr lvl="0"/>
                <a:endParaRPr lang="cs-CZ" dirty="0"/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Je více měření nežli neznámých, bez dodatečné podmínky neexistuje jednoznačné řešení.</a:t>
                </a:r>
              </a:p>
              <a:p>
                <a:pPr lvl="0"/>
                <a:endParaRPr lang="cs-CZ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5422959"/>
              </a:xfrm>
              <a:prstGeom prst="rect">
                <a:avLst/>
              </a:prstGeom>
              <a:blipFill>
                <a:blip r:embed="rId3"/>
                <a:stretch>
                  <a:fillRect l="-1076" t="-900" r="-2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70164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4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5920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1. Formulace úlohy.</a:t>
                </a:r>
              </a:p>
              <a:p>
                <a:pPr lvl="0"/>
                <a:endParaRPr lang="cs-CZ" sz="1600" dirty="0"/>
              </a:p>
              <a:p>
                <a:pPr lvl="0"/>
                <a:r>
                  <a:rPr lang="cs-CZ" dirty="0"/>
                  <a:t>Označení: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Měření: 		</a:t>
                </a:r>
                <a14:m>
                  <m:oMath xmlns:m="http://schemas.openxmlformats.org/officeDocument/2006/math">
                    <m:r>
                      <a:rPr lang="cs-CZ" b="1" i="1" dirty="0" smtClean="0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cs-CZ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cs-CZ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cs-CZ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cs-CZ" i="1" dirty="0" err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 err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cs-CZ" i="1" dirty="0" err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cs-CZ" dirty="0"/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Neznámé:	</a:t>
                </a:r>
                <a14:m>
                  <m:oMath xmlns:m="http://schemas.openxmlformats.org/officeDocument/2006/math">
                    <m:r>
                      <a:rPr lang="cs-CZ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i="1" dirty="0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cs-CZ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dirty="0" err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i="1" dirty="0" err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 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Funkční vztah: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𝑙𝑖</m:t>
                        </m:r>
                      </m:sub>
                    </m:sSub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cs-CZ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cs-CZ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 err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 dirty="0" err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 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Opravy: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, ⋯, 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cs-CZ" dirty="0"/>
              </a:p>
              <a:p>
                <a:pPr lvl="0"/>
                <a:r>
                  <a:rPr lang="cs-CZ" dirty="0"/>
                  <a:t>	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endParaRPr lang="cs-CZ" dirty="0"/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Podmínka řešení:</a:t>
                </a:r>
              </a:p>
              <a:p>
                <a:pPr lvl="0"/>
                <a:r>
                  <a:rPr lang="cs-CZ" dirty="0"/>
                  <a:t>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>
                        <a:latin typeface="Cambria Math" panose="02040503050406030204" pitchFamily="18" charset="0"/>
                      </a:rPr>
                      <m:t>Ω</m:t>
                    </m:r>
                    <m:r>
                      <a:rPr lang="cs-CZ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  <m:acc>
                          <m:accPr>
                            <m:chr m:val="̂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=[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𝑝𝑣𝑣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]=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𝑚𝑖𝑛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cs-CZ" dirty="0"/>
                  <a:t> 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Měření mohou být různě přesná, jejich různé uplatnění ve vyrovnání (různá důvěryhodnost, interval spolehlivosti) je řešen vahami:</a:t>
                </a:r>
              </a:p>
              <a:p>
                <a:pPr lvl="0"/>
                <a:endParaRPr lang="cs-CZ" sz="1600" dirty="0"/>
              </a:p>
              <a:p>
                <a:pPr lvl="0"/>
                <a:r>
                  <a:rPr lang="cs-CZ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sSubSup>
                          <m:sSub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acc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acc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̅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acc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endParaRPr lang="cs-CZ" sz="1600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5920467"/>
              </a:xfrm>
              <a:prstGeom prst="rect">
                <a:avLst/>
              </a:prstGeom>
              <a:blipFill>
                <a:blip r:embed="rId3"/>
                <a:stretch>
                  <a:fillRect l="-1076" t="-8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461125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5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6091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2. Odvození postupu výpočtu. </a:t>
                </a:r>
              </a:p>
              <a:p>
                <a:endParaRPr lang="cs-CZ" b="1" dirty="0"/>
              </a:p>
              <a:p>
                <a:r>
                  <a:rPr lang="cs-CZ" dirty="0"/>
                  <a:t>Vyrovnaná hodnota:	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r>
                      <a:rPr lang="cs-CZ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Rovnice oprav:		</a:t>
                </a:r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V lineárním tvaru:		</a:t>
                </a:r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Pokud funkce není lineární, je nutná linearizace Taylorovým rozvojem:</a:t>
                </a:r>
              </a:p>
              <a:p>
                <a:endParaRPr lang="cs-CZ" dirty="0"/>
              </a:p>
              <a:p>
                <a:r>
                  <a:rPr lang="cs-CZ" dirty="0"/>
                  <a:t>			</a:t>
                </a:r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𝒍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cs-CZ" b="1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p>
                                  </m:e>
                                </m:d>
                              </m:num>
                              <m:den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sSup>
                                  <m:sSup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endParaRPr lang="cs-CZ" dirty="0"/>
              </a:p>
              <a:p>
                <a:r>
                  <a:rPr lang="cs-CZ" dirty="0"/>
                  <a:t>			</a:t>
                </a:r>
                <a:r>
                  <a:rPr lang="cs-CZ" b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cs-CZ" dirty="0"/>
              </a:p>
              <a:p>
                <a:r>
                  <a:rPr lang="cs-CZ" dirty="0"/>
                  <a:t>			</a:t>
                </a:r>
              </a:p>
              <a:p>
                <a:r>
                  <a:rPr lang="cs-CZ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𝒍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cs-CZ" b="1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p>
                                  </m:e>
                                </m:d>
                              </m:num>
                              <m:den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sSup>
                                  <m:sSup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𝒍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𝒙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𝑇</m:t>
                                                  </m:r>
                                                </m:sup>
                                              </m:sSup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𝒍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𝒙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𝑇</m:t>
                                                  </m:r>
                                                </m:sup>
                                              </m:sSup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mr>
                                  <m:m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⋱</m:t>
                                      </m:r>
                                    </m:e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𝒍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𝒙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𝑇</m:t>
                                                  </m:r>
                                                </m:sup>
                                              </m:sSup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𝒍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cs-CZ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𝒙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cs-CZ" i="1">
                                                      <a:latin typeface="Cambria Math" panose="02040503050406030204" pitchFamily="18" charset="0"/>
                                                    </a:rPr>
                                                    <m:t>𝑇</m:t>
                                                  </m:r>
                                                </m:sup>
                                              </m:sSup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cs-CZ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</m:d>
                          </m:e>
                        </m:d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𝑛𝑘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		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cs-CZ" dirty="0"/>
                  <a:t>, 		</a:t>
                </a:r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6091732"/>
              </a:xfrm>
              <a:prstGeom prst="rect">
                <a:avLst/>
              </a:prstGeom>
              <a:blipFill>
                <a:blip r:embed="rId3"/>
                <a:stretch>
                  <a:fillRect l="-1076" t="-801" b="-7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540894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6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6192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2. Odvození postupu výpočtu. </a:t>
                </a:r>
              </a:p>
              <a:p>
                <a:endParaRPr lang="cs-CZ" b="1" dirty="0"/>
              </a:p>
              <a:p>
                <a:r>
                  <a:rPr lang="cs-CZ" dirty="0"/>
                  <a:t>Podmínku MNČ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𝑚𝑖𝑛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cs-CZ" dirty="0"/>
                  <a:t> splníme:</a:t>
                </a:r>
              </a:p>
              <a:p>
                <a:endParaRPr lang="cs-CZ" b="1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cs-CZ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𝒗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𝒅𝒙</m:t>
                        </m:r>
                      </m:den>
                    </m:f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𝒗</m:t>
                            </m:r>
                          </m:num>
                          <m:den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𝒅</m:t>
                            </m:r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∙2∙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∙2∙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cs-CZ" b="1" dirty="0"/>
                  <a:t> </a:t>
                </a:r>
              </a:p>
              <a:p>
                <a:endParaRPr lang="cs-CZ" b="1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𝒅𝒙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cs-CZ" b="1" dirty="0"/>
                  <a:t> </a:t>
                </a:r>
              </a:p>
              <a:p>
                <a:endParaRPr lang="cs-CZ" b="1" dirty="0"/>
              </a:p>
              <a:p>
                <a:r>
                  <a:rPr lang="cs-CZ" dirty="0"/>
                  <a:t>Normální rovnice:</a:t>
                </a:r>
              </a:p>
              <a:p>
                <a:endParaRPr lang="cs-CZ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′=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cs-CZ" b="1" dirty="0"/>
                  <a:t>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cs-CZ" b="1" dirty="0"/>
              </a:p>
              <a:p>
                <a:endParaRPr lang="cs-CZ" b="1" dirty="0"/>
              </a:p>
              <a:p>
                <a:r>
                  <a:rPr lang="cs-CZ" dirty="0"/>
                  <a:t>Řešení normálních rovnic:</a:t>
                </a:r>
              </a:p>
              <a:p>
                <a:pPr marL="457200" indent="-457200">
                  <a:buAutoNum type="arabicPeriod"/>
                </a:pPr>
                <a:endParaRPr lang="cs-CZ" b="1" dirty="0"/>
              </a:p>
              <a:p>
                <a:pPr lvl="1"/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cs-CZ" b="1" dirty="0"/>
              </a:p>
              <a:p>
                <a:pPr marL="0" lvl="1"/>
                <a:endParaRPr lang="cs-CZ" b="1" dirty="0"/>
              </a:p>
              <a:p>
                <a:pPr marL="0" lvl="1"/>
                <a:r>
                  <a:rPr lang="cs-CZ" dirty="0"/>
                  <a:t>Vyrovnaná měření :</a:t>
                </a:r>
              </a:p>
              <a:p>
                <a:pPr marL="0" lvl="1"/>
                <a:endParaRPr lang="cs-CZ" b="1" dirty="0"/>
              </a:p>
              <a:p>
                <a:pPr marL="0" lvl="1"/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endParaRPr lang="cs-CZ" b="1" dirty="0"/>
              </a:p>
              <a:p>
                <a:pPr marL="0" lvl="1"/>
                <a:endParaRPr lang="cs-CZ" b="1" dirty="0"/>
              </a:p>
              <a:p>
                <a:pPr marL="0" lvl="1"/>
                <a:r>
                  <a:rPr lang="cs-CZ" dirty="0"/>
                  <a:t>(Vzhledem k linearizaci nutno uvážit, že výpočet musí být iterační.)</a:t>
                </a:r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6192977"/>
              </a:xfrm>
              <a:prstGeom prst="rect">
                <a:avLst/>
              </a:prstGeom>
              <a:blipFill>
                <a:blip r:embed="rId3"/>
                <a:stretch>
                  <a:fillRect l="-1076" t="-787" b="-5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261644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7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4996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2. Odvození postupu výpočtu. </a:t>
                </a:r>
              </a:p>
              <a:p>
                <a:endParaRPr lang="cs-CZ" b="1" dirty="0"/>
              </a:p>
              <a:p>
                <a:r>
                  <a:rPr lang="cs-CZ" dirty="0"/>
                  <a:t>Řešení normálních rovnic:</a:t>
                </a:r>
              </a:p>
              <a:p>
                <a:pPr marL="457200" indent="-457200">
                  <a:buAutoNum type="arabicPeriod"/>
                </a:pPr>
                <a:endParaRPr lang="cs-CZ" b="1" dirty="0"/>
              </a:p>
              <a:p>
                <a:pPr lvl="1"/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cs-CZ" b="1" dirty="0"/>
              </a:p>
              <a:p>
                <a:pPr marL="0" lvl="1"/>
                <a:endParaRPr lang="cs-CZ" b="1" dirty="0"/>
              </a:p>
              <a:p>
                <a:pPr marL="0" lvl="1"/>
                <a:r>
                  <a:rPr lang="cs-CZ" dirty="0"/>
                  <a:t>Vyrovnaná měření :</a:t>
                </a:r>
              </a:p>
              <a:p>
                <a:pPr marL="0" lvl="1"/>
                <a:endParaRPr lang="cs-CZ" b="1" dirty="0"/>
              </a:p>
              <a:p>
                <a:pPr marL="0" lvl="1"/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endParaRPr lang="cs-CZ" b="1" dirty="0"/>
              </a:p>
              <a:p>
                <a:pPr marL="0" lvl="1"/>
                <a:endParaRPr lang="cs-CZ" b="1" dirty="0"/>
              </a:p>
              <a:p>
                <a:pPr marL="0" lvl="1"/>
                <a:r>
                  <a:rPr lang="cs-CZ" dirty="0"/>
                  <a:t>Opravy:</a:t>
                </a:r>
              </a:p>
              <a:p>
                <a:pPr marL="0" lvl="1"/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cs-CZ" b="1" dirty="0"/>
              </a:p>
              <a:p>
                <a:pPr marL="0" lvl="1"/>
                <a:endParaRPr lang="cs-CZ" b="1" dirty="0"/>
              </a:p>
              <a:p>
                <a:pPr marL="0" lvl="1"/>
                <a:r>
                  <a:rPr lang="cs-CZ" dirty="0"/>
                  <a:t>Vyrovnaná měření:</a:t>
                </a:r>
              </a:p>
              <a:p>
                <a:pPr marL="0" lvl="1"/>
                <a:endParaRPr lang="cs-CZ" b="1" dirty="0"/>
              </a:p>
              <a:p>
                <a:pPr marL="0" lvl="1"/>
                <a:r>
                  <a:rPr lang="cs-CZ" b="1" dirty="0"/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cs-CZ" b="1" dirty="0"/>
              </a:p>
              <a:p>
                <a:pPr marL="0" lvl="1"/>
                <a:endParaRPr lang="cs-CZ" dirty="0"/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4996048"/>
              </a:xfrm>
              <a:prstGeom prst="rect">
                <a:avLst/>
              </a:prstGeom>
              <a:blipFill>
                <a:blip r:embed="rId3"/>
                <a:stretch>
                  <a:fillRect l="-1076" t="-9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003216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8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5943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3. Směrodatné odchylky.</a:t>
                </a:r>
              </a:p>
              <a:p>
                <a:endParaRPr lang="cs-CZ" dirty="0"/>
              </a:p>
              <a:p>
                <a:r>
                  <a:rPr lang="cs-CZ" dirty="0"/>
                  <a:t>Směrodatná odchylka jednotková</a:t>
                </a:r>
              </a:p>
              <a:p>
                <a:endParaRPr lang="cs-CZ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𝒗</m:t>
                                </m:r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𝒗</m:t>
                            </m:r>
                          </m:num>
                          <m:den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𝑝𝑣𝑣</m:t>
                                </m:r>
                              </m:e>
                            </m:d>
                          </m:num>
                          <m:den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</m:oMath>
                </a14:m>
                <a:r>
                  <a:rPr lang="cs-CZ" sz="2400" b="1" dirty="0"/>
                  <a:t> </a:t>
                </a:r>
              </a:p>
              <a:p>
                <a:endParaRPr lang="cs-CZ" sz="2400" b="1" dirty="0"/>
              </a:p>
              <a:p>
                <a:r>
                  <a:rPr lang="cs-CZ" dirty="0"/>
                  <a:t>Směrodatné odchylky vyrovnaných neznámých (kovarianční matice):</a:t>
                </a:r>
              </a:p>
              <a:p>
                <a:endParaRPr lang="cs-CZ" dirty="0"/>
              </a:p>
              <a:p>
                <a:r>
                  <a:rPr lang="cs-CZ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Odvození:</a:t>
                </a:r>
              </a:p>
              <a:p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𝒇</m:t>
                    </m:r>
                    <m:r>
                      <a:rPr lang="cs-CZ">
                        <a:latin typeface="Cambria Math" panose="02040503050406030204" pitchFamily="18" charset="0"/>
                      </a:rPr>
                      <m:t>≡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cs-CZ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cs-CZ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  <m:r>
                      <a:rPr lang="cs-CZ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cs-CZ" dirty="0"/>
                  <a:t> </a:t>
                </a:r>
              </a:p>
              <a:p>
                <a:r>
                  <a:rPr lang="cs-CZ" dirty="0"/>
                  <a:t> - zde uvažujeme za zdroj chyb pouze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𝒍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cs-CZ" dirty="0"/>
                  <a:t>, a tedy po aplikaci zákona hromadění směrodatných odchylek </a:t>
                </a:r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𝑺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𝑴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dirty="0"/>
                  <a:t> 			(vztah kovarianční matice a matice vah)</a:t>
                </a:r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p>
                            </m:sSup>
                            <m:r>
                              <a:rPr lang="cs-CZ">
                                <a:latin typeface="Cambria Math" panose="02040503050406030204" pitchFamily="18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p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sup>
                            </m:sSup>
                            <m:r>
                              <a:rPr lang="cs-CZ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</m:d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cs-CZ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𝑵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cs-CZ" dirty="0"/>
                  <a:t> 		(Vztah matice </a:t>
                </a:r>
                <a14:m>
                  <m:oMath xmlns:m="http://schemas.openxmlformats.org/officeDocument/2006/math">
                    <m:r>
                      <a:rPr lang="cs-CZ" b="1" i="1" dirty="0" smtClean="0">
                        <a:latin typeface="Cambria Math" panose="02040503050406030204" pitchFamily="18" charset="0"/>
                      </a:rPr>
                      <m:t>𝑸</m:t>
                    </m:r>
                  </m:oMath>
                </a14:m>
                <a:r>
                  <a:rPr lang="cs-CZ" dirty="0"/>
                  <a:t> a matice </a:t>
                </a:r>
                <a14:m>
                  <m:oMath xmlns:m="http://schemas.openxmlformats.org/officeDocument/2006/math">
                    <m:r>
                      <a:rPr lang="cs-CZ" b="1" i="1" dirty="0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cs-CZ" dirty="0"/>
                  <a:t>)</a:t>
                </a:r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5943422"/>
              </a:xfrm>
              <a:prstGeom prst="rect">
                <a:avLst/>
              </a:prstGeom>
              <a:blipFill>
                <a:blip r:embed="rId3"/>
                <a:stretch>
                  <a:fillRect l="-1076" t="-821" b="-8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374243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9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3290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3. Směrodatné odchylky.</a:t>
                </a:r>
              </a:p>
              <a:p>
                <a:endParaRPr lang="cs-CZ" dirty="0"/>
              </a:p>
              <a:p>
                <a:r>
                  <a:rPr lang="cs-CZ" dirty="0"/>
                  <a:t>Směrodatná odchylka vyrovnaného měření</a:t>
                </a:r>
              </a:p>
              <a:p>
                <a:endParaRPr lang="cs-CZ" dirty="0"/>
              </a:p>
              <a:p>
                <a:r>
                  <a:rPr lang="cs-CZ" dirty="0"/>
                  <a:t>Vyrovnaná měření jsou speciální funkce vyrovnaných neznámých</a:t>
                </a:r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  <m:sup>
                        <m:r>
                          <a:rPr lang="cs-CZ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cs-CZ" dirty="0"/>
                  <a:t> </a:t>
                </a:r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acc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cs-CZ" dirty="0"/>
                  <a:t> </a:t>
                </a:r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1" i="1" smtClean="0">
                                <a:latin typeface="Cambria Math" panose="02040503050406030204" pitchFamily="18" charset="0"/>
                              </a:rPr>
                              <m:t>𝒍</m:t>
                            </m:r>
                          </m:e>
                        </m:acc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3290901"/>
              </a:xfrm>
              <a:prstGeom prst="rect">
                <a:avLst/>
              </a:prstGeom>
              <a:blipFill>
                <a:blip r:embed="rId3"/>
                <a:stretch>
                  <a:fillRect l="-1076" t="-14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2877256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3722</TotalTime>
  <Words>437</Words>
  <Application>Microsoft Office PowerPoint</Application>
  <PresentationFormat>Předvádění na obrazovce (4:3)</PresentationFormat>
  <Paragraphs>188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444</cp:revision>
  <cp:lastPrinted>2018-10-29T20:10:59Z</cp:lastPrinted>
  <dcterms:created xsi:type="dcterms:W3CDTF">2007-03-07T08:58:30Z</dcterms:created>
  <dcterms:modified xsi:type="dcterms:W3CDTF">2018-10-29T20:11:38Z</dcterms:modified>
</cp:coreProperties>
</file>