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"/>
  </p:notesMasterIdLst>
  <p:sldIdLst>
    <p:sldId id="311" r:id="rId2"/>
    <p:sldId id="362" r:id="rId3"/>
    <p:sldId id="373" r:id="rId4"/>
    <p:sldId id="374" r:id="rId5"/>
    <p:sldId id="376" r:id="rId6"/>
    <p:sldId id="367" r:id="rId7"/>
    <p:sldId id="368" r:id="rId8"/>
    <p:sldId id="377" r:id="rId9"/>
    <p:sldId id="309" r:id="rId10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82">
          <p15:clr>
            <a:srgbClr val="A4A3A4"/>
          </p15:clr>
        </p15:guide>
        <p15:guide id="2" pos="43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78" autoAdjust="0"/>
    <p:restoredTop sz="96661" autoAdjust="0"/>
  </p:normalViewPr>
  <p:slideViewPr>
    <p:cSldViewPr showGuides="1">
      <p:cViewPr varScale="1">
        <p:scale>
          <a:sx n="93" d="100"/>
          <a:sy n="93" d="100"/>
        </p:scale>
        <p:origin x="414" y="57"/>
      </p:cViewPr>
      <p:guideLst>
        <p:guide orient="horz" pos="482"/>
        <p:guide pos="4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538" y="-7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Štroner" userId="f57dc7ba9f2ddb92" providerId="LiveId" clId="{CC57BC98-F080-4186-AC3D-23E19976B1B2}"/>
    <pc:docChg chg="modSld">
      <pc:chgData name="Martin Štroner" userId="f57dc7ba9f2ddb92" providerId="LiveId" clId="{CC57BC98-F080-4186-AC3D-23E19976B1B2}" dt="2018-11-05T20:44:12.517" v="36" actId="20577"/>
      <pc:docMkLst>
        <pc:docMk/>
      </pc:docMkLst>
      <pc:sldChg chg="modSp">
        <pc:chgData name="Martin Štroner" userId="f57dc7ba9f2ddb92" providerId="LiveId" clId="{CC57BC98-F080-4186-AC3D-23E19976B1B2}" dt="2018-11-05T20:44:12.517" v="36" actId="20577"/>
        <pc:sldMkLst>
          <pc:docMk/>
          <pc:sldMk cId="2026174167" sldId="311"/>
        </pc:sldMkLst>
        <pc:spChg chg="mod">
          <ac:chgData name="Martin Štroner" userId="f57dc7ba9f2ddb92" providerId="LiveId" clId="{CC57BC98-F080-4186-AC3D-23E19976B1B2}" dt="2018-11-05T20:44:12.517" v="36" actId="20577"/>
          <ac:spMkLst>
            <pc:docMk/>
            <pc:sldMk cId="2026174167" sldId="311"/>
            <ac:spMk id="8" creationId="{00000000-0000-0000-0000-000000000000}"/>
          </ac:spMkLst>
        </pc:spChg>
      </pc:sldChg>
      <pc:sldChg chg="modSp">
        <pc:chgData name="Martin Štroner" userId="f57dc7ba9f2ddb92" providerId="LiveId" clId="{CC57BC98-F080-4186-AC3D-23E19976B1B2}" dt="2018-11-05T20:42:39.753" v="1" actId="15"/>
        <pc:sldMkLst>
          <pc:docMk/>
          <pc:sldMk cId="795080031" sldId="367"/>
        </pc:sldMkLst>
        <pc:spChg chg="mod">
          <ac:chgData name="Martin Štroner" userId="f57dc7ba9f2ddb92" providerId="LiveId" clId="{CC57BC98-F080-4186-AC3D-23E19976B1B2}" dt="2018-11-05T20:42:39.753" v="1" actId="15"/>
          <ac:spMkLst>
            <pc:docMk/>
            <pc:sldMk cId="795080031" sldId="367"/>
            <ac:spMk id="8" creationId="{00000000-0000-0000-0000-000000000000}"/>
          </ac:spMkLst>
        </pc:spChg>
      </pc:sldChg>
    </pc:docChg>
  </pc:docChgLst>
  <pc:docChgLst>
    <pc:chgData name="Martin Štroner" userId="f57dc7ba9f2ddb92" providerId="LiveId" clId="{983CD041-F0EC-477F-992C-5CF06F05C52F}"/>
    <pc:docChg chg="undo redo custSel addSld delSld modSld sldOrd">
      <pc:chgData name="Martin Štroner" userId="f57dc7ba9f2ddb92" providerId="LiveId" clId="{983CD041-F0EC-477F-992C-5CF06F05C52F}" dt="2018-10-08T16:24:26.209" v="3069"/>
      <pc:docMkLst>
        <pc:docMk/>
      </pc:docMkLst>
      <pc:sldChg chg="modSp">
        <pc:chgData name="Martin Štroner" userId="f57dc7ba9f2ddb92" providerId="LiveId" clId="{983CD041-F0EC-477F-992C-5CF06F05C52F}" dt="2018-10-06T21:43:51.620" v="2199" actId="20577"/>
        <pc:sldMkLst>
          <pc:docMk/>
          <pc:sldMk cId="2026174167" sldId="311"/>
        </pc:sldMkLst>
        <pc:spChg chg="mod">
          <ac:chgData name="Martin Štroner" userId="f57dc7ba9f2ddb92" providerId="LiveId" clId="{983CD041-F0EC-477F-992C-5CF06F05C52F}" dt="2018-10-06T21:43:51.620" v="2199" actId="20577"/>
          <ac:spMkLst>
            <pc:docMk/>
            <pc:sldMk cId="2026174167" sldId="311"/>
            <ac:spMk id="8" creationId="{00000000-0000-0000-0000-000000000000}"/>
          </ac:spMkLst>
        </pc:spChg>
      </pc:sldChg>
    </pc:docChg>
  </pc:docChgLst>
  <pc:docChgLst>
    <pc:chgData name="Martin Štroner" userId="f57dc7ba9f2ddb92" providerId="LiveId" clId="{B9FC6C31-82A6-4DB7-BF0D-D096AE3B4D48}"/>
    <pc:docChg chg="undo addSld delSld modSld">
      <pc:chgData name="Martin Štroner" userId="f57dc7ba9f2ddb92" providerId="LiveId" clId="{B9FC6C31-82A6-4DB7-BF0D-D096AE3B4D48}" dt="2018-10-22T16:25:48.085" v="287" actId="20577"/>
      <pc:docMkLst>
        <pc:docMk/>
      </pc:docMkLst>
    </pc:docChg>
  </pc:docChgLst>
  <pc:docChgLst>
    <pc:chgData name="Martin Štroner" userId="f57dc7ba9f2ddb92" providerId="LiveId" clId="{51E58488-484F-4518-9153-3CA574731E85}"/>
    <pc:docChg chg="undo custSel addSld delSld modSld">
      <pc:chgData name="Martin Štroner" userId="f57dc7ba9f2ddb92" providerId="LiveId" clId="{51E58488-484F-4518-9153-3CA574731E85}" dt="2018-09-22T18:51:46.570" v="4266" actId="5793"/>
      <pc:docMkLst>
        <pc:docMk/>
      </pc:docMkLst>
      <pc:sldChg chg="addSp modSp">
        <pc:chgData name="Martin Štroner" userId="f57dc7ba9f2ddb92" providerId="LiveId" clId="{51E58488-484F-4518-9153-3CA574731E85}" dt="2018-09-21T14:55:12.840" v="969" actId="5793"/>
        <pc:sldMkLst>
          <pc:docMk/>
          <pc:sldMk cId="0" sldId="309"/>
        </pc:sldMkLst>
        <pc:spChg chg="mod">
          <ac:chgData name="Martin Štroner" userId="f57dc7ba9f2ddb92" providerId="LiveId" clId="{51E58488-484F-4518-9153-3CA574731E85}" dt="2018-09-21T14:55:12.840" v="969" actId="5793"/>
          <ac:spMkLst>
            <pc:docMk/>
            <pc:sldMk cId="0" sldId="309"/>
            <ac:spMk id="4" creationId="{00000000-0000-0000-0000-000000000000}"/>
          </ac:spMkLst>
        </pc:spChg>
        <pc:spChg chg="add">
          <ac:chgData name="Martin Štroner" userId="f57dc7ba9f2ddb92" providerId="LiveId" clId="{51E58488-484F-4518-9153-3CA574731E85}" dt="2018-09-21T14:55:01.975" v="967" actId="5793"/>
          <ac:spMkLst>
            <pc:docMk/>
            <pc:sldMk cId="0" sldId="309"/>
            <ac:spMk id="16" creationId="{3D4E4B03-DC1A-4467-96C5-B50E9BA41DC7}"/>
          </ac:spMkLst>
        </pc:spChg>
      </pc:sldChg>
      <pc:sldChg chg="modSp">
        <pc:chgData name="Martin Štroner" userId="f57dc7ba9f2ddb92" providerId="LiveId" clId="{51E58488-484F-4518-9153-3CA574731E85}" dt="2018-09-21T14:21:38.735" v="284" actId="20577"/>
        <pc:sldMkLst>
          <pc:docMk/>
          <pc:sldMk cId="2026174167" sldId="311"/>
        </pc:sldMkLst>
        <pc:spChg chg="mod">
          <ac:chgData name="Martin Štroner" userId="f57dc7ba9f2ddb92" providerId="LiveId" clId="{51E58488-484F-4518-9153-3CA574731E85}" dt="2018-09-21T14:21:38.735" v="284" actId="20577"/>
          <ac:spMkLst>
            <pc:docMk/>
            <pc:sldMk cId="2026174167" sldId="311"/>
            <ac:spMk id="4" creationId="{00000000-0000-0000-0000-000000000000}"/>
          </ac:spMkLst>
        </pc:spChg>
        <pc:spChg chg="mod">
          <ac:chgData name="Martin Štroner" userId="f57dc7ba9f2ddb92" providerId="LiveId" clId="{51E58488-484F-4518-9153-3CA574731E85}" dt="2018-09-21T14:20:30.688" v="272" actId="5793"/>
          <ac:spMkLst>
            <pc:docMk/>
            <pc:sldMk cId="2026174167" sldId="311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/>
          <a:lstStyle>
            <a:lvl1pPr algn="r">
              <a:defRPr sz="1300"/>
            </a:lvl1pPr>
          </a:lstStyle>
          <a:p>
            <a:fld id="{CDBF6E1F-EF6A-429F-B30B-78BD7817E581}" type="datetimeFigureOut">
              <a:rPr lang="cs-CZ" smtClean="0"/>
              <a:pPr/>
              <a:t>12.11.2018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38" tIns="49520" rIns="99038" bIns="495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38" tIns="49520" rIns="99038" bIns="495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1731"/>
          </a:xfrm>
          <a:prstGeom prst="rect">
            <a:avLst/>
          </a:prstGeom>
        </p:spPr>
        <p:txBody>
          <a:bodyPr vert="horz" lIns="99038" tIns="49520" rIns="99038" bIns="49520" rtlCol="0" anchor="b"/>
          <a:lstStyle>
            <a:lvl1pPr algn="r">
              <a:defRPr sz="1300"/>
            </a:lvl1pPr>
          </a:lstStyle>
          <a:p>
            <a:fld id="{E9AB39D6-1FC5-4AAA-B0E2-D1902964108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120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3610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472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5636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1084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1059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01997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61055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B39D6-1FC5-4AAA-B0E2-D19029641081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06B3C-EC43-462F-8511-08A895F1FD40}" type="datetime1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DD4D4-A8E3-4FCF-AC3E-7567330FAEA9}" type="datetime1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45E93-8A6A-4BE9-AB1B-12DB771241C6}" type="datetime1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82B6B-3C28-4F02-B1C9-8569555C95CF}" type="datetime1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B405F-82F6-4943-9A96-BDFFFA405AA0}" type="datetime1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62A8B-6ECE-4BC6-A33F-0DBADE85C861}" type="datetime1">
              <a:rPr lang="cs-CZ" smtClean="0"/>
              <a:pPr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374D-59A0-46BA-898D-BE927D15E474}" type="datetime1">
              <a:rPr lang="cs-CZ" smtClean="0"/>
              <a:pPr/>
              <a:t>12.11.2018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41613-3A1D-4955-956A-FD09C943EDC1}" type="datetime1">
              <a:rPr lang="cs-CZ" smtClean="0"/>
              <a:pPr/>
              <a:t>12.11.2018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B0FC5-BB3A-4A36-AD0F-049DE1400558}" type="datetime1">
              <a:rPr lang="cs-CZ" smtClean="0"/>
              <a:pPr/>
              <a:t>12.11.2018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8FE04-E16A-41B2-875D-7BF63426197F}" type="datetime1">
              <a:rPr lang="cs-CZ" smtClean="0"/>
              <a:pPr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1EB08-7495-4CE8-8ECE-C77C2D07B476}" type="datetime1">
              <a:rPr lang="cs-CZ" smtClean="0"/>
              <a:pPr/>
              <a:t>12.11.2018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08EDB-5EEF-43A4-A87A-347ED96D2112}" type="datetime1">
              <a:rPr lang="cs-CZ" smtClean="0"/>
              <a:pPr/>
              <a:t>12.11.2018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7C5EE-3FDF-4CBE-8A81-40FCD7650D3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4215" y="571480"/>
            <a:ext cx="7775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/>
              <a:t>Teorie chyb a vyrovnávací počet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539552" y="1484786"/>
            <a:ext cx="8280919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2288" indent="-1792288"/>
            <a:r>
              <a:rPr lang="cs-CZ" sz="2000" dirty="0"/>
              <a:t>Téma č. 7: </a:t>
            </a:r>
            <a:r>
              <a:rPr lang="cs-CZ" sz="2000" b="1" dirty="0"/>
              <a:t>	Vyrovnání měření zprostředkujících – přehled postupu vyrovnání, kontroly.	</a:t>
            </a:r>
          </a:p>
          <a:p>
            <a:endParaRPr lang="cs-CZ" b="1" dirty="0"/>
          </a:p>
          <a:p>
            <a:endParaRPr lang="cs-CZ" b="1" dirty="0"/>
          </a:p>
          <a:p>
            <a:pPr marL="342900" indent="-342900">
              <a:buAutoNum type="arabicPeriod"/>
            </a:pPr>
            <a:r>
              <a:rPr lang="cs-CZ" b="1" dirty="0"/>
              <a:t>Formulace úlohy, postup výpočtu, směrodatné odchylky.</a:t>
            </a:r>
          </a:p>
          <a:p>
            <a:pPr marL="342900" indent="-342900">
              <a:buAutoNum type="arabicPeriod"/>
            </a:pPr>
            <a:r>
              <a:rPr lang="cs-CZ" b="1" dirty="0"/>
              <a:t>Příklady - vázaná síť.</a:t>
            </a:r>
          </a:p>
          <a:p>
            <a:pPr marL="342900" indent="-342900">
              <a:buAutoNum type="arabicPeriod"/>
            </a:pPr>
            <a:r>
              <a:rPr lang="cs-CZ" b="1" dirty="0"/>
              <a:t>Kontroly.</a:t>
            </a:r>
          </a:p>
          <a:p>
            <a:pPr marL="342900" indent="-342900">
              <a:buAutoNum type="arabicPeriod"/>
            </a:pPr>
            <a:r>
              <a:rPr lang="cs-CZ" b="1" dirty="0"/>
              <a:t>Analýza výsledků vyrovnání.</a:t>
            </a:r>
          </a:p>
          <a:p>
            <a:pPr lvl="1"/>
            <a:endParaRPr lang="cs-CZ" b="1" dirty="0"/>
          </a:p>
          <a:p>
            <a:pPr marL="342900" indent="-342900">
              <a:buAutoNum type="arabicPeriod"/>
            </a:pPr>
            <a:endParaRPr lang="cs-CZ" b="1" dirty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26174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2</a:t>
            </a:fld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6138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1. Formulace úlohy.</a:t>
                </a:r>
              </a:p>
              <a:p>
                <a:pPr lvl="0"/>
                <a:endParaRPr lang="cs-CZ" sz="1600" dirty="0"/>
              </a:p>
              <a:p>
                <a:pPr lvl="0"/>
                <a:r>
                  <a:rPr lang="cs-CZ" dirty="0"/>
                  <a:t>Měření: 		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cs-CZ" i="1" dirty="0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cs-CZ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cs-CZ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cs-CZ" i="1" dirty="0" err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 err="1" smtClean="0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cs-CZ" i="1" dirty="0" err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endParaRPr lang="cs-CZ" dirty="0"/>
              </a:p>
              <a:p>
                <a:pPr lvl="0"/>
                <a:r>
                  <a:rPr lang="cs-CZ" dirty="0"/>
                  <a:t>Neznámé:	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 panose="02040503050406030204" pitchFamily="18" charset="0"/>
                      </a:rPr>
                      <m:t>𝒙</m:t>
                    </m:r>
                    <m:r>
                      <a:rPr lang="cs-CZ" i="1" dirty="0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cs-CZ" i="1" dirty="0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cs-CZ" i="1" dirty="0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cs-CZ" i="1" dirty="0" err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dirty="0" err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i="1" dirty="0" err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cs-CZ" dirty="0"/>
                  <a:t> </a:t>
                </a:r>
              </a:p>
              <a:p>
                <a:pPr lvl="0"/>
                <a:r>
                  <a:rPr lang="cs-CZ" dirty="0"/>
                  <a:t>Funkční vztah: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𝑙𝑖</m:t>
                        </m:r>
                      </m:sub>
                    </m:sSub>
                    <m:d>
                      <m:d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cs-CZ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 dirty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cs-CZ" i="1" dirty="0" err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 dirty="0" err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 dirty="0" err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cs-CZ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cs-CZ" dirty="0"/>
                  <a:t> </a:t>
                </a:r>
              </a:p>
              <a:p>
                <a:pPr lvl="0"/>
                <a:r>
                  <a:rPr lang="cs-CZ" dirty="0"/>
                  <a:t>Opravy: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𝑙</m:t>
                            </m:r>
                          </m:e>
                        </m:acc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cs-CZ" i="1">
                            <a:latin typeface="Cambria Math" panose="02040503050406030204" pitchFamily="18" charset="0"/>
                          </a:rPr>
                          <m:t>, ⋯, 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cs-CZ" dirty="0"/>
              </a:p>
              <a:p>
                <a:pPr lvl="0"/>
                <a:r>
                  <a:rPr lang="cs-CZ" dirty="0"/>
                  <a:t>	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p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endParaRPr lang="cs-CZ" dirty="0"/>
              </a:p>
              <a:p>
                <a:r>
                  <a:rPr lang="cs-CZ" dirty="0"/>
                  <a:t>	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endParaRPr lang="cs-CZ" dirty="0"/>
              </a:p>
              <a:p>
                <a:r>
                  <a:rPr lang="cs-CZ" dirty="0"/>
                  <a:t>	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begChr m:val=""/>
                            <m:endChr m:val="|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𝒍</m:t>
                                    </m:r>
                                  </m:e>
                                </m:acc>
                                <m:d>
                                  <m:d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cs-CZ" b="1" i="1">
                                            <a:latin typeface="Cambria Math" panose="02040503050406030204" pitchFamily="18" charset="0"/>
                                          </a:rPr>
                                          <m:t>𝒙</m:t>
                                        </m:r>
                                      </m:e>
                                      <m:sup>
                                        <m:r>
                                          <a:rPr lang="cs-CZ" i="1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sup>
                                    </m:sSup>
                                  </m:e>
                                </m:d>
                              </m:num>
                              <m:den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sSup>
                                  <m:sSupPr>
                                    <m:ctrlP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cs-CZ" b="1" i="1">
                                        <a:latin typeface="Cambria Math" panose="02040503050406030204" pitchFamily="18" charset="0"/>
                                      </a:rPr>
                                      <m:t>𝒙</m:t>
                                    </m:r>
                                  </m:e>
                                  <m:sup>
                                    <m:r>
                                      <a:rPr lang="cs-CZ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  <m:r>
                          <a:rPr lang="cs-CZ" i="1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</m:oMath>
                </a14:m>
                <a:r>
                  <a:rPr lang="cs-CZ" dirty="0"/>
                  <a:t>	</a:t>
                </a:r>
                <a:r>
                  <a:rPr lang="cs-CZ" b="1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d>
                      <m:d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Sup>
                          <m:sSubSup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  <m: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sup>
                        </m:sSubSup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cs-CZ" dirty="0"/>
              </a:p>
              <a:p>
                <a:r>
                  <a:rPr lang="cs-CZ" dirty="0"/>
                  <a:t>	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cs-CZ" dirty="0"/>
                  <a:t> 			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Podmínka řešení: 	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cs-CZ">
                        <a:latin typeface="Cambria Math" panose="02040503050406030204" pitchFamily="18" charset="0"/>
                      </a:rPr>
                      <m:t>Ω</m:t>
                    </m:r>
                    <m:r>
                      <a:rPr lang="cs-CZ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̂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  <m:acc>
                          <m:accPr>
                            <m:chr m:val="̂"/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</m:d>
                    <m:r>
                      <a:rPr lang="cs-CZ" i="1">
                        <a:latin typeface="Cambria Math" panose="02040503050406030204" pitchFamily="18" charset="0"/>
                      </a:rPr>
                      <m:t>=[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𝑝𝑣𝑣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]=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𝒗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𝑚𝑖𝑛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cs-CZ" dirty="0"/>
                  <a:t> </a:t>
                </a:r>
              </a:p>
              <a:p>
                <a:pPr lvl="0"/>
                <a:r>
                  <a:rPr lang="cs-CZ" dirty="0"/>
                  <a:t>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′=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cs-CZ" dirty="0"/>
                  <a:t> </a:t>
                </a:r>
              </a:p>
              <a:p>
                <a:r>
                  <a:rPr lang="cs-CZ" b="1" dirty="0"/>
                  <a:t>	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=−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d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cs-CZ" b="1" dirty="0"/>
                  <a:t> </a:t>
                </a:r>
              </a:p>
              <a:p>
                <a:pPr lvl="0"/>
                <a:r>
                  <a:rPr lang="cs-CZ" b="1" dirty="0"/>
                  <a:t>	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r>
                  <a:rPr lang="cs-CZ" dirty="0"/>
                  <a:t> </a:t>
                </a:r>
              </a:p>
              <a:p>
                <a:r>
                  <a:rPr lang="cs-CZ" b="1" dirty="0"/>
                  <a:t>		</a:t>
                </a:r>
                <a14:m>
                  <m:oMath xmlns:m="http://schemas.openxmlformats.org/officeDocument/2006/math"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cs-CZ" b="1" dirty="0"/>
                  <a:t> </a:t>
                </a:r>
              </a:p>
              <a:p>
                <a:pPr lvl="0"/>
                <a:r>
                  <a:rPr lang="cs-CZ" b="1" dirty="0"/>
                  <a:t>		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</m:acc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𝒍</m:t>
                    </m:r>
                    <m:r>
                      <a:rPr lang="cs-CZ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𝒗</m:t>
                    </m:r>
                  </m:oMath>
                </a14:m>
                <a:r>
                  <a:rPr lang="cs-CZ" dirty="0"/>
                  <a:t> </a:t>
                </a:r>
              </a:p>
              <a:p>
                <a:pPr lvl="0"/>
                <a:endParaRPr lang="cs-CZ" dirty="0"/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b="1" i="1">
                                    <a:latin typeface="Cambria Math" panose="02040503050406030204" pitchFamily="18" charset="0"/>
                                  </a:rPr>
                                  <m:t>𝒗</m:t>
                                </m:r>
                              </m:e>
                              <m:sup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𝒗</m:t>
                            </m:r>
                          </m:num>
                          <m:den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cs-CZ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cs-CZ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begChr m:val="["/>
                                <m:endChr m:val="]"/>
                                <m:ctrlPr>
                                  <a:rPr lang="cs-CZ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cs-CZ" i="1">
                                    <a:latin typeface="Cambria Math" panose="02040503050406030204" pitchFamily="18" charset="0"/>
                                  </a:rPr>
                                  <m:t>𝑝𝑣𝑣</m:t>
                                </m:r>
                              </m:e>
                            </m:d>
                          </m:num>
                          <m:den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cs-CZ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den>
                        </m:f>
                      </m:e>
                    </m:rad>
                  </m:oMath>
                </a14:m>
                <a:r>
                  <a:rPr lang="cs-CZ" dirty="0"/>
                  <a:t>  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cs-CZ" dirty="0"/>
                  <a:t>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𝑴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cs-CZ" b="1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cs-CZ" b="1" i="1">
                                <a:latin typeface="Cambria Math" panose="02040503050406030204" pitchFamily="18" charset="0"/>
                              </a:rPr>
                              <m:t>𝒍</m:t>
                            </m:r>
                          </m:e>
                        </m:acc>
                      </m:sub>
                    </m:sSub>
                    <m:r>
                      <a:rPr lang="cs-CZ" i="1">
                        <a:latin typeface="Cambria Math" panose="02040503050406030204" pitchFamily="18" charset="0"/>
                      </a:rPr>
                      <m:t>=</m:t>
                    </m:r>
                    <m:sSubSup>
                      <m:sSub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cs-CZ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cs-CZ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𝑨</m:t>
                    </m:r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𝑵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b="1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6138091"/>
              </a:xfrm>
              <a:prstGeom prst="rect">
                <a:avLst/>
              </a:prstGeom>
              <a:blipFill>
                <a:blip r:embed="rId3"/>
                <a:stretch>
                  <a:fillRect l="-1076" t="-79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461125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Příklady. 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p:sp>
        <p:nvSpPr>
          <p:cNvPr id="2" name="Obdélník 1"/>
          <p:cNvSpPr/>
          <p:nvPr/>
        </p:nvSpPr>
        <p:spPr>
          <a:xfrm>
            <a:off x="265223" y="1088014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Vázaná síť.</a:t>
            </a:r>
          </a:p>
        </p:txBody>
      </p:sp>
    </p:spTree>
    <p:extLst>
      <p:ext uri="{BB962C8B-B14F-4D97-AF65-F5344CB8AC3E}">
        <p14:creationId xmlns:p14="http://schemas.microsoft.com/office/powerpoint/2010/main" val="224467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Příklady. 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p:sp>
        <p:nvSpPr>
          <p:cNvPr id="2" name="Obdélník 1"/>
          <p:cNvSpPr/>
          <p:nvPr/>
        </p:nvSpPr>
        <p:spPr>
          <a:xfrm>
            <a:off x="265223" y="1088014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Vázaná síť s body určenými GNSS.</a:t>
            </a:r>
          </a:p>
        </p:txBody>
      </p:sp>
    </p:spTree>
    <p:extLst>
      <p:ext uri="{BB962C8B-B14F-4D97-AF65-F5344CB8AC3E}">
        <p14:creationId xmlns:p14="http://schemas.microsoft.com/office/powerpoint/2010/main" val="3892611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8" name="TextBox 3"/>
          <p:cNvSpPr txBox="1"/>
          <p:nvPr/>
        </p:nvSpPr>
        <p:spPr>
          <a:xfrm>
            <a:off x="323528" y="620688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2. Příklady. </a:t>
            </a: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  <p:sp>
        <p:nvSpPr>
          <p:cNvPr id="2" name="Obdélník 1"/>
          <p:cNvSpPr/>
          <p:nvPr/>
        </p:nvSpPr>
        <p:spPr>
          <a:xfrm>
            <a:off x="265223" y="1088014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cs-CZ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Vázaná síť s body určenými GNSS s kovarianční maticí.</a:t>
            </a:r>
          </a:p>
        </p:txBody>
      </p:sp>
    </p:spTree>
    <p:extLst>
      <p:ext uri="{BB962C8B-B14F-4D97-AF65-F5344CB8AC3E}">
        <p14:creationId xmlns:p14="http://schemas.microsoft.com/office/powerpoint/2010/main" val="12320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6</a:t>
            </a:fld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32478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3. Kontroly.</a:t>
                </a:r>
              </a:p>
              <a:p>
                <a:endParaRPr lang="cs-CZ" dirty="0"/>
              </a:p>
              <a:p>
                <a:pPr marL="342900" lvl="0" indent="-342900">
                  <a:buAutoNum type="alphaLcParenR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cs-CZ" i="1"/>
                        </m:ctrlPr>
                      </m:sSupPr>
                      <m:e>
                        <m:r>
                          <a:rPr lang="cs-CZ" b="1" i="1"/>
                          <m:t>𝑨</m:t>
                        </m:r>
                      </m:e>
                      <m:sup>
                        <m:r>
                          <a:rPr lang="cs-CZ" i="1"/>
                          <m:t>𝑇</m:t>
                        </m:r>
                      </m:sup>
                    </m:sSup>
                    <m:r>
                      <a:rPr lang="cs-CZ" i="1"/>
                      <m:t>∙</m:t>
                    </m:r>
                    <m:r>
                      <a:rPr lang="cs-CZ" b="1" i="1"/>
                      <m:t>𝑷</m:t>
                    </m:r>
                    <m:r>
                      <a:rPr lang="cs-CZ" i="1"/>
                      <m:t>∙</m:t>
                    </m:r>
                    <m:r>
                      <a:rPr lang="cs-CZ" b="1" i="1"/>
                      <m:t>𝒗</m:t>
                    </m:r>
                    <m:r>
                      <a:rPr lang="cs-CZ" b="1" i="1"/>
                      <m:t>=</m:t>
                    </m:r>
                    <m:r>
                      <a:rPr lang="cs-CZ" b="1" i="1"/>
                      <m:t>𝟎</m:t>
                    </m:r>
                  </m:oMath>
                </a14:m>
                <a:endParaRPr lang="cs-CZ" dirty="0"/>
              </a:p>
              <a:p>
                <a:pPr marL="342900" lvl="0" indent="-342900">
                  <a:buAutoNum type="alphaLcParenR"/>
                </a:pPr>
                <a:endParaRPr lang="cs-CZ" dirty="0"/>
              </a:p>
              <a:p>
                <a:pPr marL="342900" lvl="0" indent="-342900">
                  <a:buAutoNum type="alphaLcParenR"/>
                </a:pPr>
                <a:r>
                  <a:rPr lang="cs-CZ" dirty="0"/>
                  <a:t>Dvojí výpočet oprav – kontrola linearizace (případně chyba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cs-CZ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b="0" i="1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cs-CZ" b="0" i="1" smtClean="0">
                        <a:latin typeface="Cambria Math" panose="02040503050406030204" pitchFamily="18" charset="0"/>
                      </a:rPr>
                      <m:t>𝑑𝑥</m:t>
                    </m:r>
                  </m:oMath>
                </a14:m>
                <a:r>
                  <a:rPr lang="cs-CZ" dirty="0"/>
                  <a:t>)</a:t>
                </a:r>
              </a:p>
              <a:p>
                <a:pPr marL="342900" lvl="0" indent="-342900">
                  <a:buAutoNum type="alphaLcParenR"/>
                </a:pPr>
                <a:endParaRPr lang="cs-CZ" dirty="0"/>
              </a:p>
              <a:p>
                <a:pPr lvl="0"/>
                <a:r>
                  <a:rPr lang="cs-CZ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/>
                        </m:ctrlPr>
                      </m:sSupPr>
                      <m:e>
                        <m:r>
                          <a:rPr lang="cs-CZ" b="1" i="1"/>
                          <m:t>𝒗</m:t>
                        </m:r>
                      </m:e>
                      <m:sup>
                        <m:r>
                          <a:rPr lang="cs-CZ" i="1"/>
                          <m:t>𝐼</m:t>
                        </m:r>
                      </m:sup>
                    </m:sSup>
                    <m:r>
                      <a:rPr lang="cs-CZ" i="1"/>
                      <m:t>=</m:t>
                    </m:r>
                    <m:r>
                      <a:rPr lang="cs-CZ" b="1" i="1"/>
                      <m:t>𝑨</m:t>
                    </m:r>
                    <m:r>
                      <a:rPr lang="cs-CZ" i="1"/>
                      <m:t>∙</m:t>
                    </m:r>
                    <m:r>
                      <a:rPr lang="cs-CZ" b="1" i="1"/>
                      <m:t>𝒅𝒙</m:t>
                    </m:r>
                    <m:r>
                      <a:rPr lang="cs-CZ" i="1"/>
                      <m:t>+</m:t>
                    </m:r>
                    <m:r>
                      <a:rPr lang="cs-CZ" b="1" i="1"/>
                      <m:t>𝒍</m:t>
                    </m:r>
                    <m:r>
                      <a:rPr lang="cs-CZ" i="1"/>
                      <m:t>′</m:t>
                    </m:r>
                  </m:oMath>
                </a14:m>
                <a:r>
                  <a:rPr lang="cs-CZ" dirty="0"/>
                  <a:t> </a:t>
                </a:r>
              </a:p>
              <a:p>
                <a:pPr lvl="0"/>
                <a:r>
                  <a:rPr lang="cs-CZ" dirty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cs-CZ" i="1"/>
                        </m:ctrlPr>
                      </m:sSupPr>
                      <m:e>
                        <m:r>
                          <a:rPr lang="cs-CZ" b="1" i="1"/>
                          <m:t>𝒗</m:t>
                        </m:r>
                      </m:e>
                      <m:sup>
                        <m:r>
                          <a:rPr lang="cs-CZ" i="1"/>
                          <m:t>𝐼𝐼</m:t>
                        </m:r>
                      </m:sup>
                    </m:sSup>
                    <m:r>
                      <a:rPr lang="cs-CZ" i="1"/>
                      <m:t>=</m:t>
                    </m:r>
                    <m:sSup>
                      <m:sSupPr>
                        <m:ctrlPr>
                          <a:rPr lang="cs-CZ" i="1"/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cs-CZ" b="1" i="1"/>
                            </m:ctrlPr>
                          </m:accPr>
                          <m:e>
                            <m:r>
                              <a:rPr lang="cs-CZ" b="1" i="1"/>
                              <m:t>𝒍</m:t>
                            </m:r>
                          </m:e>
                        </m:acc>
                        <m:r>
                          <a:rPr lang="cs-CZ" b="1" i="1"/>
                          <m:t>(</m:t>
                        </m:r>
                        <m:r>
                          <a:rPr lang="cs-CZ" b="1" i="1"/>
                          <m:t>𝒙</m:t>
                        </m:r>
                      </m:e>
                      <m:sup>
                        <m:r>
                          <a:rPr lang="cs-CZ" i="1"/>
                          <m:t>𝑇</m:t>
                        </m:r>
                      </m:sup>
                    </m:sSup>
                    <m:r>
                      <a:rPr lang="cs-CZ" i="1"/>
                      <m:t>)−</m:t>
                    </m:r>
                    <m:r>
                      <a:rPr lang="cs-CZ" b="1" i="1"/>
                      <m:t>𝒍</m:t>
                    </m:r>
                  </m:oMath>
                </a14:m>
                <a:r>
                  <a:rPr lang="cs-CZ" dirty="0"/>
                  <a:t>. </a:t>
                </a:r>
              </a:p>
              <a:p>
                <a:pPr lvl="0"/>
                <a:endParaRPr lang="cs-CZ" dirty="0"/>
              </a:p>
              <a:p>
                <a:pPr lvl="0"/>
                <a:r>
                  <a:rPr lang="cs-CZ" dirty="0"/>
                  <a:t>(</a:t>
                </a:r>
                <a:r>
                  <a:rPr lang="cs-CZ" dirty="0" err="1"/>
                  <a:t>sigmové</a:t>
                </a:r>
                <a:r>
                  <a:rPr lang="cs-CZ" dirty="0"/>
                  <a:t> zkoušky).</a:t>
                </a:r>
              </a:p>
              <a:p>
                <a:pPr lvl="0"/>
                <a:endParaRPr lang="cs-CZ" dirty="0"/>
              </a:p>
            </p:txBody>
          </p:sp>
        </mc:Choice>
        <mc:Fallback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3247812"/>
              </a:xfrm>
              <a:prstGeom prst="rect">
                <a:avLst/>
              </a:prstGeom>
              <a:blipFill>
                <a:blip r:embed="rId3"/>
                <a:stretch>
                  <a:fillRect l="-1076" t="-150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795080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7</a:t>
            </a:fld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4. Analýza výsledků vyrovnání.</a:t>
                </a:r>
              </a:p>
              <a:p>
                <a:endParaRPr lang="cs-CZ" dirty="0"/>
              </a:p>
              <a:p>
                <a:pPr marL="342900" indent="-342900">
                  <a:buAutoNum type="alphaLcParenR"/>
                </a:pPr>
                <a:r>
                  <a:rPr lang="cs-CZ" dirty="0"/>
                  <a:t>Iterační výpočet</a:t>
                </a:r>
              </a:p>
              <a:p>
                <a:pPr marL="800100" lvl="1" indent="-342900">
                  <a:buAutoNum type="alphaLcParenR"/>
                </a:pPr>
                <a:r>
                  <a:rPr lang="cs-CZ" dirty="0"/>
                  <a:t>Sledování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dirty="0"/>
              </a:p>
              <a:p>
                <a:pPr marL="800100" lvl="1" indent="-342900">
                  <a:buAutoNum type="alphaLcParenR"/>
                </a:pPr>
                <a:r>
                  <a:rPr lang="cs-CZ" dirty="0"/>
                  <a:t>Sledování </a:t>
                </a:r>
                <a14:m>
                  <m:oMath xmlns:m="http://schemas.openxmlformats.org/officeDocument/2006/math">
                    <m:r>
                      <a:rPr lang="cs-CZ" b="1" i="1" dirty="0" smtClean="0">
                        <a:latin typeface="Cambria Math" panose="02040503050406030204" pitchFamily="18" charset="0"/>
                      </a:rPr>
                      <m:t>𝒅𝒙</m:t>
                    </m:r>
                  </m:oMath>
                </a14:m>
                <a:endParaRPr lang="cs-CZ" dirty="0"/>
              </a:p>
              <a:p>
                <a:pPr marL="342900" indent="-342900">
                  <a:buAutoNum type="alphaLcParenR"/>
                </a:pPr>
                <a:r>
                  <a:rPr lang="cs-CZ" dirty="0"/>
                  <a:t>Kontrola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b>
                        <m:r>
                          <a:rPr lang="cs-CZ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cs-CZ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cs-CZ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cs-CZ" dirty="0"/>
              </a:p>
              <a:p>
                <a:pPr marL="342900" indent="-342900">
                  <a:buAutoNum type="alphaLcParenR"/>
                </a:pPr>
                <a:r>
                  <a:rPr lang="cs-CZ" dirty="0"/>
                  <a:t>Kontrola oprav   </a:t>
                </a:r>
              </a:p>
            </p:txBody>
          </p:sp>
        </mc:Choice>
        <mc:Fallback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2123658"/>
              </a:xfrm>
              <a:prstGeom prst="rect">
                <a:avLst/>
              </a:prstGeom>
              <a:blipFill>
                <a:blip r:embed="rId3"/>
                <a:stretch>
                  <a:fillRect l="-1076" t="-2299" b="-373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493068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8</a:t>
            </a:fld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3"/>
              <p:cNvSpPr txBox="1"/>
              <p:nvPr/>
            </p:nvSpPr>
            <p:spPr>
              <a:xfrm>
                <a:off x="323528" y="620688"/>
                <a:ext cx="8496944" cy="4208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sz="2400" b="1" dirty="0"/>
                  <a:t>4. Analýza výsledků vyrovnání.</a:t>
                </a:r>
              </a:p>
              <a:p>
                <a:endParaRPr lang="cs-CZ" dirty="0"/>
              </a:p>
              <a:p>
                <a:r>
                  <a:rPr lang="cs-CZ" dirty="0"/>
                  <a:t>Směrodatné odchylky oprav určených z vyrovnání: </a:t>
                </a:r>
              </a:p>
              <a:p>
                <a14:m>
                  <m:oMath xmlns:m="http://schemas.openxmlformats.org/officeDocument/2006/math">
                    <m:r>
                      <a:rPr lang="cs-CZ" b="1" i="1"/>
                      <m:t>𝒗</m:t>
                    </m:r>
                    <m:r>
                      <a:rPr lang="cs-CZ" b="1" i="1"/>
                      <m:t>=</m:t>
                    </m:r>
                    <m:r>
                      <a:rPr lang="cs-CZ" b="1" i="1"/>
                      <m:t>𝑨</m:t>
                    </m:r>
                    <m:r>
                      <a:rPr lang="cs-CZ" b="1" i="1"/>
                      <m:t>∙</m:t>
                    </m:r>
                    <m:r>
                      <a:rPr lang="cs-CZ" b="1" i="1"/>
                      <m:t>𝒅𝒙</m:t>
                    </m:r>
                    <m:r>
                      <a:rPr lang="cs-CZ" b="1" i="1"/>
                      <m:t>+</m:t>
                    </m:r>
                    <m:sSup>
                      <m:sSupPr>
                        <m:ctrlPr>
                          <a:rPr lang="cs-CZ" b="1" i="1"/>
                        </m:ctrlPr>
                      </m:sSupPr>
                      <m:e>
                        <m:r>
                          <a:rPr lang="cs-CZ" b="1" i="1"/>
                          <m:t>𝒍</m:t>
                        </m:r>
                      </m:e>
                      <m:sup>
                        <m:r>
                          <a:rPr lang="cs-CZ" b="1" i="1"/>
                          <m:t>′</m:t>
                        </m:r>
                      </m:sup>
                    </m:sSup>
                    <m:r>
                      <a:rPr lang="cs-CZ" b="1" i="1"/>
                      <m:t>=−</m:t>
                    </m:r>
                    <m:r>
                      <a:rPr lang="cs-CZ" b="1" i="1"/>
                      <m:t>𝑨</m:t>
                    </m:r>
                    <m:r>
                      <a:rPr lang="cs-CZ" b="1" i="1"/>
                      <m:t>∙</m:t>
                    </m:r>
                    <m:sSup>
                      <m:sSupPr>
                        <m:ctrlPr>
                          <a:rPr lang="cs-CZ" i="1"/>
                        </m:ctrlPr>
                      </m:sSupPr>
                      <m:e>
                        <m:d>
                          <m:dPr>
                            <m:ctrlPr>
                              <a:rPr lang="cs-CZ" i="1"/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i="1"/>
                                </m:ctrlPr>
                              </m:sSupPr>
                              <m:e>
                                <m:r>
                                  <a:rPr lang="cs-CZ" b="1" i="1"/>
                                  <m:t>𝑨</m:t>
                                </m:r>
                              </m:e>
                              <m:sup>
                                <m:r>
                                  <a:rPr lang="cs-CZ" i="1"/>
                                  <m:t>𝑇</m:t>
                                </m:r>
                              </m:sup>
                            </m:sSup>
                            <m:r>
                              <a:rPr lang="cs-CZ" i="1"/>
                              <m:t>∙</m:t>
                            </m:r>
                            <m:r>
                              <a:rPr lang="cs-CZ" b="1" i="1"/>
                              <m:t>𝑷</m:t>
                            </m:r>
                            <m:r>
                              <a:rPr lang="cs-CZ" i="1"/>
                              <m:t>∙</m:t>
                            </m:r>
                            <m:r>
                              <a:rPr lang="cs-CZ" b="1" i="1"/>
                              <m:t>𝑨</m:t>
                            </m:r>
                          </m:e>
                        </m:d>
                      </m:e>
                      <m:sup>
                        <m:r>
                          <a:rPr lang="cs-CZ" i="1"/>
                          <m:t>−1</m:t>
                        </m:r>
                      </m:sup>
                    </m:sSup>
                    <m:r>
                      <a:rPr lang="cs-CZ" i="1"/>
                      <m:t>∙</m:t>
                    </m:r>
                    <m:sSup>
                      <m:sSupPr>
                        <m:ctrlPr>
                          <a:rPr lang="cs-CZ" i="1"/>
                        </m:ctrlPr>
                      </m:sSupPr>
                      <m:e>
                        <m:r>
                          <a:rPr lang="cs-CZ" b="1" i="1"/>
                          <m:t>𝑨</m:t>
                        </m:r>
                      </m:e>
                      <m:sup>
                        <m:r>
                          <a:rPr lang="cs-CZ" i="1"/>
                          <m:t>𝑇</m:t>
                        </m:r>
                      </m:sup>
                    </m:sSup>
                    <m:r>
                      <a:rPr lang="cs-CZ" i="1"/>
                      <m:t>∙</m:t>
                    </m:r>
                    <m:r>
                      <a:rPr lang="cs-CZ" b="1" i="1"/>
                      <m:t>𝑷</m:t>
                    </m:r>
                    <m:r>
                      <a:rPr lang="cs-CZ" i="1"/>
                      <m:t>∙</m:t>
                    </m:r>
                    <m:sSup>
                      <m:sSupPr>
                        <m:ctrlPr>
                          <a:rPr lang="cs-CZ" i="1"/>
                        </m:ctrlPr>
                      </m:sSupPr>
                      <m:e>
                        <m:r>
                          <a:rPr lang="cs-CZ" b="1" i="1"/>
                          <m:t>𝒍</m:t>
                        </m:r>
                      </m:e>
                      <m:sup>
                        <m:r>
                          <a:rPr lang="cs-CZ" i="1"/>
                          <m:t>′</m:t>
                        </m:r>
                      </m:sup>
                    </m:sSup>
                    <m:r>
                      <a:rPr lang="cs-CZ" b="1" i="1"/>
                      <m:t>+</m:t>
                    </m:r>
                    <m:sSup>
                      <m:sSupPr>
                        <m:ctrlPr>
                          <a:rPr lang="cs-CZ" b="1" i="1"/>
                        </m:ctrlPr>
                      </m:sSupPr>
                      <m:e>
                        <m:r>
                          <a:rPr lang="cs-CZ" b="1" i="1"/>
                          <m:t>𝒍</m:t>
                        </m:r>
                      </m:e>
                      <m:sup>
                        <m:r>
                          <a:rPr lang="cs-CZ" b="1" i="1"/>
                          <m:t>′</m:t>
                        </m:r>
                      </m:sup>
                    </m:sSup>
                  </m:oMath>
                </a14:m>
                <a:r>
                  <a:rPr lang="cs-CZ" b="1" i="1" dirty="0"/>
                  <a:t> </a:t>
                </a:r>
                <a:r>
                  <a:rPr lang="cs-CZ" dirty="0"/>
                  <a:t>,</a:t>
                </a:r>
                <a:r>
                  <a:rPr lang="cs-CZ" b="1" dirty="0"/>
                  <a:t>	</a:t>
                </a:r>
                <a14:m>
                  <m:oMath xmlns:m="http://schemas.openxmlformats.org/officeDocument/2006/math">
                    <m:r>
                      <a:rPr lang="cs-CZ" sz="1200" b="1" i="1">
                        <a:latin typeface="Cambria Math" panose="02040503050406030204" pitchFamily="18" charset="0"/>
                      </a:rPr>
                      <m:t>𝒅𝒙</m:t>
                    </m:r>
                    <m:r>
                      <a:rPr lang="cs-CZ" sz="12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cs-CZ" sz="1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sz="12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cs-CZ" sz="1200" b="1" i="1">
                                    <a:latin typeface="Cambria Math" panose="02040503050406030204" pitchFamily="18" charset="0"/>
                                  </a:rPr>
                                  <m:t>𝑨</m:t>
                                </m:r>
                              </m:e>
                              <m:sup>
                                <m:r>
                                  <a:rPr lang="cs-CZ" sz="12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cs-CZ" sz="1200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sz="1200" b="1" i="1">
                                <a:latin typeface="Cambria Math" panose="02040503050406030204" pitchFamily="18" charset="0"/>
                              </a:rPr>
                              <m:t>𝑷</m:t>
                            </m:r>
                            <m:r>
                              <a:rPr lang="cs-CZ" sz="1200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r>
                              <a:rPr lang="cs-CZ" sz="1200" b="1" i="1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</m:d>
                      </m:e>
                      <m:sup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cs-CZ" sz="1200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200" b="1" i="1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p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cs-CZ" sz="12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cs-CZ" sz="1200" b="1" i="1">
                        <a:latin typeface="Cambria Math" panose="02040503050406030204" pitchFamily="18" charset="0"/>
                      </a:rPr>
                      <m:t>𝑷</m:t>
                    </m:r>
                    <m:r>
                      <a:rPr lang="cs-CZ" sz="1200" i="1">
                        <a:latin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cs-CZ" sz="1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cs-CZ" sz="1200" b="1" i="1">
                            <a:latin typeface="Cambria Math" panose="02040503050406030204" pitchFamily="18" charset="0"/>
                          </a:rPr>
                          <m:t>𝒍</m:t>
                        </m:r>
                      </m:e>
                      <m:sup>
                        <m:r>
                          <a:rPr lang="cs-CZ" sz="12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cs-CZ" sz="1200" dirty="0"/>
                  <a:t> .</a:t>
                </a:r>
                <a:r>
                  <a:rPr lang="cs-CZ" dirty="0"/>
                  <a:t>	</a:t>
                </a:r>
              </a:p>
              <a:p>
                <a14:m>
                  <m:oMath xmlns:m="http://schemas.openxmlformats.org/officeDocument/2006/math">
                    <m:r>
                      <a:rPr lang="cs-CZ" b="1" i="1"/>
                      <m:t>𝒗</m:t>
                    </m:r>
                    <m:r>
                      <a:rPr lang="cs-CZ" b="1" i="1"/>
                      <m:t>=−</m:t>
                    </m:r>
                    <m:d>
                      <m:dPr>
                        <m:ctrlPr>
                          <a:rPr lang="cs-CZ" b="1" i="1"/>
                        </m:ctrlPr>
                      </m:dPr>
                      <m:e>
                        <m:r>
                          <a:rPr lang="cs-CZ" b="1" i="1"/>
                          <m:t>𝑨</m:t>
                        </m:r>
                        <m:r>
                          <a:rPr lang="cs-CZ" b="1" i="1"/>
                          <m:t>∙</m:t>
                        </m:r>
                        <m:sSup>
                          <m:sSupPr>
                            <m:ctrlPr>
                              <a:rPr lang="cs-CZ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/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cs-CZ" i="1"/>
                                    </m:ctrlPr>
                                  </m:sSupPr>
                                  <m:e>
                                    <m:r>
                                      <a:rPr lang="cs-CZ" b="1" i="1"/>
                                      <m:t>𝑨</m:t>
                                    </m:r>
                                  </m:e>
                                  <m:sup>
                                    <m:r>
                                      <a:rPr lang="cs-CZ" i="1"/>
                                      <m:t>𝑇</m:t>
                                    </m:r>
                                  </m:sup>
                                </m:sSup>
                                <m:r>
                                  <a:rPr lang="cs-CZ" i="1"/>
                                  <m:t>∙</m:t>
                                </m:r>
                                <m:r>
                                  <a:rPr lang="cs-CZ" b="1" i="1"/>
                                  <m:t>𝑷</m:t>
                                </m:r>
                                <m:r>
                                  <a:rPr lang="cs-CZ" i="1"/>
                                  <m:t>∙</m:t>
                                </m:r>
                                <m:r>
                                  <a:rPr lang="cs-CZ" b="1" i="1"/>
                                  <m:t>𝑨</m:t>
                                </m:r>
                              </m:e>
                            </m:d>
                          </m:e>
                          <m:sup>
                            <m:r>
                              <a:rPr lang="cs-CZ" i="1"/>
                              <m:t>−1</m:t>
                            </m:r>
                          </m:sup>
                        </m:sSup>
                        <m:r>
                          <a:rPr lang="cs-CZ" i="1"/>
                          <m:t>∙</m:t>
                        </m:r>
                        <m:sSup>
                          <m:sSupPr>
                            <m:ctrlPr>
                              <a:rPr lang="cs-CZ" i="1"/>
                            </m:ctrlPr>
                          </m:sSupPr>
                          <m:e>
                            <m:r>
                              <a:rPr lang="cs-CZ" b="1" i="1"/>
                              <m:t>𝑨</m:t>
                            </m:r>
                          </m:e>
                          <m:sup>
                            <m:r>
                              <a:rPr lang="cs-CZ" i="1"/>
                              <m:t>𝑇</m:t>
                            </m:r>
                          </m:sup>
                        </m:sSup>
                        <m:r>
                          <a:rPr lang="cs-CZ" i="1"/>
                          <m:t>∙</m:t>
                        </m:r>
                        <m:r>
                          <a:rPr lang="cs-CZ" b="1" i="1"/>
                          <m:t>𝑷</m:t>
                        </m:r>
                        <m:r>
                          <a:rPr lang="cs-CZ" b="1" i="1"/>
                          <m:t>−</m:t>
                        </m:r>
                        <m:r>
                          <a:rPr lang="cs-CZ" b="1" i="1"/>
                          <m:t>𝟏</m:t>
                        </m:r>
                      </m:e>
                    </m:d>
                    <m:r>
                      <a:rPr lang="cs-CZ" b="1" i="1"/>
                      <m:t>∙</m:t>
                    </m:r>
                    <m:sSup>
                      <m:sSupPr>
                        <m:ctrlPr>
                          <a:rPr lang="cs-CZ" b="1" i="1"/>
                        </m:ctrlPr>
                      </m:sSupPr>
                      <m:e>
                        <m:r>
                          <a:rPr lang="cs-CZ" b="1" i="1"/>
                          <m:t>𝒍</m:t>
                        </m:r>
                      </m:e>
                      <m:sup>
                        <m:r>
                          <a:rPr lang="cs-CZ" b="1" i="1"/>
                          <m:t>′</m:t>
                        </m:r>
                      </m:sup>
                    </m:sSup>
                  </m:oMath>
                </a14:m>
                <a:r>
                  <a:rPr lang="cs-CZ" b="1" dirty="0"/>
                  <a:t>  </a:t>
                </a:r>
                <a:r>
                  <a:rPr lang="cs-CZ" dirty="0"/>
                  <a:t>,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/>
                        </m:ctrlPr>
                      </m:sSubPr>
                      <m:e>
                        <m:r>
                          <a:rPr lang="cs-CZ" b="1" i="1"/>
                          <m:t>𝜺</m:t>
                        </m:r>
                      </m:e>
                      <m:sub>
                        <m:r>
                          <a:rPr lang="cs-CZ" b="1" i="1"/>
                          <m:t>𝒗</m:t>
                        </m:r>
                      </m:sub>
                    </m:sSub>
                    <m:r>
                      <a:rPr lang="cs-CZ" b="1" i="1"/>
                      <m:t>=−</m:t>
                    </m:r>
                    <m:d>
                      <m:dPr>
                        <m:ctrlPr>
                          <a:rPr lang="cs-CZ" b="1" i="1"/>
                        </m:ctrlPr>
                      </m:dPr>
                      <m:e>
                        <m:r>
                          <a:rPr lang="cs-CZ" b="1" i="1"/>
                          <m:t>𝑨</m:t>
                        </m:r>
                        <m:r>
                          <a:rPr lang="cs-CZ" b="1" i="1"/>
                          <m:t>∙</m:t>
                        </m:r>
                        <m:sSup>
                          <m:sSupPr>
                            <m:ctrlPr>
                              <a:rPr lang="cs-CZ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/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cs-CZ" i="1"/>
                                    </m:ctrlPr>
                                  </m:sSupPr>
                                  <m:e>
                                    <m:r>
                                      <a:rPr lang="cs-CZ" b="1" i="1"/>
                                      <m:t>𝑨</m:t>
                                    </m:r>
                                  </m:e>
                                  <m:sup>
                                    <m:r>
                                      <a:rPr lang="cs-CZ" i="1"/>
                                      <m:t>𝑇</m:t>
                                    </m:r>
                                  </m:sup>
                                </m:sSup>
                                <m:r>
                                  <a:rPr lang="cs-CZ" i="1"/>
                                  <m:t>∙</m:t>
                                </m:r>
                                <m:r>
                                  <a:rPr lang="cs-CZ" b="1" i="1"/>
                                  <m:t>𝑷</m:t>
                                </m:r>
                                <m:r>
                                  <a:rPr lang="cs-CZ" i="1"/>
                                  <m:t>∙</m:t>
                                </m:r>
                                <m:r>
                                  <a:rPr lang="cs-CZ" b="1" i="1"/>
                                  <m:t>𝑨</m:t>
                                </m:r>
                              </m:e>
                            </m:d>
                          </m:e>
                          <m:sup>
                            <m:r>
                              <a:rPr lang="cs-CZ" i="1"/>
                              <m:t>−1</m:t>
                            </m:r>
                          </m:sup>
                        </m:sSup>
                        <m:r>
                          <a:rPr lang="cs-CZ" i="1"/>
                          <m:t>∙</m:t>
                        </m:r>
                        <m:sSup>
                          <m:sSupPr>
                            <m:ctrlPr>
                              <a:rPr lang="cs-CZ" i="1"/>
                            </m:ctrlPr>
                          </m:sSupPr>
                          <m:e>
                            <m:r>
                              <a:rPr lang="cs-CZ" b="1" i="1"/>
                              <m:t>𝑨</m:t>
                            </m:r>
                          </m:e>
                          <m:sup>
                            <m:r>
                              <a:rPr lang="cs-CZ" i="1"/>
                              <m:t>𝑇</m:t>
                            </m:r>
                          </m:sup>
                        </m:sSup>
                        <m:r>
                          <a:rPr lang="cs-CZ" i="1"/>
                          <m:t>∙</m:t>
                        </m:r>
                        <m:r>
                          <a:rPr lang="cs-CZ" b="1" i="1"/>
                          <m:t>𝑷</m:t>
                        </m:r>
                        <m:r>
                          <a:rPr lang="cs-CZ" b="1" i="1"/>
                          <m:t>−</m:t>
                        </m:r>
                        <m:r>
                          <a:rPr lang="cs-CZ" b="1" i="1"/>
                          <m:t>𝟏</m:t>
                        </m:r>
                      </m:e>
                    </m:d>
                    <m:r>
                      <a:rPr lang="cs-CZ" b="1" i="1"/>
                      <m:t>∙</m:t>
                    </m:r>
                    <m:sSub>
                      <m:sSubPr>
                        <m:ctrlPr>
                          <a:rPr lang="cs-CZ" b="1" i="1"/>
                        </m:ctrlPr>
                      </m:sSubPr>
                      <m:e>
                        <m:r>
                          <a:rPr lang="cs-CZ" b="1" i="1"/>
                          <m:t>𝜺</m:t>
                        </m:r>
                      </m:e>
                      <m:sub>
                        <m:sSup>
                          <m:sSupPr>
                            <m:ctrlPr>
                              <a:rPr lang="cs-CZ" b="1" i="1"/>
                            </m:ctrlPr>
                          </m:sSupPr>
                          <m:e>
                            <m:r>
                              <a:rPr lang="cs-CZ" b="1" i="1"/>
                              <m:t>𝒍</m:t>
                            </m:r>
                          </m:e>
                          <m:sup>
                            <m:r>
                              <a:rPr lang="cs-CZ" b="1" i="1"/>
                              <m:t>′</m:t>
                            </m:r>
                          </m:sup>
                        </m:sSup>
                      </m:sub>
                    </m:sSub>
                  </m:oMath>
                </a14:m>
                <a:r>
                  <a:rPr lang="cs-CZ" b="1" dirty="0"/>
                  <a:t> </a:t>
                </a:r>
                <a:r>
                  <a:rPr lang="cs-CZ" dirty="0"/>
                  <a:t>,</a:t>
                </a:r>
                <a:r>
                  <a:rPr lang="cs-CZ" b="1" dirty="0"/>
                  <a:t> </a:t>
                </a:r>
                <a:endParaRPr lang="cs-CZ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/>
                        </m:ctrlPr>
                      </m:sSubPr>
                      <m:e>
                        <m:r>
                          <a:rPr lang="cs-CZ" b="1" i="1"/>
                          <m:t>𝑸</m:t>
                        </m:r>
                      </m:e>
                      <m:sub>
                        <m:r>
                          <a:rPr lang="cs-CZ" b="1" i="1"/>
                          <m:t>𝒗𝒗</m:t>
                        </m:r>
                      </m:sub>
                    </m:sSub>
                    <m:r>
                      <a:rPr lang="cs-CZ" b="1" i="1"/>
                      <m:t>=</m:t>
                    </m:r>
                    <m:d>
                      <m:dPr>
                        <m:ctrlPr>
                          <a:rPr lang="cs-CZ" b="1" i="1"/>
                        </m:ctrlPr>
                      </m:dPr>
                      <m:e>
                        <m:r>
                          <a:rPr lang="cs-CZ" b="1" i="1"/>
                          <m:t>𝑨</m:t>
                        </m:r>
                        <m:r>
                          <a:rPr lang="cs-CZ" b="1" i="1"/>
                          <m:t>∙</m:t>
                        </m:r>
                        <m:sSup>
                          <m:sSupPr>
                            <m:ctrlPr>
                              <a:rPr lang="cs-CZ" i="1"/>
                            </m:ctrlPr>
                          </m:sSupPr>
                          <m:e>
                            <m:d>
                              <m:dPr>
                                <m:ctrlPr>
                                  <a:rPr lang="cs-CZ" i="1"/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cs-CZ" i="1"/>
                                    </m:ctrlPr>
                                  </m:sSupPr>
                                  <m:e>
                                    <m:r>
                                      <a:rPr lang="cs-CZ" b="1" i="1"/>
                                      <m:t>𝑨</m:t>
                                    </m:r>
                                  </m:e>
                                  <m:sup>
                                    <m:r>
                                      <a:rPr lang="cs-CZ" i="1"/>
                                      <m:t>𝑇</m:t>
                                    </m:r>
                                  </m:sup>
                                </m:sSup>
                                <m:r>
                                  <a:rPr lang="cs-CZ" i="1"/>
                                  <m:t>∙</m:t>
                                </m:r>
                                <m:r>
                                  <a:rPr lang="cs-CZ" b="1" i="1"/>
                                  <m:t>𝑷</m:t>
                                </m:r>
                                <m:r>
                                  <a:rPr lang="cs-CZ" i="1"/>
                                  <m:t>∙</m:t>
                                </m:r>
                                <m:r>
                                  <a:rPr lang="cs-CZ" b="1" i="1"/>
                                  <m:t>𝑨</m:t>
                                </m:r>
                              </m:e>
                            </m:d>
                          </m:e>
                          <m:sup>
                            <m:r>
                              <a:rPr lang="cs-CZ" i="1"/>
                              <m:t>−1</m:t>
                            </m:r>
                          </m:sup>
                        </m:sSup>
                        <m:r>
                          <a:rPr lang="cs-CZ" i="1"/>
                          <m:t>∙</m:t>
                        </m:r>
                        <m:sSup>
                          <m:sSupPr>
                            <m:ctrlPr>
                              <a:rPr lang="cs-CZ" i="1"/>
                            </m:ctrlPr>
                          </m:sSupPr>
                          <m:e>
                            <m:r>
                              <a:rPr lang="cs-CZ" b="1" i="1"/>
                              <m:t>𝑨</m:t>
                            </m:r>
                          </m:e>
                          <m:sup>
                            <m:r>
                              <a:rPr lang="cs-CZ" i="1"/>
                              <m:t>𝑇</m:t>
                            </m:r>
                          </m:sup>
                        </m:sSup>
                        <m:r>
                          <a:rPr lang="cs-CZ" i="1"/>
                          <m:t>∙</m:t>
                        </m:r>
                        <m:r>
                          <a:rPr lang="cs-CZ" b="1" i="1"/>
                          <m:t>𝑷</m:t>
                        </m:r>
                        <m:r>
                          <a:rPr lang="cs-CZ" b="1" i="1"/>
                          <m:t>−</m:t>
                        </m:r>
                        <m:r>
                          <a:rPr lang="cs-CZ" b="1" i="1"/>
                          <m:t>𝟏</m:t>
                        </m:r>
                      </m:e>
                    </m:d>
                    <m:r>
                      <a:rPr lang="cs-CZ" b="1" i="1"/>
                      <m:t>∙</m:t>
                    </m:r>
                    <m:sSub>
                      <m:sSubPr>
                        <m:ctrlPr>
                          <a:rPr lang="cs-CZ" b="1" i="1"/>
                        </m:ctrlPr>
                      </m:sSubPr>
                      <m:e>
                        <m:r>
                          <a:rPr lang="cs-CZ" b="1" i="1"/>
                          <m:t>𝑸</m:t>
                        </m:r>
                      </m:e>
                      <m:sub>
                        <m:sSup>
                          <m:sSupPr>
                            <m:ctrlPr>
                              <a:rPr lang="cs-CZ" b="1" i="1"/>
                            </m:ctrlPr>
                          </m:sSupPr>
                          <m:e>
                            <m:r>
                              <a:rPr lang="cs-CZ" b="1" i="1"/>
                              <m:t>𝒍</m:t>
                            </m:r>
                          </m:e>
                          <m:sup>
                            <m:r>
                              <a:rPr lang="cs-CZ" b="1" i="1"/>
                              <m:t>′</m:t>
                            </m:r>
                          </m:sup>
                        </m:sSup>
                        <m:sSup>
                          <m:sSupPr>
                            <m:ctrlPr>
                              <a:rPr lang="cs-CZ" b="1" i="1"/>
                            </m:ctrlPr>
                          </m:sSupPr>
                          <m:e>
                            <m:r>
                              <a:rPr lang="cs-CZ" b="1" i="1"/>
                              <m:t>𝒍</m:t>
                            </m:r>
                          </m:e>
                          <m:sup>
                            <m:r>
                              <a:rPr lang="cs-CZ" b="1" i="1"/>
                              <m:t>′</m:t>
                            </m:r>
                          </m:sup>
                        </m:sSup>
                      </m:sub>
                    </m:sSub>
                    <m:r>
                      <a:rPr lang="cs-CZ" b="1" i="1"/>
                      <m:t>∙</m:t>
                    </m:r>
                    <m:sSup>
                      <m:sSupPr>
                        <m:ctrlPr>
                          <a:rPr lang="cs-CZ" b="1" i="1"/>
                        </m:ctrlPr>
                      </m:sSupPr>
                      <m:e>
                        <m:d>
                          <m:dPr>
                            <m:ctrlPr>
                              <a:rPr lang="cs-CZ" b="1" i="1"/>
                            </m:ctrlPr>
                          </m:dPr>
                          <m:e>
                            <m:r>
                              <a:rPr lang="cs-CZ" b="1" i="1"/>
                              <m:t>𝑨</m:t>
                            </m:r>
                            <m:r>
                              <a:rPr lang="cs-CZ" b="1" i="1"/>
                              <m:t>∙</m:t>
                            </m:r>
                            <m:sSup>
                              <m:sSupPr>
                                <m:ctrlPr>
                                  <a:rPr lang="cs-CZ" i="1"/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cs-CZ" i="1"/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cs-CZ" i="1"/>
                                        </m:ctrlPr>
                                      </m:sSupPr>
                                      <m:e>
                                        <m:r>
                                          <a:rPr lang="cs-CZ" b="1" i="1"/>
                                          <m:t>𝑨</m:t>
                                        </m:r>
                                      </m:e>
                                      <m:sup>
                                        <m:r>
                                          <a:rPr lang="cs-CZ" i="1"/>
                                          <m:t>𝑇</m:t>
                                        </m:r>
                                      </m:sup>
                                    </m:sSup>
                                    <m:r>
                                      <a:rPr lang="cs-CZ" i="1"/>
                                      <m:t>∙</m:t>
                                    </m:r>
                                    <m:r>
                                      <a:rPr lang="cs-CZ" b="1" i="1"/>
                                      <m:t>𝑷</m:t>
                                    </m:r>
                                    <m:r>
                                      <a:rPr lang="cs-CZ" i="1"/>
                                      <m:t>∙</m:t>
                                    </m:r>
                                    <m:r>
                                      <a:rPr lang="cs-CZ" b="1" i="1"/>
                                      <m:t>𝑨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cs-CZ" i="1"/>
                                  <m:t>−1</m:t>
                                </m:r>
                              </m:sup>
                            </m:sSup>
                            <m:r>
                              <a:rPr lang="cs-CZ" i="1"/>
                              <m:t>∙</m:t>
                            </m:r>
                            <m:sSup>
                              <m:sSupPr>
                                <m:ctrlPr>
                                  <a:rPr lang="cs-CZ" i="1"/>
                                </m:ctrlPr>
                              </m:sSupPr>
                              <m:e>
                                <m:r>
                                  <a:rPr lang="cs-CZ" b="1" i="1"/>
                                  <m:t>𝑨</m:t>
                                </m:r>
                              </m:e>
                              <m:sup>
                                <m:r>
                                  <a:rPr lang="cs-CZ" i="1"/>
                                  <m:t>𝑇</m:t>
                                </m:r>
                              </m:sup>
                            </m:sSup>
                            <m:r>
                              <a:rPr lang="cs-CZ" i="1"/>
                              <m:t>∙</m:t>
                            </m:r>
                            <m:r>
                              <a:rPr lang="cs-CZ" b="1" i="1"/>
                              <m:t>𝑷</m:t>
                            </m:r>
                            <m:r>
                              <a:rPr lang="cs-CZ" b="1" i="1"/>
                              <m:t>−</m:t>
                            </m:r>
                            <m:r>
                              <a:rPr lang="cs-CZ" b="1" i="1"/>
                              <m:t>𝟏</m:t>
                            </m:r>
                          </m:e>
                        </m:d>
                      </m:e>
                      <m:sup>
                        <m:r>
                          <a:rPr lang="cs-CZ" i="1"/>
                          <m:t>𝑇</m:t>
                        </m:r>
                      </m:sup>
                    </m:sSup>
                  </m:oMath>
                </a14:m>
                <a:r>
                  <a:rPr lang="cs-CZ" b="1" i="1" dirty="0"/>
                  <a:t> </a:t>
                </a:r>
                <a:r>
                  <a:rPr lang="cs-CZ" dirty="0"/>
                  <a:t>.</a:t>
                </a:r>
              </a:p>
              <a:p>
                <a:r>
                  <a:rPr lang="cs-CZ" b="1" i="1" dirty="0"/>
                  <a:t> </a:t>
                </a:r>
                <a:endParaRPr lang="cs-CZ" dirty="0"/>
              </a:p>
              <a:p>
                <a:r>
                  <a:rPr lang="cs-CZ" dirty="0"/>
                  <a:t>Po roznásobení a úpravách platí:</a:t>
                </a:r>
              </a:p>
              <a:p>
                <a:r>
                  <a:rPr lang="cs-CZ" dirty="0"/>
                  <a:t> 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b="1" i="1"/>
                        </m:ctrlPr>
                      </m:sSubPr>
                      <m:e>
                        <m:r>
                          <a:rPr lang="cs-CZ" b="1" i="1"/>
                          <m:t>𝑸</m:t>
                        </m:r>
                      </m:e>
                      <m:sub>
                        <m:r>
                          <a:rPr lang="cs-CZ" b="1" i="1"/>
                          <m:t>𝒗𝒗</m:t>
                        </m:r>
                      </m:sub>
                    </m:sSub>
                    <m:r>
                      <a:rPr lang="cs-CZ" b="1" i="1"/>
                      <m:t>=</m:t>
                    </m:r>
                    <m:sSup>
                      <m:sSupPr>
                        <m:ctrlPr>
                          <a:rPr lang="cs-CZ" b="1" i="1"/>
                        </m:ctrlPr>
                      </m:sSupPr>
                      <m:e>
                        <m:r>
                          <a:rPr lang="cs-CZ" b="1" i="1"/>
                          <m:t>𝑷</m:t>
                        </m:r>
                      </m:e>
                      <m:sup>
                        <m:r>
                          <a:rPr lang="cs-CZ" b="1" i="1"/>
                          <m:t>−</m:t>
                        </m:r>
                        <m:r>
                          <a:rPr lang="cs-CZ" b="1" i="1"/>
                          <m:t>𝟏</m:t>
                        </m:r>
                      </m:sup>
                    </m:sSup>
                    <m:r>
                      <a:rPr lang="cs-CZ" b="1" i="1"/>
                      <m:t>−</m:t>
                    </m:r>
                    <m:r>
                      <a:rPr lang="cs-CZ" b="1" i="1"/>
                      <m:t>𝑨</m:t>
                    </m:r>
                    <m:r>
                      <a:rPr lang="cs-CZ" b="1" i="1"/>
                      <m:t>∙</m:t>
                    </m:r>
                    <m:sSup>
                      <m:sSupPr>
                        <m:ctrlPr>
                          <a:rPr lang="cs-CZ" i="1"/>
                        </m:ctrlPr>
                      </m:sSupPr>
                      <m:e>
                        <m:d>
                          <m:dPr>
                            <m:ctrlPr>
                              <a:rPr lang="cs-CZ" i="1"/>
                            </m:ctrlPr>
                          </m:dPr>
                          <m:e>
                            <m:sSup>
                              <m:sSupPr>
                                <m:ctrlPr>
                                  <a:rPr lang="cs-CZ" i="1"/>
                                </m:ctrlPr>
                              </m:sSupPr>
                              <m:e>
                                <m:r>
                                  <a:rPr lang="cs-CZ" b="1" i="1"/>
                                  <m:t>𝑨</m:t>
                                </m:r>
                              </m:e>
                              <m:sup>
                                <m:r>
                                  <a:rPr lang="cs-CZ" i="1"/>
                                  <m:t>𝑇</m:t>
                                </m:r>
                              </m:sup>
                            </m:sSup>
                            <m:r>
                              <a:rPr lang="cs-CZ" i="1"/>
                              <m:t>∙</m:t>
                            </m:r>
                            <m:r>
                              <a:rPr lang="cs-CZ" b="1" i="1"/>
                              <m:t>𝑷</m:t>
                            </m:r>
                            <m:r>
                              <a:rPr lang="cs-CZ" i="1"/>
                              <m:t>∙</m:t>
                            </m:r>
                            <m:r>
                              <a:rPr lang="cs-CZ" b="1" i="1"/>
                              <m:t>𝑨</m:t>
                            </m:r>
                          </m:e>
                        </m:d>
                      </m:e>
                      <m:sup>
                        <m:r>
                          <a:rPr lang="cs-CZ" i="1"/>
                          <m:t>−1</m:t>
                        </m:r>
                      </m:sup>
                    </m:sSup>
                    <m:r>
                      <a:rPr lang="cs-CZ" i="1"/>
                      <m:t>∙</m:t>
                    </m:r>
                    <m:sSup>
                      <m:sSupPr>
                        <m:ctrlPr>
                          <a:rPr lang="cs-CZ" i="1"/>
                        </m:ctrlPr>
                      </m:sSupPr>
                      <m:e>
                        <m:r>
                          <a:rPr lang="cs-CZ" b="1" i="1"/>
                          <m:t>𝑨</m:t>
                        </m:r>
                      </m:e>
                      <m:sup>
                        <m:r>
                          <a:rPr lang="cs-CZ" i="1"/>
                          <m:t>𝑇</m:t>
                        </m:r>
                      </m:sup>
                    </m:sSup>
                  </m:oMath>
                </a14:m>
                <a:r>
                  <a:rPr lang="cs-CZ" dirty="0"/>
                  <a:t> .			</a:t>
                </a:r>
              </a:p>
              <a:p>
                <a:endParaRPr lang="cs-CZ" dirty="0"/>
              </a:p>
            </p:txBody>
          </p:sp>
        </mc:Choice>
        <mc:Fallback>
          <p:sp>
            <p:nvSpPr>
              <p:cNvPr id="8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620688"/>
                <a:ext cx="8496944" cy="4208844"/>
              </a:xfrm>
              <a:prstGeom prst="rect">
                <a:avLst/>
              </a:prstGeom>
              <a:blipFill>
                <a:blip r:embed="rId3"/>
                <a:stretch>
                  <a:fillRect l="-1076" t="-115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3">
            <a:extLst>
              <a:ext uri="{FF2B5EF4-FFF2-40B4-BE49-F238E27FC236}">
                <a16:creationId xmlns:a16="http://schemas.microsoft.com/office/drawing/2014/main" id="{680C5699-8534-469C-99FF-F12F01335881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  <p:extLst>
      <p:ext uri="{BB962C8B-B14F-4D97-AF65-F5344CB8AC3E}">
        <p14:creationId xmlns:p14="http://schemas.microsoft.com/office/powerpoint/2010/main" val="2880064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7181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cs-CZ" sz="2800" b="1" dirty="0">
                <a:sym typeface="Wingdings" panose="05000000000000000000" pitchFamily="2" charset="2"/>
              </a:rPr>
              <a:t></a:t>
            </a:r>
            <a:r>
              <a:rPr lang="cs-CZ" sz="2800" b="1" dirty="0"/>
              <a:t> Konec </a:t>
            </a:r>
            <a:r>
              <a:rPr lang="cs-CZ" sz="2800" b="1" dirty="0">
                <a:sym typeface="Wingdings" panose="05000000000000000000" pitchFamily="2" charset="2"/>
              </a:rPr>
              <a:t></a:t>
            </a:r>
            <a:endParaRPr lang="cs-CZ" sz="2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7C5EE-3FDF-4CBE-8A81-40FCD7650D36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4018003" y="97795"/>
            <a:ext cx="110799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8130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0189" name="Rectangle 13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2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3D4E4B03-DC1A-4467-96C5-B50E9BA41DC7}"/>
              </a:ext>
            </a:extLst>
          </p:cNvPr>
          <p:cNvSpPr txBox="1"/>
          <p:nvPr/>
        </p:nvSpPr>
        <p:spPr>
          <a:xfrm>
            <a:off x="5220072" y="0"/>
            <a:ext cx="3923928" cy="377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Teorie chyb a vyrovnávací počet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4032</TotalTime>
  <Words>172</Words>
  <Application>Microsoft Office PowerPoint</Application>
  <PresentationFormat>Předvádění na obrazovce (4:3)</PresentationFormat>
  <Paragraphs>90</Paragraphs>
  <Slides>9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Wingdings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martin stroner</dc:creator>
  <cp:lastModifiedBy>Martin Štroner</cp:lastModifiedBy>
  <cp:revision>508</cp:revision>
  <cp:lastPrinted>2012-09-21T14:20:41Z</cp:lastPrinted>
  <dcterms:created xsi:type="dcterms:W3CDTF">2007-03-07T08:58:30Z</dcterms:created>
  <dcterms:modified xsi:type="dcterms:W3CDTF">2018-11-12T22:39:15Z</dcterms:modified>
</cp:coreProperties>
</file>