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17"/>
  </p:notesMasterIdLst>
  <p:sldIdLst>
    <p:sldId id="311" r:id="rId2"/>
    <p:sldId id="372" r:id="rId3"/>
    <p:sldId id="344" r:id="rId4"/>
    <p:sldId id="371" r:id="rId5"/>
    <p:sldId id="373" r:id="rId6"/>
    <p:sldId id="362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70" r:id="rId15"/>
    <p:sldId id="309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6661" autoAdjust="0"/>
  </p:normalViewPr>
  <p:slideViewPr>
    <p:cSldViewPr showGuides="1">
      <p:cViewPr varScale="1">
        <p:scale>
          <a:sx n="96" d="100"/>
          <a:sy n="96" d="100"/>
        </p:scale>
        <p:origin x="86" y="152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13DCC939-9EEA-4E01-88FB-1DE036B63A4E}"/>
    <pc:docChg chg="modSld">
      <pc:chgData name="Martin Štroner" userId="f57dc7ba9f2ddb92" providerId="LiveId" clId="{13DCC939-9EEA-4E01-88FB-1DE036B63A4E}" dt="2018-11-26T16:11:01.389" v="58" actId="20577"/>
      <pc:docMkLst>
        <pc:docMk/>
      </pc:docMkLst>
      <pc:sldChg chg="modSp">
        <pc:chgData name="Martin Štroner" userId="f57dc7ba9f2ddb92" providerId="LiveId" clId="{13DCC939-9EEA-4E01-88FB-1DE036B63A4E}" dt="2018-11-26T16:10:27.208" v="46" actId="20577"/>
        <pc:sldMkLst>
          <pc:docMk/>
          <pc:sldMk cId="2026174167" sldId="311"/>
        </pc:sldMkLst>
        <pc:spChg chg="mod">
          <ac:chgData name="Martin Štroner" userId="f57dc7ba9f2ddb92" providerId="LiveId" clId="{13DCC939-9EEA-4E01-88FB-1DE036B63A4E}" dt="2018-11-26T16:10:27.208" v="46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26T16:10:47.866" v="57" actId="6549"/>
        <pc:sldMkLst>
          <pc:docMk/>
          <pc:sldMk cId="769489795" sldId="344"/>
        </pc:sldMkLst>
        <pc:spChg chg="mod">
          <ac:chgData name="Martin Štroner" userId="f57dc7ba9f2ddb92" providerId="LiveId" clId="{13DCC939-9EEA-4E01-88FB-1DE036B63A4E}" dt="2018-11-26T16:10:47.866" v="57" actId="6549"/>
          <ac:spMkLst>
            <pc:docMk/>
            <pc:sldMk cId="769489795" sldId="344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26T16:11:01.389" v="58" actId="20577"/>
        <pc:sldMkLst>
          <pc:docMk/>
          <pc:sldMk cId="3261644601" sldId="346"/>
        </pc:sldMkLst>
        <pc:spChg chg="mod">
          <ac:chgData name="Martin Štroner" userId="f57dc7ba9f2ddb92" providerId="LiveId" clId="{13DCC939-9EEA-4E01-88FB-1DE036B63A4E}" dt="2018-11-26T16:11:01.389" v="58" actId="20577"/>
          <ac:spMkLst>
            <pc:docMk/>
            <pc:sldMk cId="3261644601" sldId="346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A0A04693-81A8-4339-BD91-AD2CE52FC4A9}"/>
    <pc:docChg chg="undo custSel addSld delSld modSld">
      <pc:chgData name="Martin Štroner" userId="f57dc7ba9f2ddb92" providerId="LiveId" clId="{A0A04693-81A8-4339-BD91-AD2CE52FC4A9}" dt="2018-11-18T14:23:13.666" v="964" actId="6549"/>
      <pc:docMkLst>
        <pc:docMk/>
      </pc:docMkLst>
      <pc:sldChg chg="modSp">
        <pc:chgData name="Martin Štroner" userId="f57dc7ba9f2ddb92" providerId="LiveId" clId="{A0A04693-81A8-4339-BD91-AD2CE52FC4A9}" dt="2018-11-18T12:07:59.816" v="6" actId="123"/>
        <pc:sldMkLst>
          <pc:docMk/>
          <pc:sldMk cId="769489795" sldId="344"/>
        </pc:sldMkLst>
        <pc:spChg chg="mod">
          <ac:chgData name="Martin Štroner" userId="f57dc7ba9f2ddb92" providerId="LiveId" clId="{A0A04693-81A8-4339-BD91-AD2CE52FC4A9}" dt="2018-11-18T12:07:59.816" v="6" actId="123"/>
          <ac:spMkLst>
            <pc:docMk/>
            <pc:sldMk cId="769489795" sldId="344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33:50.299" v="226" actId="20577"/>
        <pc:sldMkLst>
          <pc:docMk/>
          <pc:sldMk cId="3540894949" sldId="345"/>
        </pc:sldMkLst>
        <pc:spChg chg="mod">
          <ac:chgData name="Martin Štroner" userId="f57dc7ba9f2ddb92" providerId="LiveId" clId="{A0A04693-81A8-4339-BD91-AD2CE52FC4A9}" dt="2018-11-18T12:33:50.299" v="226" actId="20577"/>
          <ac:spMkLst>
            <pc:docMk/>
            <pc:sldMk cId="3540894949" sldId="345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02:21.952" v="497" actId="6549"/>
        <pc:sldMkLst>
          <pc:docMk/>
          <pc:sldMk cId="3261644601" sldId="346"/>
        </pc:sldMkLst>
        <pc:spChg chg="mod">
          <ac:chgData name="Martin Štroner" userId="f57dc7ba9f2ddb92" providerId="LiveId" clId="{A0A04693-81A8-4339-BD91-AD2CE52FC4A9}" dt="2018-11-18T13:02:21.952" v="497" actId="6549"/>
          <ac:spMkLst>
            <pc:docMk/>
            <pc:sldMk cId="3261644601" sldId="346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16:09.296" v="527" actId="20577"/>
        <pc:sldMkLst>
          <pc:docMk/>
          <pc:sldMk cId="3742433800" sldId="347"/>
        </pc:sldMkLst>
        <pc:spChg chg="mod">
          <ac:chgData name="Martin Štroner" userId="f57dc7ba9f2ddb92" providerId="LiveId" clId="{A0A04693-81A8-4339-BD91-AD2CE52FC4A9}" dt="2018-11-18T13:16:09.296" v="527" actId="20577"/>
          <ac:spMkLst>
            <pc:docMk/>
            <pc:sldMk cId="3742433800" sldId="347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26:04.884" v="144" actId="20577"/>
        <pc:sldMkLst>
          <pc:docMk/>
          <pc:sldMk cId="461125227" sldId="362"/>
        </pc:sldMkLst>
        <pc:spChg chg="mod">
          <ac:chgData name="Martin Štroner" userId="f57dc7ba9f2ddb92" providerId="LiveId" clId="{A0A04693-81A8-4339-BD91-AD2CE52FC4A9}" dt="2018-11-18T12:26:04.884" v="144" actId="20577"/>
          <ac:spMkLst>
            <pc:docMk/>
            <pc:sldMk cId="461125227" sldId="362"/>
            <ac:spMk id="8" creationId="{00000000-0000-0000-0000-000000000000}"/>
          </ac:spMkLst>
        </pc:spChg>
      </pc:sldChg>
      <pc:sldChg chg="delSp modSp add">
        <pc:chgData name="Martin Štroner" userId="f57dc7ba9f2ddb92" providerId="LiveId" clId="{A0A04693-81A8-4339-BD91-AD2CE52FC4A9}" dt="2018-11-18T14:15:30.813" v="963" actId="20577"/>
        <pc:sldMkLst>
          <pc:docMk/>
          <pc:sldMk cId="3227297952" sldId="370"/>
        </pc:sldMkLst>
        <pc:spChg chg="mod">
          <ac:chgData name="Martin Štroner" userId="f57dc7ba9f2ddb92" providerId="LiveId" clId="{A0A04693-81A8-4339-BD91-AD2CE52FC4A9}" dt="2018-11-18T14:15:30.813" v="963" actId="20577"/>
          <ac:spMkLst>
            <pc:docMk/>
            <pc:sldMk cId="3227297952" sldId="370"/>
            <ac:spMk id="8" creationId="{00000000-0000-0000-0000-000000000000}"/>
          </ac:spMkLst>
        </pc:spChg>
        <pc:picChg chg="del">
          <ac:chgData name="Martin Štroner" userId="f57dc7ba9f2ddb92" providerId="LiveId" clId="{A0A04693-81A8-4339-BD91-AD2CE52FC4A9}" dt="2018-11-18T14:15:09.254" v="923" actId="478"/>
          <ac:picMkLst>
            <pc:docMk/>
            <pc:sldMk cId="3227297952" sldId="370"/>
            <ac:picMk id="3" creationId="{8AF6570C-0C8A-4458-959C-E9EDD48999CF}"/>
          </ac:picMkLst>
        </pc:picChg>
      </pc:sldChg>
    </pc:docChg>
  </pc:docChgLst>
  <pc:docChgLst>
    <pc:chgData name="Martin Štroner" userId="f57dc7ba9f2ddb92" providerId="LiveId" clId="{2CC10209-756B-4045-B350-5128B885835F}"/>
    <pc:docChg chg="custSel addSld modSld">
      <pc:chgData name="Martin Štroner" userId="f57dc7ba9f2ddb92" providerId="LiveId" clId="{2CC10209-756B-4045-B350-5128B885835F}" dt="2018-11-27T17:28:40.643" v="374" actId="478"/>
      <pc:docMkLst>
        <pc:docMk/>
      </pc:docMkLst>
      <pc:sldChg chg="addSp delSp modSp">
        <pc:chgData name="Martin Štroner" userId="f57dc7ba9f2ddb92" providerId="LiveId" clId="{2CC10209-756B-4045-B350-5128B885835F}" dt="2018-11-27T17:27:57.192" v="366" actId="6549"/>
        <pc:sldMkLst>
          <pc:docMk/>
          <pc:sldMk cId="2026174167" sldId="311"/>
        </pc:sldMkLst>
        <pc:spChg chg="mod">
          <ac:chgData name="Martin Štroner" userId="f57dc7ba9f2ddb92" providerId="LiveId" clId="{2CC10209-756B-4045-B350-5128B885835F}" dt="2018-11-27T17:27:57.192" v="366" actId="6549"/>
          <ac:spMkLst>
            <pc:docMk/>
            <pc:sldMk cId="2026174167" sldId="311"/>
            <ac:spMk id="8" creationId="{00000000-0000-0000-0000-000000000000}"/>
          </ac:spMkLst>
        </pc:spChg>
        <pc:graphicFrameChg chg="add del mod">
          <ac:chgData name="Martin Štroner" userId="f57dc7ba9f2ddb92" providerId="LiveId" clId="{2CC10209-756B-4045-B350-5128B885835F}" dt="2018-11-27T17:13:21.671" v="3" actId="478"/>
          <ac:graphicFrameMkLst>
            <pc:docMk/>
            <pc:sldMk cId="2026174167" sldId="311"/>
            <ac:graphicFrameMk id="2" creationId="{37C35636-F469-4E74-BA59-240DF35553DC}"/>
          </ac:graphicFrameMkLst>
        </pc:graphicFrameChg>
      </pc:sldChg>
      <pc:sldChg chg="delSp modSp">
        <pc:chgData name="Martin Štroner" userId="f57dc7ba9f2ddb92" providerId="LiveId" clId="{2CC10209-756B-4045-B350-5128B885835F}" dt="2018-11-27T17:28:40.643" v="374" actId="478"/>
        <pc:sldMkLst>
          <pc:docMk/>
          <pc:sldMk cId="769489795" sldId="344"/>
        </pc:sldMkLst>
        <pc:spChg chg="del">
          <ac:chgData name="Martin Štroner" userId="f57dc7ba9f2ddb92" providerId="LiveId" clId="{2CC10209-756B-4045-B350-5128B885835F}" dt="2018-11-27T17:28:35.603" v="371" actId="478"/>
          <ac:spMkLst>
            <pc:docMk/>
            <pc:sldMk cId="769489795" sldId="344"/>
            <ac:spMk id="2" creationId="{E48F40C7-60A6-4CE0-9E54-A918E7C187C8}"/>
          </ac:spMkLst>
        </pc:spChg>
        <pc:spChg chg="del">
          <ac:chgData name="Martin Štroner" userId="f57dc7ba9f2ddb92" providerId="LiveId" clId="{2CC10209-756B-4045-B350-5128B885835F}" dt="2018-11-27T17:28:33.923" v="370" actId="478"/>
          <ac:spMkLst>
            <pc:docMk/>
            <pc:sldMk cId="769489795" sldId="344"/>
            <ac:spMk id="3" creationId="{3F8728A9-7E72-4E06-AF1E-CAA5D8B84242}"/>
          </ac:spMkLst>
        </pc:spChg>
        <pc:spChg chg="del">
          <ac:chgData name="Martin Štroner" userId="f57dc7ba9f2ddb92" providerId="LiveId" clId="{2CC10209-756B-4045-B350-5128B885835F}" dt="2018-11-27T17:28:40.643" v="374" actId="478"/>
          <ac:spMkLst>
            <pc:docMk/>
            <pc:sldMk cId="769489795" sldId="344"/>
            <ac:spMk id="4" creationId="{B6D496A3-ED14-40D7-8632-63E3D7086019}"/>
          </ac:spMkLst>
        </pc:spChg>
        <pc:spChg chg="del">
          <ac:chgData name="Martin Štroner" userId="f57dc7ba9f2ddb92" providerId="LiveId" clId="{2CC10209-756B-4045-B350-5128B885835F}" dt="2018-11-27T17:28:37.103" v="372" actId="478"/>
          <ac:spMkLst>
            <pc:docMk/>
            <pc:sldMk cId="769489795" sldId="344"/>
            <ac:spMk id="6" creationId="{30C8F6DE-3249-448B-BD6F-54C7DFA11B97}"/>
          </ac:spMkLst>
        </pc:spChg>
        <pc:spChg chg="mod">
          <ac:chgData name="Martin Štroner" userId="f57dc7ba9f2ddb92" providerId="LiveId" clId="{2CC10209-756B-4045-B350-5128B885835F}" dt="2018-11-27T17:28:30.953" v="369" actId="20577"/>
          <ac:spMkLst>
            <pc:docMk/>
            <pc:sldMk cId="769489795" sldId="344"/>
            <ac:spMk id="8" creationId="{00000000-0000-0000-0000-000000000000}"/>
          </ac:spMkLst>
        </pc:spChg>
        <pc:spChg chg="del">
          <ac:chgData name="Martin Štroner" userId="f57dc7ba9f2ddb92" providerId="LiveId" clId="{2CC10209-756B-4045-B350-5128B885835F}" dt="2018-11-27T17:28:39.143" v="373" actId="478"/>
          <ac:spMkLst>
            <pc:docMk/>
            <pc:sldMk cId="769489795" sldId="344"/>
            <ac:spMk id="9" creationId="{071D275A-13BD-4C5D-8FB2-B5465782D0EF}"/>
          </ac:spMkLst>
        </pc:spChg>
      </pc:sldChg>
      <pc:sldChg chg="add">
        <pc:chgData name="Martin Štroner" userId="f57dc7ba9f2ddb92" providerId="LiveId" clId="{2CC10209-756B-4045-B350-5128B885835F}" dt="2018-11-27T17:27:40.637" v="345" actId="478"/>
        <pc:sldMkLst>
          <pc:docMk/>
          <pc:sldMk cId="403521117" sldId="3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04.12.2018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612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925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099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90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66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6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10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96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4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455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86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04.12.2018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10: 	</a:t>
            </a:r>
            <a:r>
              <a:rPr lang="cs-CZ" sz="2000" b="1" dirty="0"/>
              <a:t>Vyrovnání geodetické sítě volné, vázané.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Vázaná síť, volná síť (vlastnosti, odlišnosti, použití).</a:t>
            </a:r>
          </a:p>
          <a:p>
            <a:pPr marL="342900" indent="-342900">
              <a:buAutoNum type="arabicPeriod"/>
            </a:pPr>
            <a:r>
              <a:rPr lang="cs-CZ" b="1" dirty="0"/>
              <a:t>„Měřené“ veličiny vstupující do vyrovnání.</a:t>
            </a:r>
          </a:p>
          <a:p>
            <a:pPr marL="342900" indent="-342900">
              <a:buAutoNum type="arabicPeriod"/>
            </a:pPr>
            <a:r>
              <a:rPr lang="cs-CZ" b="1" dirty="0"/>
              <a:t>Vyrovnání vázané geodetické sítě MNČ zprostředkující – opakování.</a:t>
            </a:r>
          </a:p>
          <a:p>
            <a:pPr marL="342900" indent="-342900">
              <a:buAutoNum type="arabicPeriod"/>
            </a:pPr>
            <a:r>
              <a:rPr lang="cs-CZ" b="1" dirty="0"/>
              <a:t>Vyrovnání volné sítě</a:t>
            </a:r>
          </a:p>
          <a:p>
            <a:pPr marL="342900" indent="-342900">
              <a:buAutoNum type="arabicPeriod"/>
            </a:pPr>
            <a:r>
              <a:rPr lang="cs-CZ" b="1" dirty="0"/>
              <a:t>Příklady.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06410"/>
                <a:ext cx="8496944" cy="5175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marL="0" lvl="1"/>
                <a:endParaRPr lang="cs-CZ" sz="1600" dirty="0"/>
              </a:p>
              <a:p>
                <a:pPr marL="0" lvl="1"/>
                <a:r>
                  <a:rPr lang="cs-CZ" b="1" dirty="0"/>
                  <a:t>Fixování souřadnic podmínkami</a:t>
                </a:r>
              </a:p>
              <a:p>
                <a:pPr marL="0" lvl="1"/>
                <a:r>
                  <a:rPr lang="cs-CZ" dirty="0"/>
                  <a:t> - normální rovnice</a:t>
                </a:r>
              </a:p>
              <a:p>
                <a:pPr marL="0" lvl="1"/>
                <a:endParaRPr lang="cs-CZ" dirty="0"/>
              </a:p>
              <a:p>
                <a:pPr marL="0" lvl="1"/>
                <a:endParaRPr lang="cs-CZ" dirty="0"/>
              </a:p>
              <a:p>
                <a:pPr marL="0" lvl="1"/>
                <a:endParaRPr lang="cs-CZ" dirty="0"/>
              </a:p>
              <a:p>
                <a:pPr marL="0" lvl="1"/>
                <a:endParaRPr lang="cs-CZ" dirty="0"/>
              </a:p>
              <a:p>
                <a:pPr marL="0" lvl="1"/>
                <a:r>
                  <a:rPr lang="cs-CZ" dirty="0"/>
                  <a:t>Podmínky (příklad pro jednu souřadnici):</a:t>
                </a:r>
              </a:p>
              <a:p>
                <a:pPr lvl="0"/>
                <a:endParaRPr lang="cs-CZ" sz="1600" dirty="0"/>
              </a:p>
              <a:p>
                <a:pPr lvl="0"/>
                <a:endParaRPr lang="cs-CZ" sz="1600" dirty="0"/>
              </a:p>
              <a:p>
                <a:pPr lvl="0"/>
                <a:endParaRPr lang="cs-CZ" sz="1600" dirty="0"/>
              </a:p>
              <a:p>
                <a:pPr lvl="0"/>
                <a:r>
                  <a:rPr lang="cs-CZ" sz="1600" dirty="0"/>
                  <a:t>Po linearizaci: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sz="1600" dirty="0"/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1,0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  ,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.	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sz="1600" dirty="0"/>
                  <a:t>Pro 2D síť je takto nutné zafixovat 3 souřadnice, výsledek je obdobný jako u varianty bod a směrník, pouze směrodatné odchylky na zafixovaných souřadnicích jsou nulové (a ostatní o to větší, </a:t>
                </a:r>
                <a:r>
                  <a:rPr lang="cs-CZ" sz="1600" dirty="0" err="1"/>
                  <a:t>tj</a:t>
                </a:r>
                <a:r>
                  <a:rPr lang="cs-CZ" sz="1600" dirty="0"/>
                  <a:t> pokud se vypočítá např. směrodatná odchylka délky, musí vyjít stejně ze všech variant vyrovnání volné sítě).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06410"/>
                <a:ext cx="8496944" cy="5175519"/>
              </a:xfrm>
              <a:prstGeom prst="rect">
                <a:avLst/>
              </a:prstGeom>
              <a:blipFill>
                <a:blip r:embed="rId3"/>
                <a:stretch>
                  <a:fillRect l="-1076" t="-942" b="-5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17C105FA-36C8-47CB-A962-A29C10245DF0}"/>
                  </a:ext>
                </a:extLst>
              </p:cNvPr>
              <p:cNvSpPr/>
              <p:nvPr/>
            </p:nvSpPr>
            <p:spPr>
              <a:xfrm>
                <a:off x="683568" y="1988840"/>
                <a:ext cx="4174861" cy="589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17C105FA-36C8-47CB-A962-A29C10245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4174861" cy="589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4EAE96-E128-4FE5-B271-22D430DA5DA1}"/>
                  </a:ext>
                </a:extLst>
              </p:cNvPr>
              <p:cNvSpPr/>
              <p:nvPr/>
            </p:nvSpPr>
            <p:spPr>
              <a:xfrm>
                <a:off x="683568" y="3356992"/>
                <a:ext cx="2480487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1,0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4EAE96-E128-4FE5-B271-22D430DA5D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56992"/>
                <a:ext cx="2480487" cy="404983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69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22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marL="0" lvl="1"/>
                <a:endParaRPr lang="cs-CZ" sz="1600" dirty="0"/>
              </a:p>
              <a:p>
                <a:pPr marL="0" lvl="1"/>
                <a:r>
                  <a:rPr lang="cs-CZ" b="1" dirty="0"/>
                  <a:t>Bod a směrník</a:t>
                </a:r>
              </a:p>
              <a:p>
                <a:pPr lvl="0"/>
                <a:endParaRPr lang="cs-CZ" sz="1600" dirty="0"/>
              </a:p>
              <a:p>
                <a:r>
                  <a:rPr lang="cs-CZ" dirty="0"/>
                  <a:t>Do vyrovnání se jako v předchozím případě doplní podmínky pro neznámé, tentokrát ve tvaru jednoho neměnného bodu jako v předchozím případě a neměnného směrníku. Normální rovnice jsou stejné jako v předchozím případě. Podmínka pro směrník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cs-CZ" dirty="0"/>
                  <a:t>:</a:t>
                </a:r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12,0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</a:t>
                </a:r>
                <a:endParaRPr lang="cs-CZ" sz="1600" dirty="0"/>
              </a:p>
              <a:p>
                <a:pPr lvl="0"/>
                <a:endParaRPr lang="cs-CZ" sz="1600" dirty="0"/>
              </a:p>
              <a:p>
                <a:r>
                  <a:rPr lang="cs-CZ" dirty="0"/>
                  <a:t>po linearizaci</a:t>
                </a:r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12,0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12,0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sz="1600" dirty="0"/>
              </a:p>
              <a:p>
                <a:r>
                  <a:rPr lang="cs-CZ" dirty="0"/>
                  <a:t>Matice linearizovaných podmínek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/>
                  <a:t> pro případ fixovaného bodu 1 a fixovaného směrníku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cs-CZ" dirty="0"/>
                  <a:t> (3D):</a:t>
                </a:r>
              </a:p>
              <a:p>
                <a:r>
                  <a:rPr lang="cs-CZ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9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	.</a:t>
                </a:r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22867"/>
              </a:xfrm>
              <a:prstGeom prst="rect">
                <a:avLst/>
              </a:prstGeom>
              <a:blipFill>
                <a:blip r:embed="rId3"/>
                <a:stretch>
                  <a:fillRect l="-1076" t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16718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42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marL="0" lvl="1"/>
                <a:endParaRPr lang="cs-CZ" sz="1600" b="1" dirty="0"/>
              </a:p>
              <a:p>
                <a:pPr marL="0" lvl="1"/>
                <a:r>
                  <a:rPr lang="cs-CZ" sz="1600" b="1" dirty="0" err="1"/>
                  <a:t>Helmertova</a:t>
                </a:r>
                <a:r>
                  <a:rPr lang="cs-CZ" sz="1600" b="1" dirty="0"/>
                  <a:t> transformace</a:t>
                </a:r>
                <a:endParaRPr lang="cs-CZ" b="1" dirty="0"/>
              </a:p>
              <a:p>
                <a:pPr lvl="0"/>
                <a:endParaRPr lang="cs-CZ" sz="1600" dirty="0"/>
              </a:p>
              <a:p>
                <a:r>
                  <a:rPr lang="cs-CZ" dirty="0"/>
                  <a:t>Podmínka pro umístění v této variantě je minimalizace kvadrátu posunu bodů použitých pro podmínku tak, aby nedošlo k deformaci sítě, tj. při zachování pravidel lineární transformace.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unc>
                                <m:func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cs-CZ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latin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(měřítko se vzhledem k měřeným délkám neuplatní, úhel otočení bude velmi malý)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</m:m>
                      </m:e>
                    </m:d>
                    <m:r>
                      <a:rPr lang="cs-CZ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 smtClean="0"/>
                  <a:t>Řešení pokračuje </a:t>
                </a:r>
                <a:r>
                  <a:rPr lang="cs-CZ" dirty="0" err="1" smtClean="0"/>
                  <a:t>linerizací</a:t>
                </a:r>
                <a:r>
                  <a:rPr lang="cs-CZ" dirty="0" smtClean="0"/>
                  <a:t> a minimalizací za podmínky </a:t>
                </a:r>
                <a:r>
                  <a:rPr lang="cs-CZ" dirty="0" err="1" smtClean="0"/>
                  <a:t>mnč</a:t>
                </a:r>
                <a:r>
                  <a:rPr lang="cs-CZ" dirty="0" smtClean="0"/>
                  <a:t>. </a:t>
                </a:r>
              </a:p>
              <a:p>
                <a:r>
                  <a:rPr lang="cs-CZ" dirty="0" smtClean="0"/>
                  <a:t>Bez odvození podmínka: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𝑭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  <m:r>
                      <a:rPr lang="cs-CZ" b="1" i="1"/>
                      <m:t>∙</m:t>
                    </m:r>
                    <m:r>
                      <a:rPr lang="cs-CZ" b="1" i="1"/>
                      <m:t>𝒅𝑿</m:t>
                    </m:r>
                    <m:r>
                      <a:rPr lang="cs-CZ" b="1" i="1"/>
                      <m:t>=</m:t>
                    </m:r>
                    <m:r>
                      <a:rPr lang="cs-CZ" b="1" i="1"/>
                      <m:t>𝟎</m:t>
                    </m:r>
                  </m:oMath>
                </a14:m>
                <a:r>
                  <a:rPr lang="cs-CZ" dirty="0"/>
                  <a:t>	</a:t>
                </a:r>
                <a:endParaRPr lang="cs-CZ" sz="1600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42488"/>
              </a:xfrm>
              <a:prstGeom prst="rect">
                <a:avLst/>
              </a:prstGeom>
              <a:blipFill>
                <a:blip r:embed="rId3"/>
                <a:stretch>
                  <a:fillRect l="-1076" t="-807" b="-7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4499992" y="5229200"/>
                <a:ext cx="17453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17453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5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Vyrovnání volné sítě.</a:t>
            </a:r>
          </a:p>
          <a:p>
            <a:pPr marL="0" lvl="1"/>
            <a:endParaRPr lang="cs-CZ" sz="1600" b="1" dirty="0"/>
          </a:p>
          <a:p>
            <a:pPr marL="0" lvl="1"/>
            <a:r>
              <a:rPr lang="cs-CZ" sz="1600" b="1" dirty="0" err="1"/>
              <a:t>Helmertova</a:t>
            </a:r>
            <a:r>
              <a:rPr lang="cs-CZ" sz="1600" b="1" dirty="0"/>
              <a:t> transformace</a:t>
            </a:r>
            <a:endParaRPr lang="cs-CZ" b="1" dirty="0"/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Rovinná síť s měřenými délkami a úhly</a:t>
            </a:r>
            <a:endParaRPr lang="cs-CZ" sz="16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323528" y="2204864"/>
                <a:ext cx="6102424" cy="1126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1,0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6102424" cy="11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17C105FA-36C8-47CB-A962-A29C10245DF0}"/>
                  </a:ext>
                </a:extLst>
              </p:cNvPr>
              <p:cNvSpPr/>
              <p:nvPr/>
            </p:nvSpPr>
            <p:spPr>
              <a:xfrm>
                <a:off x="611560" y="4293096"/>
                <a:ext cx="4174861" cy="589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17C105FA-36C8-47CB-A962-A29C10245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096"/>
                <a:ext cx="4174861" cy="589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63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2729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Vyrovnání geodetické sítě volné, vázané.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r>
              <a:rPr lang="cs-CZ" dirty="0"/>
              <a:t>Pro výpočet vyrovnání geodetické sítě je nutné mít naměřená data (směry, délky, zenitové úhly, atd.) převedená do roviny zobrazení, tj. redukované délky apod., jejich směrodatné odchylky a přibližné souřadnice určovaných bodů.</a:t>
            </a:r>
          </a:p>
          <a:p>
            <a:r>
              <a:rPr lang="cs-CZ" dirty="0"/>
              <a:t>Při vyrovnání se jako neznámé volí určované souřadnice bodů, rovnice oprav se sestavují pro jednotlivá měření. Pokud jsou měřeny osnovy vodorovných směrů, k neznámým přibude ještě orientační posun pro každou osnovu.</a:t>
            </a:r>
          </a:p>
          <a:p>
            <a:endParaRPr lang="cs-CZ" dirty="0"/>
          </a:p>
          <a:p>
            <a:r>
              <a:rPr lang="cs-CZ" dirty="0"/>
              <a:t>Geodetická síť může být vyrovnávána jako vázaná nebo jako volná. Vázaná síť obsahuje dostatečný počet bodů, které jsou součástí sítě a jejich souřadnice se neurčují (pro prostorovou síť je minimální počet bodů dva (pokud jsou měřeny zenitové úhly nebo převýšení, což je obvyklé), pro rovinnou síť také dva (postačí bod a jedna souřadnice bodu druhého)), volná síť nikoli. U volné sítě je proto nutno modifikovat výpočet, obvykle dodáním dodatečných podmínek a výpočtem vyrovnání měření zprostředkujících s podmínkami pro neznámé.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Výšková síť (1D)</a:t>
            </a:r>
          </a:p>
          <a:p>
            <a:pPr marL="285750" indent="-285750">
              <a:buFontTx/>
              <a:buChar char="-"/>
            </a:pPr>
            <a:r>
              <a:rPr lang="cs-CZ" dirty="0"/>
              <a:t>Rovinná síť (2D)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Prostorová síť (3D)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213670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33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„Měřené“ veličiny vstupující do vyrovnání..</a:t>
                </a:r>
              </a:p>
              <a:p>
                <a:pPr marL="457200" indent="-457200">
                  <a:buAutoNum type="arabicPeriod"/>
                </a:pPr>
                <a:endParaRPr lang="cs-CZ" sz="2400" b="1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vodorovný směr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(součást osnovy vodorovných směrů),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vodorovná délka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šikmá délka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zenitový úhel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vodorovný úhel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cs-CZ" dirty="0"/>
                  <a:t> (měřený např. v laboratorních jednotkách), pozor, nelze jednoduše přepočítat měřenou osnovu směrů na úhly např. od prvního bodu osnovy, tyto úhly jsou vzájemně závislé a tuto závislost je nutné započítat do váhové matice.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převýšení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(měřené např. přesnou nivelací).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souřadnicové rozdíly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cs-CZ" dirty="0"/>
                  <a:t> nebo (a)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cs-CZ" dirty="0"/>
                  <a:t> (vektor) např. pomocí GNSS měření, tyto souřadnicové rozdíly jsou ovšem korelované. 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směrník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/>
                  <a:t> určený např. </a:t>
                </a:r>
                <a:r>
                  <a:rPr lang="cs-CZ" dirty="0" err="1"/>
                  <a:t>gyroteodolitem</a:t>
                </a:r>
                <a:r>
                  <a:rPr lang="cs-CZ" dirty="0"/>
                  <a:t>.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338560"/>
              </a:xfrm>
              <a:prstGeom prst="rect">
                <a:avLst/>
              </a:prstGeom>
              <a:blipFill>
                <a:blip r:embed="rId3"/>
                <a:stretch>
                  <a:fillRect l="-1076" t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B4FDC85-928A-476A-BF0B-470B2602AD1D}"/>
                  </a:ext>
                </a:extLst>
              </p:cNvPr>
              <p:cNvSpPr/>
              <p:nvPr/>
            </p:nvSpPr>
            <p:spPr>
              <a:xfrm>
                <a:off x="30907" y="4886957"/>
                <a:ext cx="3518271" cy="720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B4FDC85-928A-476A-BF0B-470B2602AD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7" y="4886957"/>
                <a:ext cx="3518271" cy="720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B0645DE7-706B-4407-9D95-23F3A27DB2C9}"/>
                  </a:ext>
                </a:extLst>
              </p:cNvPr>
              <p:cNvSpPr/>
              <p:nvPr/>
            </p:nvSpPr>
            <p:spPr>
              <a:xfrm>
                <a:off x="-91914" y="5700339"/>
                <a:ext cx="4983486" cy="656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B0645DE7-706B-4407-9D95-23F3A27DB2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1914" y="5700339"/>
                <a:ext cx="4983486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3403633F-334B-46A6-9F27-65A86E0C6D07}"/>
                  </a:ext>
                </a:extLst>
              </p:cNvPr>
              <p:cNvSpPr/>
              <p:nvPr/>
            </p:nvSpPr>
            <p:spPr>
              <a:xfrm>
                <a:off x="67035" y="6276403"/>
                <a:ext cx="3283271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3403633F-334B-46A6-9F27-65A86E0C6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5" y="6276403"/>
                <a:ext cx="3283271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4F76A3BA-07BE-461C-BFD4-CC05B4509E46}"/>
                  </a:ext>
                </a:extLst>
              </p:cNvPr>
              <p:cNvSpPr/>
              <p:nvPr/>
            </p:nvSpPr>
            <p:spPr>
              <a:xfrm>
                <a:off x="3646784" y="4841852"/>
                <a:ext cx="5508104" cy="984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𝑋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cs-CZ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𝑋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cs-CZ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𝑍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cs-CZ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𝑍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4F76A3BA-07BE-461C-BFD4-CC05B4509E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784" y="4841852"/>
                <a:ext cx="5508104" cy="984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84CB2B8D-0740-49CF-AD88-FA34720FBB1E}"/>
                  </a:ext>
                </a:extLst>
              </p:cNvPr>
              <p:cNvSpPr/>
              <p:nvPr/>
            </p:nvSpPr>
            <p:spPr>
              <a:xfrm>
                <a:off x="4582870" y="6137353"/>
                <a:ext cx="4541756" cy="720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𝑖𝑗𝑘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i="0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84CB2B8D-0740-49CF-AD88-FA34720FBB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70" y="6137353"/>
                <a:ext cx="4541756" cy="7206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97E9529B-ED0C-4C94-BD45-96BE08C81C88}"/>
                  </a:ext>
                </a:extLst>
              </p:cNvPr>
              <p:cNvSpPr/>
              <p:nvPr/>
            </p:nvSpPr>
            <p:spPr>
              <a:xfrm>
                <a:off x="5508104" y="4207278"/>
                <a:ext cx="1503104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97E9529B-ED0C-4C94-BD45-96BE08C81C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207278"/>
                <a:ext cx="1503104" cy="391646"/>
              </a:xfrm>
              <a:prstGeom prst="rect">
                <a:avLst/>
              </a:prstGeom>
              <a:blipFill>
                <a:blip r:embed="rId9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Vyrovnání vázané geodetické sítě MNČ zprostředkující – opakování.</a:t>
            </a:r>
          </a:p>
          <a:p>
            <a:pPr algn="just"/>
            <a:r>
              <a:rPr lang="cs-CZ" dirty="0"/>
              <a:t>	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68334778-0A5E-4F6A-BA69-565011DA41D7}"/>
                  </a:ext>
                </a:extLst>
              </p:cNvPr>
              <p:cNvSpPr/>
              <p:nvPr/>
            </p:nvSpPr>
            <p:spPr>
              <a:xfrm>
                <a:off x="323528" y="1844824"/>
                <a:ext cx="77768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68334778-0A5E-4F6A-BA69-565011DA41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44824"/>
                <a:ext cx="77768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D081C3BB-BD25-4E5E-8E3B-740947BC6607}"/>
                  </a:ext>
                </a:extLst>
              </p:cNvPr>
              <p:cNvSpPr/>
              <p:nvPr/>
            </p:nvSpPr>
            <p:spPr>
              <a:xfrm>
                <a:off x="755576" y="2420888"/>
                <a:ext cx="3200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D081C3BB-BD25-4E5E-8E3B-740947BC66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32002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614C66A4-9BDD-4C7D-90D1-A175DEE41B50}"/>
                  </a:ext>
                </a:extLst>
              </p:cNvPr>
              <p:cNvSpPr/>
              <p:nvPr/>
            </p:nvSpPr>
            <p:spPr>
              <a:xfrm>
                <a:off x="4211960" y="2420888"/>
                <a:ext cx="11168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614C66A4-9BDD-4C7D-90D1-A175DEE41B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20888"/>
                <a:ext cx="111684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0F74EC76-53F3-497B-966E-7DE13D613C81}"/>
                  </a:ext>
                </a:extLst>
              </p:cNvPr>
              <p:cNvSpPr/>
              <p:nvPr/>
            </p:nvSpPr>
            <p:spPr>
              <a:xfrm>
                <a:off x="485800" y="2996952"/>
                <a:ext cx="7452320" cy="2206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1 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e>
                                      <m:sub>
                                        <m:r>
                                          <a:rPr lang="cs-CZ" b="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0F74EC76-53F3-497B-966E-7DE13D613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00" y="2996952"/>
                <a:ext cx="7452320" cy="22064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DCC23539-7F5A-415A-A0E0-7F36786618D9}"/>
                  </a:ext>
                </a:extLst>
              </p:cNvPr>
              <p:cNvSpPr/>
              <p:nvPr/>
            </p:nvSpPr>
            <p:spPr>
              <a:xfrm>
                <a:off x="626694" y="5410539"/>
                <a:ext cx="34579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DCC23539-7F5A-415A-A0E0-7F3678661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94" y="5410539"/>
                <a:ext cx="345799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A9238160-FAAC-4EF0-8B30-D6E39F2DD109}"/>
                  </a:ext>
                </a:extLst>
              </p:cNvPr>
              <p:cNvSpPr/>
              <p:nvPr/>
            </p:nvSpPr>
            <p:spPr>
              <a:xfrm>
                <a:off x="625161" y="6141692"/>
                <a:ext cx="16425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A9238160-FAAC-4EF0-8B30-D6E39F2DD1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1" y="6141692"/>
                <a:ext cx="1642501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2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3. Vyrovnání vázané geodetické sítě MNČ zprostředkující – opakování.</a:t>
            </a:r>
          </a:p>
          <a:p>
            <a:pPr algn="just"/>
            <a:r>
              <a:rPr lang="cs-CZ" dirty="0"/>
              <a:t>	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79015BF3-ECD0-4151-A432-ACD6F7653543}"/>
                  </a:ext>
                </a:extLst>
              </p:cNvPr>
              <p:cNvSpPr/>
              <p:nvPr/>
            </p:nvSpPr>
            <p:spPr>
              <a:xfrm>
                <a:off x="683568" y="2001675"/>
                <a:ext cx="3428439" cy="4591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79015BF3-ECD0-4151-A432-ACD6F76535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01675"/>
                <a:ext cx="3428439" cy="459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942E9852-9839-44AE-AF57-7869E2A35E55}"/>
                  </a:ext>
                </a:extLst>
              </p:cNvPr>
              <p:cNvSpPr/>
              <p:nvPr/>
            </p:nvSpPr>
            <p:spPr>
              <a:xfrm>
                <a:off x="683568" y="2636912"/>
                <a:ext cx="1699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942E9852-9839-44AE-AF57-7869E2A35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36912"/>
                <a:ext cx="169950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00D29AD-2641-4C40-9C9C-D568B62C174F}"/>
                  </a:ext>
                </a:extLst>
              </p:cNvPr>
              <p:cNvSpPr/>
              <p:nvPr/>
            </p:nvSpPr>
            <p:spPr>
              <a:xfrm>
                <a:off x="683568" y="3182381"/>
                <a:ext cx="1814407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p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num>
                            <m:den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00D29AD-2641-4C40-9C9C-D568B62C17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82381"/>
                <a:ext cx="1814407" cy="910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B4057CB-5430-43E2-BF71-4F7980E6240B}"/>
                  </a:ext>
                </a:extLst>
              </p:cNvPr>
              <p:cNvSpPr/>
              <p:nvPr/>
            </p:nvSpPr>
            <p:spPr>
              <a:xfrm>
                <a:off x="683568" y="4355586"/>
                <a:ext cx="2528000" cy="4591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B4057CB-5430-43E2-BF71-4F7980E62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55586"/>
                <a:ext cx="2528000" cy="4591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15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Vyrovnání volné sítě.</a:t>
            </a:r>
          </a:p>
          <a:p>
            <a:pPr lvl="0"/>
            <a:endParaRPr lang="cs-CZ" sz="1600" dirty="0"/>
          </a:p>
          <a:p>
            <a:pPr lvl="0"/>
            <a:r>
              <a:rPr lang="cs-CZ" dirty="0"/>
              <a:t>V případě volné sítě jsou všechny souřadnice považovány za neznámé, síť není umístěna do prostoru a matice normálních rovnic je singulární. Je třeba do výpočtu doplnit dodatečné informace, jak má být síť do prostoru umístěna (a otočena).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Výhody: </a:t>
            </a:r>
          </a:p>
          <a:p>
            <a:pPr lvl="0"/>
            <a:r>
              <a:rPr lang="cs-CZ" dirty="0"/>
              <a:t>	Tvar a rozměr volné sítě není přizpůsobován žádnému rámci (pevných bodů) a proto se často používá pro práce, pro které přesností nevyhovuje existující geodetická síť (např. S-JTSK) a je třeba ji místně zpřesnit. 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Nevýhody:</a:t>
            </a:r>
          </a:p>
          <a:p>
            <a:pPr lvl="0"/>
            <a:r>
              <a:rPr lang="cs-CZ" dirty="0"/>
              <a:t>	Výsledek nenavazuje na existující body, výpočtem se změní všechny souřadnice bodů.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Poznámka:</a:t>
            </a:r>
          </a:p>
          <a:p>
            <a:pPr lvl="0"/>
            <a:r>
              <a:rPr lang="cs-CZ" dirty="0"/>
              <a:t>Situaci lze ještě řešit uvážením chyb měření ve výchozích veličinách a to např. použitím pseudobodu nebo použitím výchozích souřadnic jako měření.  Tento smíšený koncept je náplní druhého semestru předmětu).</a:t>
            </a:r>
          </a:p>
          <a:p>
            <a:pPr lvl="0"/>
            <a:endParaRPr lang="cs-CZ" sz="16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94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Počet nutných parametrů pro umístění volné sítě do prostoru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Lineární transformace v n-rozměrném prostoru:</a:t>
                </a:r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Matice v třírozměrném prostoru:</a:t>
                </a:r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14:m>
                  <m:oMath xmlns:m="http://schemas.openxmlformats.org/officeDocument/2006/math">
                    <m:r>
                      <a:rPr lang="cs-CZ" sz="1600" b="1" i="1" dirty="0" smtClean="0"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cs-CZ" sz="16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cs-CZ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d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je ortonormální, pokud se nemá zkreslit tvar, </a:t>
                </a:r>
                <a14:m>
                  <m:oMath xmlns:m="http://schemas.openxmlformats.org/officeDocument/2006/math">
                    <m:r>
                      <a:rPr lang="cs-CZ" sz="1600" b="1">
                        <a:latin typeface="Cambria Math" panose="02040503050406030204" pitchFamily="18" charset="0"/>
                      </a:rPr>
                      <m:t>𝚲</m:t>
                    </m:r>
                    <m:r>
                      <a:rPr lang="cs-CZ" sz="16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cs-CZ" sz="1600" dirty="0"/>
                  <a:t>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940088"/>
              </a:xfrm>
              <a:prstGeom prst="rect">
                <a:avLst/>
              </a:prstGeom>
              <a:blipFill>
                <a:blip r:embed="rId3"/>
                <a:stretch>
                  <a:fillRect l="-1076" t="-821" b="-4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7480D86-9691-4E6C-AEBD-978ABAC42268}"/>
                  </a:ext>
                </a:extLst>
              </p:cNvPr>
              <p:cNvSpPr/>
              <p:nvPr/>
            </p:nvSpPr>
            <p:spPr>
              <a:xfrm>
                <a:off x="611560" y="2464054"/>
                <a:ext cx="1901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0">
                          <a:latin typeface="Cambria Math" panose="02040503050406030204" pitchFamily="18" charset="0"/>
                        </a:rPr>
                        <m:t>𝚲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7480D86-9691-4E6C-AEBD-978ABAC422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64054"/>
                <a:ext cx="190148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18153335-FF90-4A89-AB22-739A1A0A70FB}"/>
                  </a:ext>
                </a:extLst>
              </p:cNvPr>
              <p:cNvSpPr/>
              <p:nvPr/>
            </p:nvSpPr>
            <p:spPr>
              <a:xfrm>
                <a:off x="-108520" y="2996952"/>
                <a:ext cx="811517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kde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𝑿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	vektory souřadnic v jedné a druhé soustavě (rozměr (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1)),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𝚲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	matice měřítkových koeficientů (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𝑹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	matice rotace (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... 	vektor translací (</a:t>
                </a:r>
                <a:r>
                  <a:rPr lang="cs-CZ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1).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18153335-FF90-4A89-AB22-739A1A0A70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996952"/>
                <a:ext cx="8115175" cy="1200329"/>
              </a:xfrm>
              <a:prstGeom prst="rect">
                <a:avLst/>
              </a:prstGeom>
              <a:blipFill>
                <a:blip r:embed="rId5"/>
                <a:stretch>
                  <a:fillRect t="-3046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D0713F7A-93A3-49D8-91E5-DE25F8B30F90}"/>
                  </a:ext>
                </a:extLst>
              </p:cNvPr>
              <p:cNvSpPr/>
              <p:nvPr/>
            </p:nvSpPr>
            <p:spPr>
              <a:xfrm>
                <a:off x="323528" y="4992457"/>
                <a:ext cx="7632848" cy="984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b="1" i="0">
                          <a:latin typeface="Cambria Math" panose="02040503050406030204" pitchFamily="18" charset="0"/>
                        </a:rPr>
                        <m:t>𝚲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b="0" i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D0713F7A-93A3-49D8-91E5-DE25F8B30F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92457"/>
                <a:ext cx="7632848" cy="9840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29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663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Počet nutných parametrů pro umístění volné sítě do prostoru</a:t>
                </a:r>
              </a:p>
              <a:p>
                <a:pPr lvl="0"/>
                <a:endParaRPr lang="cs-CZ" dirty="0"/>
              </a:p>
              <a:p>
                <a:pPr marL="285750" lvl="0" indent="-285750">
                  <a:buFontTx/>
                  <a:buChar char="-"/>
                </a:pPr>
                <a:r>
                  <a:rPr lang="cs-CZ" dirty="0"/>
                  <a:t>Prostorová (3D) síť – maximálně sedm parametrů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tedy sedm podmínek umístění do prostoru,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pokud je měřena alespoň jedna délka, definuje měřítko a měřítkový koeficient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cs-CZ" dirty="0"/>
                  <a:t> se neuplatní,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pokud je měřen zenitový (nebo výškový či ekvivalentní úhel), je dán směr svislé osy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cs-CZ" dirty="0"/>
                  <a:t> a neuplatní se otočení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pokud je měřena vodorovná délka, je dán směr vodorovné roviny XY a neuplatní se otočení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pokud je měřeno převýšení, je dán směr svislé osy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cs-CZ" dirty="0"/>
                  <a:t> a neuplatní se otočení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.</a:t>
                </a:r>
              </a:p>
              <a:p>
                <a:pPr marL="285750" lvl="0" indent="-285750">
                  <a:buFontTx/>
                  <a:buChar char="-"/>
                </a:pPr>
                <a:r>
                  <a:rPr lang="cs-CZ" dirty="0"/>
                  <a:t>Rovinná (2D) síť – maximálně čtyři parametry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pokud je měřena alespoň jedna (vodorovná) délka, definuje měřítko a měřítkový koeficient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cs-CZ" dirty="0"/>
                  <a:t> se neuplatní.</a:t>
                </a:r>
              </a:p>
              <a:p>
                <a:pPr marL="285750" lvl="1" indent="-285750">
                  <a:buFontTx/>
                  <a:buChar char="-"/>
                </a:pPr>
                <a:r>
                  <a:rPr lang="cs-CZ" dirty="0"/>
                  <a:t>Výšková (1D) síť – maximálně dva parametry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ačkoli měřením převýšení je dán rozměr a tedy prakticky připadá v úvahu pouze jeden parametr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cs-CZ" dirty="0"/>
                  <a:t>.</a:t>
                </a:r>
              </a:p>
              <a:p>
                <a:pPr marL="0" lvl="1"/>
                <a:endParaRPr lang="cs-CZ" dirty="0"/>
              </a:p>
              <a:p>
                <a:pPr lvl="0"/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663089"/>
              </a:xfrm>
              <a:prstGeom prst="rect">
                <a:avLst/>
              </a:prstGeom>
              <a:blipFill>
                <a:blip r:embed="rId3"/>
                <a:stretch>
                  <a:fillRect l="-1076" t="-861" r="-5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11346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94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Vyrovnání volné sítě.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Pokud sestavíme vyrovnání volné sítě jako u sítě vázané, bude matice normálních rovnic singulární.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b="1" dirty="0"/>
                  <a:t>Možnosti řešení: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 </a:t>
                </a:r>
                <a:r>
                  <a:rPr lang="cs-CZ" b="1" dirty="0"/>
                  <a:t>Řešení pseudoinverzí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normální rovnice se namísto inverzí řeší pseudoinverzí, řešení vyjde stejně jako za přidání dodatečné podmínky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𝒅</m:t>
                    </m:r>
                    <m:sSup>
                      <m:sSupPr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výpočet směrodatných odchylek je pak jiný.</a:t>
                </a:r>
              </a:p>
              <a:p>
                <a:pPr marL="285750" lvl="0" indent="-285750">
                  <a:buFontTx/>
                  <a:buChar char="-"/>
                </a:pPr>
                <a:endParaRPr lang="en-US" dirty="0"/>
              </a:p>
              <a:p>
                <a:pPr lvl="0"/>
                <a:r>
                  <a:rPr lang="cs-CZ" b="1" dirty="0"/>
                  <a:t>Vyřazení souřadnic z vyrovnání</a:t>
                </a:r>
              </a:p>
              <a:p>
                <a:pPr marL="285750" lvl="0" indent="-285750">
                  <a:buFontTx/>
                  <a:buChar char="-"/>
                </a:pPr>
                <a:r>
                  <a:rPr lang="cs-CZ" dirty="0"/>
                  <a:t>Vyřadí se nutný počet souřadnic z vyrovnání, pak se jedná o vyrovnání vázané sítě.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Umístění do prostoru se provede dodáním podmínek (vyrovnání zprostředkujících s podmínkami):</a:t>
                </a:r>
              </a:p>
              <a:p>
                <a:pPr marL="285750" lvl="0" indent="-285750">
                  <a:buFontTx/>
                  <a:buChar char="-"/>
                </a:pPr>
                <a:r>
                  <a:rPr lang="cs-CZ" b="1" dirty="0"/>
                  <a:t>Fixování souřadnic podmínkami</a:t>
                </a:r>
                <a:endParaRPr lang="cs-CZ" dirty="0"/>
              </a:p>
              <a:p>
                <a:pPr marL="266700" lvl="1" indent="-266700">
                  <a:buFontTx/>
                  <a:buChar char="-"/>
                </a:pPr>
                <a:r>
                  <a:rPr lang="cs-CZ" b="1" dirty="0"/>
                  <a:t>Bod a směrník</a:t>
                </a:r>
              </a:p>
              <a:p>
                <a:pPr marL="266700" lvl="1" indent="-266700">
                  <a:buFontTx/>
                  <a:buChar char="-"/>
                </a:pPr>
                <a:r>
                  <a:rPr lang="cs-CZ" b="1" dirty="0" err="1"/>
                  <a:t>Helmertova</a:t>
                </a:r>
                <a:r>
                  <a:rPr lang="cs-CZ" b="1" dirty="0"/>
                  <a:t> transformace</a:t>
                </a:r>
              </a:p>
              <a:p>
                <a:pPr lvl="0"/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940088"/>
              </a:xfrm>
              <a:prstGeom prst="rect">
                <a:avLst/>
              </a:prstGeom>
              <a:blipFill>
                <a:blip r:embed="rId3"/>
                <a:stretch>
                  <a:fillRect l="-1076" t="-821" r="-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101247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558</Words>
  <Application>Microsoft Office PowerPoint</Application>
  <PresentationFormat>Předvádění na obrazovce (4:3)</PresentationFormat>
  <Paragraphs>224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510</cp:revision>
  <cp:lastPrinted>2012-09-21T14:20:41Z</cp:lastPrinted>
  <dcterms:created xsi:type="dcterms:W3CDTF">2007-03-07T08:58:30Z</dcterms:created>
  <dcterms:modified xsi:type="dcterms:W3CDTF">2018-12-04T10:54:54Z</dcterms:modified>
</cp:coreProperties>
</file>