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5" r:id="rId1"/>
  </p:sldMasterIdLst>
  <p:notesMasterIdLst>
    <p:notesMasterId r:id="rId33"/>
  </p:notesMasterIdLst>
  <p:handoutMasterIdLst>
    <p:handoutMasterId r:id="rId34"/>
  </p:handoutMasterIdLst>
  <p:sldIdLst>
    <p:sldId id="265" r:id="rId2"/>
    <p:sldId id="263" r:id="rId3"/>
    <p:sldId id="294" r:id="rId4"/>
    <p:sldId id="295" r:id="rId5"/>
    <p:sldId id="296" r:id="rId6"/>
    <p:sldId id="297" r:id="rId7"/>
    <p:sldId id="298" r:id="rId8"/>
    <p:sldId id="299" r:id="rId9"/>
    <p:sldId id="326" r:id="rId10"/>
    <p:sldId id="327" r:id="rId11"/>
    <p:sldId id="300" r:id="rId12"/>
    <p:sldId id="301" r:id="rId13"/>
    <p:sldId id="302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</p:sldIdLst>
  <p:sldSz cx="9144000" cy="6858000" type="screen4x3"/>
  <p:notesSz cx="9866313" cy="66611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">
          <p15:clr>
            <a:srgbClr val="A4A3A4"/>
          </p15:clr>
        </p15:guide>
        <p15:guide id="2" pos="1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98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6633"/>
    <a:srgbClr val="CC9900"/>
    <a:srgbClr val="008000"/>
    <a:srgbClr val="00FF0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6811" autoAdjust="0"/>
  </p:normalViewPr>
  <p:slideViewPr>
    <p:cSldViewPr snapToGrid="0" snapToObjects="1">
      <p:cViewPr varScale="1">
        <p:scale>
          <a:sx n="98" d="100"/>
          <a:sy n="98" d="100"/>
        </p:scale>
        <p:origin x="1608" y="60"/>
      </p:cViewPr>
      <p:guideLst>
        <p:guide orient="horz" pos="194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282" y="-90"/>
      </p:cViewPr>
      <p:guideLst>
        <p:guide orient="horz" pos="2098"/>
        <p:guide pos="31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F0DBECF-DBFC-4F02-BCC7-1553C7A4C1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C7CE56F-4D68-4C02-8B00-D1E43CD82DC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88" y="0"/>
            <a:ext cx="42751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112B90-E24B-4A86-9033-4FEABD1C69F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27775"/>
            <a:ext cx="42751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569443-E1C8-483A-8609-A26046A393F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8" y="6327775"/>
            <a:ext cx="42751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/>
            </a:lvl1pPr>
          </a:lstStyle>
          <a:p>
            <a:pPr>
              <a:defRPr/>
            </a:pPr>
            <a:fld id="{C0FF58E1-2731-42DA-AFFE-F08971B1F3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F5640F5-6643-4C08-BE49-633A6869A7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59B4E6C-4EB4-4BCF-BBA4-B70A5FEBAB2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8" y="0"/>
            <a:ext cx="42751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8343A55-72F4-4DA9-882B-E2AF49CBCD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498475"/>
            <a:ext cx="3330575" cy="249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ACF063F-7362-4F19-9C52-4C6208E637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163888"/>
            <a:ext cx="7891463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F161145-A22D-44EE-A327-3C44C1F840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27775"/>
            <a:ext cx="42751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B27A05E1-555B-4C66-9CCD-D716490835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588" y="6327775"/>
            <a:ext cx="42751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/>
            </a:lvl1pPr>
          </a:lstStyle>
          <a:p>
            <a:pPr>
              <a:defRPr/>
            </a:pPr>
            <a:fld id="{4BE9E4FA-E4EB-45F8-8B19-E5B5A3FD18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28ED3-E9BD-402B-83D8-F5F90EB035E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138863"/>
            <a:ext cx="9140825" cy="719137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C78713C-1CBB-45B1-9C43-C1C1F3581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4875213"/>
            <a:ext cx="7899400" cy="12541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55600" indent="-355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Tento dokument slouží jako podklad pro přednášky předmětu Stavební geodézie (154SGE) a bez výkladu přednášejícího neposkytuje dostatečné informace.</a:t>
            </a:r>
            <a:br>
              <a:rPr lang="cs-CZ" sz="1600">
                <a:solidFill>
                  <a:srgbClr val="000000"/>
                </a:solidFill>
              </a:rPr>
            </a:br>
            <a:endParaRPr lang="cs-CZ" sz="6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Rozsah nemusí odpovídat důležitosti probíraného tématu.</a:t>
            </a:r>
          </a:p>
          <a:p>
            <a:pPr eaLnBrk="1" hangingPunct="1">
              <a:buFontTx/>
              <a:buChar char="•"/>
              <a:defRPr/>
            </a:pPr>
            <a:endParaRPr lang="cs-CZ" sz="6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Závěr je věnován odkazům na stránky věnující se shodnému tématu.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35543-7637-4ADF-A2F9-DD157D117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9140825" cy="7191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03FE0F6D-2939-4FA1-B0EA-8427F9E1A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582863"/>
            <a:ext cx="7899400" cy="1371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>
            <a:lvl1pPr marL="355600" indent="-355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sz="2400">
                <a:solidFill>
                  <a:srgbClr val="000000"/>
                </a:solidFill>
              </a:rPr>
              <a:t>Doc. Ing. Pavel Hánek, CSc.</a:t>
            </a:r>
          </a:p>
          <a:p>
            <a:pPr algn="ctr" eaLnBrk="1" hangingPunct="1">
              <a:defRPr/>
            </a:pPr>
            <a:endParaRPr lang="cs-CZ" sz="100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cs-CZ" sz="2000" i="1">
                <a:solidFill>
                  <a:srgbClr val="000000"/>
                </a:solidFill>
              </a:rPr>
              <a:t>ČVUT v Praze, Fakulta stavební, katedra speciální geodézie</a:t>
            </a:r>
          </a:p>
          <a:p>
            <a:pPr algn="ctr" eaLnBrk="1" hangingPunct="1">
              <a:defRPr/>
            </a:pPr>
            <a:endParaRPr lang="cs-CZ" sz="1000" i="1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cs-CZ" sz="2000" i="1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subTitle" idx="1"/>
          </p:nvPr>
        </p:nvSpPr>
        <p:spPr>
          <a:xfrm flipH="1">
            <a:off x="8904288" y="6629400"/>
            <a:ext cx="236537" cy="228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00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3188" name="AutoShape 4"/>
          <p:cNvSpPr>
            <a:spLocks noGrp="1" noChangeArrowheads="1"/>
          </p:cNvSpPr>
          <p:nvPr>
            <p:ph type="ctrTitle" sz="quarter"/>
          </p:nvPr>
        </p:nvSpPr>
        <p:spPr>
          <a:xfrm>
            <a:off x="2006600" y="736600"/>
            <a:ext cx="5127625" cy="1563688"/>
          </a:xfrm>
          <a:prstGeom prst="roundRect">
            <a:avLst>
              <a:gd name="adj" fmla="val 29333"/>
            </a:avLst>
          </a:prstGeom>
          <a:solidFill>
            <a:srgbClr val="FFCC00"/>
          </a:solidFill>
        </p:spPr>
        <p:txBody>
          <a:bodyPr anchor="ctr" anchorCtr="1"/>
          <a:lstStyle>
            <a:lvl1pPr algn="ctr">
              <a:lnSpc>
                <a:spcPct val="100000"/>
              </a:lnSpc>
              <a:defRPr sz="4000" b="0"/>
            </a:lvl1pPr>
          </a:lstStyle>
          <a:p>
            <a:r>
              <a:rPr lang="cs-CZ"/>
              <a:t>Stavební geodézie</a:t>
            </a:r>
            <a:br>
              <a:rPr lang="cs-CZ"/>
            </a:br>
            <a:r>
              <a:rPr lang="cs-CZ"/>
              <a:t>Přednáška</a:t>
            </a:r>
          </a:p>
        </p:txBody>
      </p:sp>
    </p:spTree>
    <p:extLst>
      <p:ext uri="{BB962C8B-B14F-4D97-AF65-F5344CB8AC3E}">
        <p14:creationId xmlns:p14="http://schemas.microsoft.com/office/powerpoint/2010/main" val="72623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2931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8775" y="304800"/>
            <a:ext cx="2133600" cy="62087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51575" cy="62087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786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0601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8494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727075"/>
            <a:ext cx="4192588" cy="578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9788" y="727075"/>
            <a:ext cx="4192587" cy="578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7153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4219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5131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61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6567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2295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4FBC9B-33E0-4031-863D-49A364625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9140825" cy="3683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7229C9-10CA-4D01-87EB-4C796B95627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489700"/>
            <a:ext cx="9140825" cy="3683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09BBEEB9-2818-4E71-93E0-B78677F65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2813" cy="422275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5BA2046-E45A-4D08-8842-23D6249DB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727075"/>
            <a:ext cx="853757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udolf.urban@fsv.cvut.cz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154.fsv.cvut.cz/vyuka/geodezie_geoinformatika/ged1.php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6">
            <a:extLst>
              <a:ext uri="{FF2B5EF4-FFF2-40B4-BE49-F238E27FC236}">
                <a16:creationId xmlns:a16="http://schemas.microsoft.com/office/drawing/2014/main" id="{7D2F56DD-4E84-42F0-B897-A97D5BAD3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023938"/>
            <a:ext cx="7234238" cy="671512"/>
          </a:xfrm>
          <a:solidFill>
            <a:srgbClr val="FFC000"/>
          </a:solidFill>
        </p:spPr>
        <p:txBody>
          <a:bodyPr/>
          <a:lstStyle/>
          <a:p>
            <a:pPr algn="ctr" eaLnBrk="1" hangingPunct="1"/>
            <a:r>
              <a:rPr lang="cs-CZ" altLang="cs-CZ" sz="3600" cap="none"/>
              <a:t>Geodézie K154GED2</a:t>
            </a:r>
          </a:p>
        </p:txBody>
      </p:sp>
      <p:sp>
        <p:nvSpPr>
          <p:cNvPr id="3075" name="Zástupný symbol pro text 2">
            <a:extLst>
              <a:ext uri="{FF2B5EF4-FFF2-40B4-BE49-F238E27FC236}">
                <a16:creationId xmlns:a16="http://schemas.microsoft.com/office/drawing/2014/main" id="{E45A8EF6-3333-4753-92AF-B4B9EE5EA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219325"/>
            <a:ext cx="7772400" cy="4381500"/>
          </a:xfrm>
        </p:spPr>
        <p:txBody>
          <a:bodyPr anchor="t"/>
          <a:lstStyle/>
          <a:p>
            <a:pPr algn="ctr">
              <a:defRPr/>
            </a:pPr>
            <a:r>
              <a:rPr lang="cs-CZ" sz="3200" dirty="0"/>
              <a:t>Doc. Ing. Rudolf Urban, Ph.D.</a:t>
            </a:r>
          </a:p>
          <a:p>
            <a:pPr algn="ctr">
              <a:defRPr/>
            </a:pPr>
            <a:endParaRPr lang="cs-CZ" sz="800" dirty="0"/>
          </a:p>
          <a:p>
            <a:pPr algn="ctr">
              <a:defRPr/>
            </a:pPr>
            <a:endParaRPr lang="cs-CZ" sz="800" dirty="0"/>
          </a:p>
          <a:p>
            <a:pPr algn="ctr">
              <a:defRPr/>
            </a:pPr>
            <a:r>
              <a:rPr lang="cs-CZ" dirty="0"/>
              <a:t>Email: </a:t>
            </a:r>
            <a:r>
              <a:rPr lang="cs-CZ" dirty="0">
                <a:hlinkClick r:id="rId2"/>
              </a:rPr>
              <a:t>rudolf.urban@fsv.cvut.cz</a:t>
            </a:r>
            <a:endParaRPr lang="cs-CZ" dirty="0"/>
          </a:p>
          <a:p>
            <a:pPr algn="ctr">
              <a:defRPr/>
            </a:pPr>
            <a:r>
              <a:rPr lang="cs-CZ" dirty="0"/>
              <a:t>Místnost: </a:t>
            </a:r>
            <a:r>
              <a:rPr lang="cs-CZ" b="1" dirty="0"/>
              <a:t>B903</a:t>
            </a:r>
          </a:p>
          <a:p>
            <a:pPr algn="ctr">
              <a:defRPr/>
            </a:pPr>
            <a:endParaRPr lang="cs-CZ" sz="800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Literatura:</a:t>
            </a:r>
          </a:p>
          <a:p>
            <a:pPr marL="361950" indent="-361950" algn="just">
              <a:defRPr/>
            </a:pPr>
            <a:r>
              <a:rPr lang="cs-CZ" sz="1800" dirty="0"/>
              <a:t>[1] 	</a:t>
            </a:r>
            <a:r>
              <a:rPr lang="cs-CZ" sz="1800" dirty="0" err="1"/>
              <a:t>Ratiborský</a:t>
            </a:r>
            <a:r>
              <a:rPr lang="cs-CZ" sz="1800" dirty="0"/>
              <a:t>, J.: Geodézie 2. Praha: ČVUT v Praze. 2006.</a:t>
            </a:r>
          </a:p>
          <a:p>
            <a:pPr marL="361950" indent="-361950" algn="just">
              <a:defRPr/>
            </a:pPr>
            <a:r>
              <a:rPr lang="cs-CZ" sz="1800" dirty="0"/>
              <a:t>[2] Formanová, P. – Kubín, T.: Geodézie 1, 2 (Návody na cvičení). 1. vyd. Praha: ČVUT v Praze. 2009.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2647CF23-A39F-4BD5-9E29-6F14D9B9B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Označení – nivelační síť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05DBCCF-7555-438D-8A34-07610AFB2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27"/>
          <a:stretch/>
        </p:blipFill>
        <p:spPr>
          <a:xfrm>
            <a:off x="304799" y="895618"/>
            <a:ext cx="8532812" cy="54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7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1A255868-6EA4-4418-A4F3-79DE0A743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Přirozená stabilizace bodů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9F8D7C8B-67CF-47EF-82C3-484B277E1A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28675"/>
            <a:ext cx="8537575" cy="5684838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/>
              <a:t>Stabilizace bodů je prováděna podle vyhlášky č. 31/1995 Sb.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/>
              <a:t>Využívají se vhodné přírodní útvary, které se případně přizpůsobí - např. u základních nivelačních bodů je vlastním bodem </a:t>
            </a:r>
            <a:r>
              <a:rPr lang="cs-CZ" altLang="cs-CZ" sz="1800">
                <a:solidFill>
                  <a:srgbClr val="FF0000"/>
                </a:solidFill>
              </a:rPr>
              <a:t>vybroušená ploška 15x15 cm na rostlé skále</a:t>
            </a:r>
            <a:r>
              <a:rPr lang="cs-CZ" altLang="cs-CZ" sz="1800"/>
              <a:t> (nad bodem byl vybudován pomník výšky 2 m s dutinou, do které se po odkrytí horního kamene - jehlanu spouští nivelační lať). Použito především pro body ZNB.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8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pic>
        <p:nvPicPr>
          <p:cNvPr id="13316" name="Picture 5" descr="lisov">
            <a:extLst>
              <a:ext uri="{FF2B5EF4-FFF2-40B4-BE49-F238E27FC236}">
                <a16:creationId xmlns:a16="http://schemas.microsoft.com/office/drawing/2014/main" id="{F599CF2E-8792-4C0B-9FCA-4F9D4F846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992438"/>
            <a:ext cx="2957513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9cbb534b-3f3c-406a-a64b-694924b3500b">
            <a:extLst>
              <a:ext uri="{FF2B5EF4-FFF2-40B4-BE49-F238E27FC236}">
                <a16:creationId xmlns:a16="http://schemas.microsoft.com/office/drawing/2014/main" id="{7FFB7390-46A5-4353-B0AC-D8F047F75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992438"/>
            <a:ext cx="44577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211CE174-5817-4334-B068-534B33D1E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Umělá stabilizace bodů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55455D-31F3-42FF-889A-191A2FE32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66775"/>
            <a:ext cx="8537575" cy="57721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Značky ze zvláštních hmot – sklo, slitina mědi a niklu, litina (odolávají vlhkosti a kyselinám).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značky čepové - osazují se z boku, asi 0,5 m nad terénem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značky hřebové - osazují se shora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Nad značkou musí být volný prostor pro svislé postavení nivelační latě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Nivelační lať se staví na nejvyšší místo hlavy značky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Nad bodem nebo na ochranné červenobílé tyči v blízkosti bodu je umístěn štítek s textem „Státní nivelace. Poškození se trestá.“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sz="1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>
              <a:defRPr/>
            </a:pPr>
            <a:endParaRPr lang="cs-CZ" dirty="0"/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D48AEB2C-9A21-449A-B7B3-CE70DD570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466975"/>
            <a:ext cx="1890712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Zavřít okno">
            <a:extLst>
              <a:ext uri="{FF2B5EF4-FFF2-40B4-BE49-F238E27FC236}">
                <a16:creationId xmlns:a16="http://schemas.microsoft.com/office/drawing/2014/main" id="{FB77BCF9-27A5-4998-957B-317BCA580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5" b="20128"/>
          <a:stretch>
            <a:fillRect/>
          </a:stretch>
        </p:blipFill>
        <p:spPr bwMode="auto">
          <a:xfrm>
            <a:off x="3751263" y="2235200"/>
            <a:ext cx="23828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Zavřít okno">
            <a:extLst>
              <a:ext uri="{FF2B5EF4-FFF2-40B4-BE49-F238E27FC236}">
                <a16:creationId xmlns:a16="http://schemas.microsoft.com/office/drawing/2014/main" id="{9A388805-0B77-4198-968C-C80B3E9B8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0" r="27200"/>
          <a:stretch>
            <a:fillRect/>
          </a:stretch>
        </p:blipFill>
        <p:spPr bwMode="auto">
          <a:xfrm>
            <a:off x="500063" y="2324100"/>
            <a:ext cx="95726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>
            <a:extLst>
              <a:ext uri="{FF2B5EF4-FFF2-40B4-BE49-F238E27FC236}">
                <a16:creationId xmlns:a16="http://schemas.microsoft.com/office/drawing/2014/main" id="{09AB629C-4074-44F6-B7C4-52AC4D7B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3248025"/>
            <a:ext cx="3425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>
            <a:extLst>
              <a:ext uri="{FF2B5EF4-FFF2-40B4-BE49-F238E27FC236}">
                <a16:creationId xmlns:a16="http://schemas.microsoft.com/office/drawing/2014/main" id="{1C2E3A29-E879-405A-A8E9-DA61D221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1963738"/>
            <a:ext cx="26924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26A2F298-6200-4AD9-ADDB-01D2A6C36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Nivelační údaje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B69FE1-F694-46A4-AF69-719430DF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04875"/>
            <a:ext cx="3857625" cy="5608638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Vyhotoveny pro každý výškový bod.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Obsahují: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 Označení bodu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 Kde se bod nachází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 Nadmořskou výšku v </a:t>
            </a:r>
            <a:r>
              <a:rPr lang="cs-CZ" sz="1800" dirty="0" err="1"/>
              <a:t>BpV</a:t>
            </a:r>
            <a:endParaRPr lang="cs-CZ" sz="1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 Situační nákres a popis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 Druh značky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 Kdo a kdy stabilizoval bod a vyhotovil nivelační údaje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>
                <a:solidFill>
                  <a:srgbClr val="FF0000"/>
                </a:solidFill>
              </a:rPr>
              <a:t>Nivelační údaje si musí uživatel ověřit !!!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Volně ke stažení na Českém úřadě zeměměřickém a katastrálním (CUZK).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           </a:t>
            </a:r>
            <a:r>
              <a:rPr lang="cs-CZ" sz="2000" dirty="0">
                <a:solidFill>
                  <a:srgbClr val="FF0000"/>
                </a:solidFill>
              </a:rPr>
              <a:t>www.cuzk.cz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FA38406A-1650-4722-B61E-4E02CF417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1186" r="3482" b="1854"/>
          <a:stretch>
            <a:fillRect/>
          </a:stretch>
        </p:blipFill>
        <p:spPr bwMode="auto">
          <a:xfrm>
            <a:off x="4359275" y="739775"/>
            <a:ext cx="45466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D3C3CAAD-966E-4A85-83E4-E9F4A4E61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Geometrická nivelace ze středu - princip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366D0F28-3228-45E7-8231-D51705C616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95350"/>
            <a:ext cx="8537575" cy="561816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/>
              <a:t>Je to základní, nejpoužívanější a nejpřesnější běžně dostupná metoda. Výšková bodová pole a jejich stabilizace byly navrženy a realizovány pro geometrickou nivelaci.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/>
              <a:t>V podstatě jde o určení převýšení dvou bodů z rozdílu výškových odlehlostí od vodorovné roviny, která je buď vytyčena přístrojem nebo jinou pomůckou.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 b="1"/>
              <a:t>Nivelační sestava</a:t>
            </a:r>
            <a:r>
              <a:rPr lang="cs-CZ" altLang="cs-CZ" sz="1800"/>
              <a:t> – zadní lať + nivelační přístroj + přední lať</a:t>
            </a:r>
            <a:endParaRPr lang="en-US" altLang="cs-CZ" sz="18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/>
          </a:p>
        </p:txBody>
      </p:sp>
      <p:pic>
        <p:nvPicPr>
          <p:cNvPr id="16388" name="Picture 12">
            <a:extLst>
              <a:ext uri="{FF2B5EF4-FFF2-40B4-BE49-F238E27FC236}">
                <a16:creationId xmlns:a16="http://schemas.microsoft.com/office/drawing/2014/main" id="{4CEA4692-EEA9-4F13-9839-8DE95580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8" b="5174"/>
          <a:stretch>
            <a:fillRect/>
          </a:stretch>
        </p:blipFill>
        <p:spPr bwMode="auto">
          <a:xfrm>
            <a:off x="2724150" y="2870200"/>
            <a:ext cx="5915025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9" name="Objekt 1">
            <a:extLst>
              <a:ext uri="{FF2B5EF4-FFF2-40B4-BE49-F238E27FC236}">
                <a16:creationId xmlns:a16="http://schemas.microsoft.com/office/drawing/2014/main" id="{7035DA70-B111-4A56-92CA-679F0FFFC8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" y="4856163"/>
          <a:ext cx="22796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7100" imgH="228600" progId="Equation.DSMT4">
                  <p:embed/>
                </p:oleObj>
              </mc:Choice>
              <mc:Fallback>
                <p:oleObj name="Equation" r:id="rId3" imgW="927100" imgH="228600" progId="Equation.DSMT4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856163"/>
                        <a:ext cx="227965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kt 2">
            <a:extLst>
              <a:ext uri="{FF2B5EF4-FFF2-40B4-BE49-F238E27FC236}">
                <a16:creationId xmlns:a16="http://schemas.microsoft.com/office/drawing/2014/main" id="{C805A3FB-C1E3-4305-876C-75C1C6BB05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" y="5699125"/>
          <a:ext cx="20431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300" imgH="228600" progId="Equation.DSMT4">
                  <p:embed/>
                </p:oleObj>
              </mc:Choice>
              <mc:Fallback>
                <p:oleObj name="Equation" r:id="rId5" imgW="749300" imgH="228600" progId="Equation.DSMT4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5699125"/>
                        <a:ext cx="204311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kt 3">
            <a:extLst>
              <a:ext uri="{FF2B5EF4-FFF2-40B4-BE49-F238E27FC236}">
                <a16:creationId xmlns:a16="http://schemas.microsoft.com/office/drawing/2014/main" id="{67F5B641-F743-4DED-9594-5622BE3270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1088" y="6010275"/>
          <a:ext cx="39258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8000" imgH="228600" progId="Equation.DSMT4">
                  <p:embed/>
                </p:oleObj>
              </mc:Choice>
              <mc:Fallback>
                <p:oleObj name="Equation" r:id="rId7" imgW="1778000" imgH="228600" progId="Equation.DSMT4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88" y="6010275"/>
                        <a:ext cx="3925887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035A1BF9-29DC-4934-B9E2-74559AA8E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Geometrická nivelace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C159A9-6B41-4B09-BD6B-D1DF4799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76300"/>
            <a:ext cx="8537575" cy="563721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V případě větší vzdálenosti bodů A </a:t>
            </a:r>
            <a:r>
              <a:rPr lang="cs-CZ" sz="1800" dirty="0" err="1"/>
              <a:t>a</a:t>
            </a:r>
            <a:r>
              <a:rPr lang="cs-CZ" sz="1800" dirty="0"/>
              <a:t> B nebo většího převýšení se celková vzdálenost rozdělí na několik nivelačních sestav.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Nivelační sestavy mezi dvěma sousedními body tvoří nivelační oddíly, ty pak tvoří nivelační pořad.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Nivelační pořady: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Vložené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Uzavřené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Volné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Plošné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pic>
        <p:nvPicPr>
          <p:cNvPr id="17412" name="Picture 47">
            <a:extLst>
              <a:ext uri="{FF2B5EF4-FFF2-40B4-BE49-F238E27FC236}">
                <a16:creationId xmlns:a16="http://schemas.microsoft.com/office/drawing/2014/main" id="{286F3D02-FA46-4348-9C5A-22A23A538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789113"/>
            <a:ext cx="6086475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3" name="Objekt 4">
            <a:extLst>
              <a:ext uri="{FF2B5EF4-FFF2-40B4-BE49-F238E27FC236}">
                <a16:creationId xmlns:a16="http://schemas.microsoft.com/office/drawing/2014/main" id="{495D527E-C920-4274-BE85-A220AE02EB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6125" y="5465763"/>
          <a:ext cx="24780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032" imgH="253890" progId="Equation.DSMT4">
                  <p:embed/>
                </p:oleObj>
              </mc:Choice>
              <mc:Fallback>
                <p:oleObj name="Equation" r:id="rId3" imgW="1079032" imgH="253890" progId="Equation.DSMT4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5465763"/>
                        <a:ext cx="247808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4" name="Picture 4">
            <a:extLst>
              <a:ext uri="{FF2B5EF4-FFF2-40B4-BE49-F238E27FC236}">
                <a16:creationId xmlns:a16="http://schemas.microsoft.com/office/drawing/2014/main" id="{1C8DA031-94A9-4E48-B835-D0373DB39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304800" y="5032375"/>
            <a:ext cx="499427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F64286F8-FAC7-498A-AF79-4EB878A1C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Výhody geometrické nivelace ze středu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4787F2F6-B837-484A-BC58-20A0DB9A67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537575" cy="567531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/>
              <a:t>Metodou geometrické nivelace ze středu se eliminuje odklon záměry od vodorovné roviny a rozdíl mezi zdánlivým a skutečným horizontem (zakřivení Země). Odklon záměry může být způsoben nerektifikovanou nivelační libelou nebo nepřesnou funkcí kompenzátoru. I při skloněné záměře dostaneme při měření správnou hodnotu převýšení, pokud přístroj stojí uprostřed mezi oběma latěmi.</a:t>
            </a:r>
            <a:endParaRPr lang="en-US" altLang="cs-CZ" sz="18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E41AD8B6-9362-441F-842C-DB3A3592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7"/>
          <a:stretch>
            <a:fillRect/>
          </a:stretch>
        </p:blipFill>
        <p:spPr bwMode="auto">
          <a:xfrm>
            <a:off x="2366963" y="2532063"/>
            <a:ext cx="6688137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7" name="Objekt 4">
            <a:extLst>
              <a:ext uri="{FF2B5EF4-FFF2-40B4-BE49-F238E27FC236}">
                <a16:creationId xmlns:a16="http://schemas.microsoft.com/office/drawing/2014/main" id="{33B41CCB-A12D-4314-89AF-F88251DFF6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2747963"/>
          <a:ext cx="1800225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4" imgH="672808" progId="Equation.DSMT4">
                  <p:embed/>
                </p:oleObj>
              </mc:Choice>
              <mc:Fallback>
                <p:oleObj name="Equation" r:id="rId3" imgW="774364" imgH="672808" progId="Equation.DSMT4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747963"/>
                        <a:ext cx="1800225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kt 5">
            <a:extLst>
              <a:ext uri="{FF2B5EF4-FFF2-40B4-BE49-F238E27FC236}">
                <a16:creationId xmlns:a16="http://schemas.microsoft.com/office/drawing/2014/main" id="{21BBED84-7143-46FC-BDCF-3CAB082DFB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6538" y="5170488"/>
          <a:ext cx="63055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82900" imgH="254000" progId="Equation.DSMT4">
                  <p:embed/>
                </p:oleObj>
              </mc:Choice>
              <mc:Fallback>
                <p:oleObj name="Equation" r:id="rId5" imgW="2882900" imgH="254000" progId="Equation.DSMT4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5170488"/>
                        <a:ext cx="63055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65FAC354-A71D-49A4-B1F3-95AD00E95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Dělení nivelace dle přesnosti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297091-6350-4B20-94E0-E1CB3FF5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537575" cy="567531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1. Zvlášť přesná nivelace (ZPN); 	</a:t>
            </a:r>
            <a:r>
              <a:rPr lang="el-GR" sz="1800" dirty="0"/>
              <a:t>Δ</a:t>
            </a:r>
            <a:r>
              <a:rPr lang="cs-CZ" sz="1800" baseline="-25000" dirty="0"/>
              <a:t>M</a:t>
            </a:r>
            <a:r>
              <a:rPr lang="cs-CZ" sz="1800" dirty="0"/>
              <a:t>≤1,5*√R.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2. Velmi přesná nivelace (VPN); 	</a:t>
            </a:r>
            <a:r>
              <a:rPr lang="el-GR" sz="1800" dirty="0"/>
              <a:t>Δ</a:t>
            </a:r>
            <a:r>
              <a:rPr lang="cs-CZ" sz="1800" baseline="-25000" dirty="0"/>
              <a:t>M</a:t>
            </a:r>
            <a:r>
              <a:rPr lang="cs-CZ" sz="1800" dirty="0"/>
              <a:t>≤(1,5-2,25)*√R.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3. Přesná nivelace (PN); 		</a:t>
            </a:r>
            <a:r>
              <a:rPr lang="el-GR" sz="1800" dirty="0"/>
              <a:t>Δ</a:t>
            </a:r>
            <a:r>
              <a:rPr lang="cs-CZ" sz="1800" baseline="-25000" dirty="0"/>
              <a:t>M</a:t>
            </a:r>
            <a:r>
              <a:rPr lang="cs-CZ" sz="1800" dirty="0"/>
              <a:t>≤(3-5)*√R.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4. Technická nivelace (TN); 	</a:t>
            </a:r>
            <a:r>
              <a:rPr lang="el-GR" sz="1800" dirty="0"/>
              <a:t>Δ</a:t>
            </a:r>
            <a:r>
              <a:rPr lang="cs-CZ" sz="1800" baseline="-25000" dirty="0"/>
              <a:t>M</a:t>
            </a:r>
            <a:r>
              <a:rPr lang="cs-CZ" sz="1800" dirty="0"/>
              <a:t>≤(20-40)*√R.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800" dirty="0"/>
              <a:t>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R je délka nivelačního pořadu v km, </a:t>
            </a:r>
            <a:r>
              <a:rPr lang="el-GR" sz="1800" dirty="0"/>
              <a:t>Δ</a:t>
            </a:r>
            <a:r>
              <a:rPr lang="cs-CZ" sz="1800" baseline="-25000" dirty="0"/>
              <a:t>M</a:t>
            </a:r>
            <a:r>
              <a:rPr lang="cs-CZ" sz="1800" dirty="0"/>
              <a:t> je v mm.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Každému typu nivelace je předepsán postup měření a výpočtů, požadavky na přístroje a nivelační latě, a také kritéria přesnosti (mezní rozdíl dvakrát měřeného převýšení).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Typ nivelace je charakterizován  směrodatnou kilometrovou odchylkou obousměrně měřeného převýšení </a:t>
            </a:r>
            <a:r>
              <a:rPr lang="el-GR" sz="1800" dirty="0"/>
              <a:t>σ</a:t>
            </a:r>
            <a:r>
              <a:rPr lang="cs-CZ" sz="1800" baseline="-25000" dirty="0"/>
              <a:t>km</a:t>
            </a:r>
            <a:r>
              <a:rPr lang="cs-CZ" sz="1800" dirty="0"/>
              <a:t>.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PN se ve stavební praxi často používá pro přesná měření (</a:t>
            </a:r>
            <a:r>
              <a:rPr lang="el-GR" sz="1800" dirty="0"/>
              <a:t>σ</a:t>
            </a:r>
            <a:r>
              <a:rPr lang="cs-CZ" sz="1800" baseline="-25000" dirty="0"/>
              <a:t>km</a:t>
            </a:r>
            <a:r>
              <a:rPr lang="cs-CZ" sz="1800" dirty="0"/>
              <a:t> ≤ 1 mm).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Zde se budeme zabývat pouze TN, která je ve stavební geodézii nejčastější.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1E3DC2A0-8AD5-44D7-B8E1-F85B0C87F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Nivelační přístroje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365336-B70C-4CF5-BC0E-CD7F769E6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47725"/>
            <a:ext cx="6343650" cy="5665788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Nivelační přístroje vytyčují vodorovnou rovinu a dělí se na: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optické,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elektronické (digitální),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laserové.</a:t>
            </a:r>
            <a:endParaRPr lang="en-US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cs-CZ" sz="1800" dirty="0"/>
              <a:t>U </a:t>
            </a:r>
            <a:r>
              <a:rPr lang="cs-CZ" sz="1800" b="1" dirty="0"/>
              <a:t>optických nivelačních přístrojů</a:t>
            </a:r>
            <a:r>
              <a:rPr lang="cs-CZ" sz="1800" dirty="0"/>
              <a:t> se čtení na lati realizuje pomocí ryskového kříže v dalekohledu. Dále se dělí podle způsobu urovnání záměrné přímky do vodorovné polohy na: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libelové – záměra se uvede do vodorovné polohy urovnáním nivelační libely, starší konstrukce, dnes se již nevyrábí.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kompenzátorové – záměra se urovná samočinně pomocí kompenzátoru. Kompenzátor je vlastně kyvadlo, které se do potřebné polohy uvede působením zemské tíže. Pracuje jen v určitém rozsahu urovnání, je nutné srovnat krabicovou libelu.</a:t>
            </a:r>
          </a:p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cs-CZ" sz="1800" dirty="0"/>
              <a:t>Nivelační latě jsou pro TN vybaveny stupnicí s centimetrovým dělením.</a:t>
            </a:r>
            <a:endParaRPr lang="en-US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pic>
        <p:nvPicPr>
          <p:cNvPr id="20484" name="Picture 5" descr="sokkia-c330_L[1]">
            <a:extLst>
              <a:ext uri="{FF2B5EF4-FFF2-40B4-BE49-F238E27FC236}">
                <a16:creationId xmlns:a16="http://schemas.microsoft.com/office/drawing/2014/main" id="{19B4F322-AE68-4F2B-86DD-14A5234FB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157288"/>
            <a:ext cx="17145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Digitalnivellier-Leica-Sprinter-50-sofort-guenstig-kaufen[1]">
            <a:extLst>
              <a:ext uri="{FF2B5EF4-FFF2-40B4-BE49-F238E27FC236}">
                <a16:creationId xmlns:a16="http://schemas.microsoft.com/office/drawing/2014/main" id="{88DF8F88-4EF5-46B9-B514-1F6693077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1" r="6325"/>
          <a:stretch>
            <a:fillRect/>
          </a:stretch>
        </p:blipFill>
        <p:spPr bwMode="auto">
          <a:xfrm>
            <a:off x="6621463" y="3724275"/>
            <a:ext cx="2424112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ES2702-Topcon-RL-VH4G2-GC-Builders-Laser-Level-md">
            <a:extLst>
              <a:ext uri="{FF2B5EF4-FFF2-40B4-BE49-F238E27FC236}">
                <a16:creationId xmlns:a16="http://schemas.microsoft.com/office/drawing/2014/main" id="{7545A72C-E970-4E21-9713-E3F99A571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987425"/>
            <a:ext cx="2243138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 descr="http://www.gpprague.cz/vyrobky/pouzite/ZEISS_en_229.jpg">
            <a:extLst>
              <a:ext uri="{FF2B5EF4-FFF2-40B4-BE49-F238E27FC236}">
                <a16:creationId xmlns:a16="http://schemas.microsoft.com/office/drawing/2014/main" id="{6B6829AD-1EC9-473B-9CBD-548280CC3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176338"/>
            <a:ext cx="182403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C1CC13D7-AB76-45A8-A309-F425999EA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Nivelační příslušenství</a:t>
            </a:r>
          </a:p>
        </p:txBody>
      </p:sp>
      <p:pic>
        <p:nvPicPr>
          <p:cNvPr id="21507" name="Picture 4" descr="http://www.bono-naradi.cz/images/big/bosch/grl300hv-lr1-gr240.jpg">
            <a:extLst>
              <a:ext uri="{FF2B5EF4-FFF2-40B4-BE49-F238E27FC236}">
                <a16:creationId xmlns:a16="http://schemas.microsoft.com/office/drawing/2014/main" id="{DBA08325-7227-4461-BE2A-992AB6E94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3"/>
          <a:stretch>
            <a:fillRect/>
          </a:stretch>
        </p:blipFill>
        <p:spPr bwMode="auto">
          <a:xfrm>
            <a:off x="803275" y="887413"/>
            <a:ext cx="4530725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4" descr="1052%5b1%5d">
            <a:extLst>
              <a:ext uri="{FF2B5EF4-FFF2-40B4-BE49-F238E27FC236}">
                <a16:creationId xmlns:a16="http://schemas.microsoft.com/office/drawing/2014/main" id="{60A921A6-2BCC-49ED-97BE-611E9D4A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4" b="13579"/>
          <a:stretch>
            <a:fillRect/>
          </a:stretch>
        </p:blipFill>
        <p:spPr bwMode="auto">
          <a:xfrm>
            <a:off x="304800" y="3857625"/>
            <a:ext cx="280828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http://znamky.szesro.cz/text/MVOP%20-%20produkty/GEOD%C3%89ZIE/GEODfoto/Podlo%C5%BEka%20pod%20nivel.%20la%C5%A5%20%282%29.JPG">
            <a:extLst>
              <a:ext uri="{FF2B5EF4-FFF2-40B4-BE49-F238E27FC236}">
                <a16:creationId xmlns:a16="http://schemas.microsoft.com/office/drawing/2014/main" id="{DF3CC282-36C5-4029-9340-7439973B5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4429125"/>
            <a:ext cx="244475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4" descr="http://gis.zcu.cz/studium/gen1/html/Obrazky/Kapitola11/11x05-Nivel.late.gif">
            <a:extLst>
              <a:ext uri="{FF2B5EF4-FFF2-40B4-BE49-F238E27FC236}">
                <a16:creationId xmlns:a16="http://schemas.microsoft.com/office/drawing/2014/main" id="{C611558F-59A0-45DF-B0F7-1A71405F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r="1823" b="7207"/>
          <a:stretch>
            <a:fillRect/>
          </a:stretch>
        </p:blipFill>
        <p:spPr bwMode="auto">
          <a:xfrm>
            <a:off x="5334000" y="1508125"/>
            <a:ext cx="370681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6" descr="http://gpprague.cz/eshop/images/niv_lat_2m.jpg">
            <a:extLst>
              <a:ext uri="{FF2B5EF4-FFF2-40B4-BE49-F238E27FC236}">
                <a16:creationId xmlns:a16="http://schemas.microsoft.com/office/drawing/2014/main" id="{97040568-AF2C-4E0E-9796-13DF11F83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4351338"/>
            <a:ext cx="322897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8" descr="http://obchod.geo.cz/image/cache/p63_topcon-lat-5m-vyrez-760x570-r.jpg">
            <a:extLst>
              <a:ext uri="{FF2B5EF4-FFF2-40B4-BE49-F238E27FC236}">
                <a16:creationId xmlns:a16="http://schemas.microsoft.com/office/drawing/2014/main" id="{578CB47C-81C4-4939-B991-1D19B1B8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263"/>
            <a:ext cx="9810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81">
            <a:extLst>
              <a:ext uri="{FF2B5EF4-FFF2-40B4-BE49-F238E27FC236}">
                <a16:creationId xmlns:a16="http://schemas.microsoft.com/office/drawing/2014/main" id="{5CD6FDE2-1648-498B-9BD5-473EA6CAA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pPr eaLnBrk="1" hangingPunct="1"/>
            <a:r>
              <a:rPr lang="cs-CZ" altLang="cs-CZ"/>
              <a:t>Obsah přednášek:</a:t>
            </a:r>
          </a:p>
        </p:txBody>
      </p:sp>
      <p:sp>
        <p:nvSpPr>
          <p:cNvPr id="56" name="Zástupný symbol pro text 2">
            <a:extLst>
              <a:ext uri="{FF2B5EF4-FFF2-40B4-BE49-F238E27FC236}">
                <a16:creationId xmlns:a16="http://schemas.microsoft.com/office/drawing/2014/main" id="{59C1B924-28BE-4F1B-91C3-865596868A6C}"/>
              </a:ext>
            </a:extLst>
          </p:cNvPr>
          <p:cNvSpPr txBox="1">
            <a:spLocks/>
          </p:cNvSpPr>
          <p:nvPr/>
        </p:nvSpPr>
        <p:spPr>
          <a:xfrm>
            <a:off x="304800" y="942975"/>
            <a:ext cx="8532813" cy="55149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sz="1800" dirty="0"/>
              <a:t>Geometrická nivelace I</a:t>
            </a:r>
          </a:p>
          <a:p>
            <a:pPr>
              <a:defRPr/>
            </a:pPr>
            <a:r>
              <a:rPr lang="cs-CZ" sz="1800" dirty="0"/>
              <a:t>Geometrická nivelace II + Hodnocení přesnosti měření na stanovisku</a:t>
            </a:r>
          </a:p>
          <a:p>
            <a:pPr>
              <a:defRPr/>
            </a:pPr>
            <a:r>
              <a:rPr lang="cs-CZ" sz="1800" dirty="0"/>
              <a:t>Trigonometrická metoda</a:t>
            </a:r>
          </a:p>
          <a:p>
            <a:pPr>
              <a:defRPr/>
            </a:pPr>
            <a:r>
              <a:rPr lang="cs-CZ" sz="1800" dirty="0"/>
              <a:t>Podrobné měření polohové</a:t>
            </a:r>
          </a:p>
          <a:p>
            <a:pPr>
              <a:defRPr/>
            </a:pPr>
            <a:r>
              <a:rPr lang="cs-CZ" sz="1800" dirty="0"/>
              <a:t>Vytyčování polohy</a:t>
            </a:r>
          </a:p>
          <a:p>
            <a:pPr>
              <a:defRPr/>
            </a:pPr>
            <a:r>
              <a:rPr lang="cs-CZ" sz="1800" dirty="0"/>
              <a:t>Geodetické základy </a:t>
            </a:r>
          </a:p>
          <a:p>
            <a:pPr>
              <a:defRPr/>
            </a:pPr>
            <a:r>
              <a:rPr lang="cs-CZ" sz="1800" dirty="0"/>
              <a:t>Určování výměr</a:t>
            </a:r>
          </a:p>
          <a:p>
            <a:pPr>
              <a:defRPr/>
            </a:pPr>
            <a:r>
              <a:rPr lang="cs-CZ" sz="1800" dirty="0"/>
              <a:t>Katastr nemovitostí ČR</a:t>
            </a:r>
          </a:p>
          <a:p>
            <a:pPr>
              <a:defRPr/>
            </a:pPr>
            <a:r>
              <a:rPr lang="cs-CZ" sz="1800" dirty="0"/>
              <a:t>Státní mapové dílo ČR</a:t>
            </a:r>
          </a:p>
          <a:p>
            <a:pPr>
              <a:defRPr/>
            </a:pPr>
            <a:r>
              <a:rPr lang="cs-CZ" sz="1800" dirty="0"/>
              <a:t>GNSS, laserové skenování, fotogrammetrie, DPZ</a:t>
            </a:r>
          </a:p>
          <a:p>
            <a:pPr>
              <a:defRPr/>
            </a:pPr>
            <a:r>
              <a:rPr lang="cs-CZ" sz="1800" dirty="0"/>
              <a:t>BIM</a:t>
            </a:r>
          </a:p>
          <a:p>
            <a:pPr>
              <a:defRPr/>
            </a:pPr>
            <a:r>
              <a:rPr lang="cs-CZ" sz="1800" dirty="0"/>
              <a:t>Přednáška APG (Ing. Jaroslav Kocián – GEFOS)</a:t>
            </a:r>
          </a:p>
          <a:p>
            <a:pPr>
              <a:defRPr/>
            </a:pPr>
            <a:r>
              <a:rPr lang="cs-CZ" sz="1800" dirty="0"/>
              <a:t>rezerva, opakování, informace ke zkoušce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800" dirty="0"/>
              <a:t>Další informace v systému </a:t>
            </a:r>
            <a:r>
              <a:rPr lang="cs-CZ" sz="1800" dirty="0" err="1"/>
              <a:t>moodle</a:t>
            </a:r>
            <a:r>
              <a:rPr lang="cs-CZ" sz="1800" dirty="0"/>
              <a:t> a na stránkách předmětu: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1800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sz="1800" dirty="0">
                <a:hlinkClick r:id="rId2"/>
              </a:rPr>
              <a:t>https://k154.fsv.cvut.cz/vyuka/geodezie_geoinformatika/ged2.php</a:t>
            </a:r>
            <a:endParaRPr lang="cs-CZ" sz="1800" dirty="0"/>
          </a:p>
          <a:p>
            <a:pPr marL="0" indent="0">
              <a:buFont typeface="Wingdings" pitchFamily="2" charset="2"/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D906C165-538F-4AEF-8688-30032ABF4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Osové podmínky nivelačních přístrojů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08212ED0-6C97-4D55-96E4-AE458B032E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28675"/>
            <a:ext cx="8537575" cy="5684838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/>
              <a:t>1. Osa krabicové libely má být kolmá k vertikální ose L´</a:t>
            </a:r>
            <a:r>
              <a:rPr lang="cs-CZ" altLang="cs-CZ" sz="1800">
                <a:sym typeface="Symbol" panose="05050102010706020507" pitchFamily="18" charset="2"/>
              </a:rPr>
              <a:t></a:t>
            </a:r>
            <a:r>
              <a:rPr lang="cs-CZ" altLang="cs-CZ" sz="1800"/>
              <a:t>  V.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/>
              <a:t>2. Vodorovné vlákno ryskového kříže H má být kolmé k vertikální ose H </a:t>
            </a:r>
            <a:r>
              <a:rPr lang="cs-CZ" altLang="cs-CZ" sz="1800">
                <a:sym typeface="Symbol" panose="05050102010706020507" pitchFamily="18" charset="2"/>
              </a:rPr>
              <a:t></a:t>
            </a:r>
            <a:r>
              <a:rPr lang="cs-CZ" altLang="cs-CZ" sz="1800"/>
              <a:t>  V.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/>
              <a:t>3. 0sa nivelační libely má být rovnoběžná se záměrnou přímkou L </a:t>
            </a:r>
            <a:r>
              <a:rPr lang="cs-CZ" altLang="cs-CZ" sz="1800">
                <a:sym typeface="Symbol" panose="05050102010706020507" pitchFamily="18" charset="2"/>
              </a:rPr>
              <a:t></a:t>
            </a:r>
            <a:r>
              <a:rPr lang="cs-CZ" altLang="cs-CZ" sz="1800"/>
              <a:t>  Z.</a:t>
            </a:r>
            <a:endParaRPr lang="en-US" altLang="cs-CZ" sz="18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EDF6944F-D67D-47D0-99FE-A5F0A8876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2012950"/>
            <a:ext cx="6370638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1D6EA9EF-12CB-497B-8D0F-9BF796E303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Polní zkouška nivelačního přístroje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2FCC588F-E914-40B9-BDC7-6818748B1E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76300"/>
            <a:ext cx="8537575" cy="583882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1800"/>
              <a:t>Správné převýšení h</a:t>
            </a:r>
            <a:r>
              <a:rPr lang="cs-CZ" altLang="cs-CZ" sz="1800" baseline="-25000"/>
              <a:t>AB</a:t>
            </a:r>
            <a:r>
              <a:rPr lang="cs-CZ" altLang="cs-CZ" sz="1800"/>
              <a:t> = z – p,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1800"/>
              <a:t>správné převýšení h</a:t>
            </a:r>
            <a:r>
              <a:rPr lang="cs-CZ" altLang="cs-CZ" sz="1800" baseline="-25000"/>
              <a:t>AB</a:t>
            </a:r>
            <a:r>
              <a:rPr lang="cs-CZ" altLang="cs-CZ" sz="1800"/>
              <a:t> = z ´– p´,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1800"/>
              <a:t>kontrolované převýšení h</a:t>
            </a:r>
            <a:r>
              <a:rPr lang="cs-CZ" altLang="cs-CZ" sz="1800" baseline="-25000"/>
              <a:t>AB</a:t>
            </a:r>
            <a:r>
              <a:rPr lang="cs-CZ" altLang="cs-CZ" sz="1800"/>
              <a:t>´ = a ´– b´,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1800"/>
              <a:t> </a:t>
            </a:r>
            <a:r>
              <a:rPr lang="el-GR" altLang="cs-CZ" sz="1800">
                <a:solidFill>
                  <a:srgbClr val="FF0000"/>
                </a:solidFill>
              </a:rPr>
              <a:t>φ</a:t>
            </a:r>
            <a:r>
              <a:rPr lang="cs-CZ" altLang="cs-CZ" sz="1800">
                <a:solidFill>
                  <a:srgbClr val="FF0000"/>
                </a:solidFill>
              </a:rPr>
              <a:t>= (h</a:t>
            </a:r>
            <a:r>
              <a:rPr lang="cs-CZ" altLang="cs-CZ" sz="1800" baseline="-25000">
                <a:solidFill>
                  <a:srgbClr val="FF0000"/>
                </a:solidFill>
              </a:rPr>
              <a:t>AB</a:t>
            </a:r>
            <a:r>
              <a:rPr lang="cs-CZ" altLang="cs-CZ" sz="1800">
                <a:solidFill>
                  <a:srgbClr val="FF0000"/>
                </a:solidFill>
              </a:rPr>
              <a:t> - h</a:t>
            </a:r>
            <a:r>
              <a:rPr lang="cs-CZ" altLang="cs-CZ" sz="1800" baseline="-25000">
                <a:solidFill>
                  <a:srgbClr val="FF0000"/>
                </a:solidFill>
              </a:rPr>
              <a:t>AB</a:t>
            </a:r>
            <a:r>
              <a:rPr lang="cs-CZ" altLang="cs-CZ" sz="1800">
                <a:solidFill>
                  <a:srgbClr val="FF0000"/>
                </a:solidFill>
              </a:rPr>
              <a:t>´)/(2s)</a:t>
            </a:r>
            <a:r>
              <a:rPr lang="cs-CZ" altLang="cs-CZ" sz="1800"/>
              <a:t>, kde s je délka záměry ze středu.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marL="0" indent="0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marL="0" indent="0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marL="0" indent="0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marL="0" indent="0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marL="0" indent="0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marL="0" indent="0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marL="0" indent="0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marL="0" indent="0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marL="0" indent="0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marL="0" indent="0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marL="0" indent="0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marL="0" indent="0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marL="0" indent="0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1800"/>
              <a:t>Možno zavádět početní opravy pro nestejně dlouhé záměry.  </a:t>
            </a:r>
            <a:endParaRPr lang="en-US" altLang="cs-CZ" sz="18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/>
          </a:p>
        </p:txBody>
      </p:sp>
      <p:pic>
        <p:nvPicPr>
          <p:cNvPr id="23556" name="Picture 6">
            <a:extLst>
              <a:ext uri="{FF2B5EF4-FFF2-40B4-BE49-F238E27FC236}">
                <a16:creationId xmlns:a16="http://schemas.microsoft.com/office/drawing/2014/main" id="{1FB89DBD-7BE5-41BB-9B48-D6F14B7CC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20913"/>
            <a:ext cx="8539163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659B9733-8134-48F2-B5D7-C5879BDBD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Technická nivelace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7E04BCD0-3BC9-434A-B004-BDDE4A8D09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57250"/>
            <a:ext cx="8537575" cy="565626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2000"/>
              <a:t>Technická nivelace se provádí nivelačními přístroji, pro jejichž směrodatnou kilometrovou odchylku platí </a:t>
            </a:r>
            <a:r>
              <a:rPr lang="cs-CZ" altLang="cs-CZ" sz="2000">
                <a:solidFill>
                  <a:srgbClr val="FF0000"/>
                </a:solidFill>
              </a:rPr>
              <a:t>s</a:t>
            </a:r>
            <a:r>
              <a:rPr lang="cs-CZ" altLang="cs-CZ" sz="2000" baseline="-25000">
                <a:solidFill>
                  <a:srgbClr val="FF0000"/>
                </a:solidFill>
              </a:rPr>
              <a:t>km</a:t>
            </a:r>
            <a:r>
              <a:rPr lang="cs-CZ" altLang="cs-CZ" sz="2000">
                <a:solidFill>
                  <a:srgbClr val="FF0000"/>
                </a:solidFill>
              </a:rPr>
              <a:t> </a:t>
            </a:r>
            <a:r>
              <a:rPr lang="cs-CZ" altLang="cs-CZ" sz="2000">
                <a:solidFill>
                  <a:srgbClr val="FF0000"/>
                </a:solidFill>
                <a:sym typeface="Symbol" panose="05050102010706020507" pitchFamily="18" charset="2"/>
              </a:rPr>
              <a:t></a:t>
            </a:r>
            <a:r>
              <a:rPr lang="cs-CZ" altLang="cs-CZ" sz="2000">
                <a:solidFill>
                  <a:srgbClr val="FF0000"/>
                </a:solidFill>
              </a:rPr>
              <a:t> 5,0 mm</a:t>
            </a:r>
            <a:r>
              <a:rPr lang="cs-CZ" altLang="cs-CZ" sz="2000"/>
              <a:t>, zvětšení dalekohledu je nejméně </a:t>
            </a:r>
            <a:r>
              <a:rPr lang="cs-CZ" altLang="cs-CZ" sz="2000">
                <a:solidFill>
                  <a:srgbClr val="FF0000"/>
                </a:solidFill>
              </a:rPr>
              <a:t>šestnáctinásobné</a:t>
            </a:r>
            <a:r>
              <a:rPr lang="cs-CZ" altLang="cs-CZ" sz="2000"/>
              <a:t>, citlivost nivelační libely alespoň 60˝ (na 2 mm dílek stupnice) nebo v koincidenční úpravě 80˝ / 2 mm nebo kompenzátor odpovídající přesnosti. Dále se používají nivelační latě dlouhé </a:t>
            </a:r>
            <a:r>
              <a:rPr lang="cs-CZ" altLang="cs-CZ" sz="2000">
                <a:solidFill>
                  <a:srgbClr val="FF0000"/>
                </a:solidFill>
              </a:rPr>
              <a:t>2 – 4 m</a:t>
            </a:r>
            <a:r>
              <a:rPr lang="cs-CZ" altLang="cs-CZ" sz="2000"/>
              <a:t>, celistvé nebo různým způsobem skládací se zařízením na zajištění svislosti (krabicová libela) se zřetelným dělením (zpravidla po 0,01 m), a nivelační podložky ploché, kruhové nebo trojúhelníkového tvaru. V případě použití digitálních nivelačních přístrojů a pomůcek by tyto měly splňovat dříve uvedené vlastnosti.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2000"/>
              <a:t>Délky záměr se volí s ohledem na sklonitost terénu, požadovanou přesnost, stav atmosféry, způsob čtení latí.  Zpravidla se nerozměřují, ale krokují. Volí nejvýše </a:t>
            </a:r>
            <a:r>
              <a:rPr lang="cs-CZ" altLang="cs-CZ" sz="2000">
                <a:solidFill>
                  <a:srgbClr val="FF0000"/>
                </a:solidFill>
              </a:rPr>
              <a:t>do 120 m</a:t>
            </a:r>
            <a:r>
              <a:rPr lang="cs-CZ" altLang="cs-CZ" sz="2000"/>
              <a:t>, což je z praktického hlediska hodnota příliš velká, doporučuje se max. 60 m – 80 m.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cs-CZ" altLang="cs-CZ" sz="200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2000"/>
              <a:t>(</a:t>
            </a:r>
            <a:r>
              <a:rPr lang="cs-CZ" altLang="cs-CZ" sz="2000" b="1"/>
              <a:t>Technologický postup pro technickou nivelaci, Český úřad geodetický a kartografický, Praha 1984.)</a:t>
            </a:r>
            <a:r>
              <a:rPr lang="cs-CZ" altLang="cs-CZ" sz="2000"/>
              <a:t> </a:t>
            </a:r>
            <a:endParaRPr lang="en-US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0D6FE607-C666-4F4C-8C2A-4EE524D73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Kritéria přesnosti a druhy nivelace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E13BB4-6FAA-46A7-B8B8-55CBDE734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Vychází z požadavku na maximální směrodatnou kilometrovou odchylku pro TN (5 mm) a dodržení všech uvedených požadavků a navíc při použití celistvých 2-3 m latí a při trvalé stabilizaci připojovacích bodů: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en-US" sz="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Mezní rozdíl měření tam a zpět: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Mezní rozdíl měření tam a známých bezchybných výšek: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L je délka pořadu obousměrně měřeného nebo poloviční délka pořadu jednosměrně měřeného, dosazuje se v kilometrech, </a:t>
            </a:r>
            <a:r>
              <a:rPr lang="cs-CZ" sz="1800" dirty="0">
                <a:sym typeface="Symbol"/>
              </a:rPr>
              <a:t></a:t>
            </a:r>
            <a:r>
              <a:rPr lang="cs-CZ" sz="1800" baseline="-25000" dirty="0"/>
              <a:t>M</a:t>
            </a:r>
            <a:r>
              <a:rPr lang="cs-CZ" sz="1800" dirty="0"/>
              <a:t> vyjde v milimetrech.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Necelistvé latě, netrvalá stabilizace koncových bodů: 20 → 40.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Druhy nivelace: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Nivelace pořadová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Nivelace profilů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Nivelace plošná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b="1" dirty="0"/>
              <a:t>Nivelace pořadová</a:t>
            </a:r>
            <a:r>
              <a:rPr lang="cs-CZ" sz="1800" dirty="0"/>
              <a:t> - postupujeme v sestavách pouze se záměrami vzad a vpřed ve směru od počátečního bodu ke koncovému (boční záměry pouze výjimečně). Pořadová nivelace se používá například při budování nivelačních sítí. </a:t>
            </a:r>
          </a:p>
        </p:txBody>
      </p:sp>
      <p:pic>
        <p:nvPicPr>
          <p:cNvPr id="25604" name="Picture 6">
            <a:extLst>
              <a:ext uri="{FF2B5EF4-FFF2-40B4-BE49-F238E27FC236}">
                <a16:creationId xmlns:a16="http://schemas.microsoft.com/office/drawing/2014/main" id="{4EF89D1E-575D-40F1-88B0-4CD05E611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793875"/>
            <a:ext cx="28114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>
            <a:extLst>
              <a:ext uri="{FF2B5EF4-FFF2-40B4-BE49-F238E27FC236}">
                <a16:creationId xmlns:a16="http://schemas.microsoft.com/office/drawing/2014/main" id="{23425B81-3580-4844-A8FF-D2FDE3AA6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160588"/>
            <a:ext cx="24257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F792926A-EBF6-45CC-A659-03B447B8C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Technická nivelace – volný pořad</a:t>
            </a:r>
          </a:p>
        </p:txBody>
      </p:sp>
      <p:pic>
        <p:nvPicPr>
          <p:cNvPr id="26627" name="Picture 5">
            <a:extLst>
              <a:ext uri="{FF2B5EF4-FFF2-40B4-BE49-F238E27FC236}">
                <a16:creationId xmlns:a16="http://schemas.microsoft.com/office/drawing/2014/main" id="{8038FF34-8F17-4D52-A301-616BCC643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06450"/>
            <a:ext cx="84423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5FB7B735-D98C-4EC0-A3C7-DD7711535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Technická nivelace – vetknutý pořad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FF45C015-899E-4683-9204-5A7B31176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3125"/>
            <a:ext cx="8659813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0CAD55FA-7608-4916-B0E9-552DF891E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Plošná nivelace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B8EFE6-FAF7-4B23-BC40-D6BEF6794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42963"/>
            <a:ext cx="8537575" cy="567055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Doplnění výškopisu do polohopisných map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Pro určování výšek podrobných bodů, které jsou již polohově zaměřeny. </a:t>
            </a:r>
          </a:p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cs-CZ" sz="1800" dirty="0"/>
              <a:t>Grafickým podkladem pro použití této metody je polohopisný plán dané lokality. Základem jsou vložené nivelační pořady technické nivelace. </a:t>
            </a:r>
          </a:p>
          <a:p>
            <a:pPr marL="0" indent="0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cs-CZ" sz="1800" dirty="0"/>
              <a:t>Po záměře vzad na přestavový bod nivelačního pořadu jsou potřebné body zaměřeny bočními záměrami (lať se staví přímo na bod, ne na podložku), poté následuje záměra vpřed na další přestavový bod.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pic>
        <p:nvPicPr>
          <p:cNvPr id="28676" name="Picture 6">
            <a:extLst>
              <a:ext uri="{FF2B5EF4-FFF2-40B4-BE49-F238E27FC236}">
                <a16:creationId xmlns:a16="http://schemas.microsoft.com/office/drawing/2014/main" id="{8C775D6B-D147-450C-B7DE-EC7666ED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3409950"/>
            <a:ext cx="583247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65B12C01-1ED2-4EAA-BE48-96F1C6B3D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Plošná nivelace – čtvercová síť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13F7F3-2956-40B6-8FFB-348DBCDE5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42963"/>
            <a:ext cx="8537575" cy="57959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Určování objemů pomocí čtvercové sítě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Je často používáno na stavbách v poměrně plochém terénu. </a:t>
            </a:r>
          </a:p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cs-CZ" sz="1800" dirty="0"/>
              <a:t>V terénu se vyznačí čtvercová síť (např. 10 x 10 m) a její vrcholy se zaměří plošnou nivelací. Z rozdílů projektovaných a skutečných výšek bodů v rozích čtverců se určí násypy a výkopy.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Správnost zaměření bočních bodů není kontrolována, proto je nutné důležité body plošné sítě měřit dvakrát z nezávislých stanovisek.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393A53A1-EFD5-48CA-8275-0A5C5F8CC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757488"/>
            <a:ext cx="547211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93472427-EB8D-4280-8393-CAD1E8AF0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Měření profilů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28D062-464C-4B12-ACA3-BA0D29CCB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79475"/>
            <a:ext cx="8537575" cy="56340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Používá se při realizaci liniových staveb nebo úpravě stávajícího stavu.</a:t>
            </a:r>
            <a:endParaRPr lang="en-US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cs-CZ" sz="2000" b="1" dirty="0"/>
              <a:t>Podélný profil</a:t>
            </a:r>
            <a:r>
              <a:rPr lang="cs-CZ" sz="2000" dirty="0"/>
              <a:t> - svislý řez terénem vedený v ose stavby.</a:t>
            </a:r>
            <a:endParaRPr lang="cs-CZ" sz="2000" b="1" dirty="0"/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cs-CZ" sz="2000" b="1" dirty="0"/>
              <a:t>Příčný řez</a:t>
            </a:r>
            <a:r>
              <a:rPr lang="cs-CZ" sz="2000" dirty="0"/>
              <a:t> - svislý řez terénem vedený kolmo k ose stavby.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A8002B68-5177-49F4-B6D6-A2DB9C9A7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92363"/>
            <a:ext cx="81724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7986E43D-D2BD-40B4-B03C-B293A63FB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Podélný profil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DAA94D1A-F006-4C62-BF4D-D8BC86A9C5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03288"/>
            <a:ext cx="8537575" cy="56102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/>
              <a:t>podélný profil se zobrazuje na milimetrový papír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/>
              <a:t>výšky se vynášejí obvykle ve větším měřítku (např. 1:100) než délky (např. 1:1000), aby byly zvýrazněny výškové poměry lokality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/>
              <a:t>spojením zaměřených a vynesených bodů dostáváme podélný profil terénu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/>
              <a:t>do podélného profilu se navrhuje niveleta osy liniové stavby většinou tak, aby se násypy a výkopy přibližně rovnaly (rovnost kubatur = minimální zemní práce)</a:t>
            </a:r>
            <a:endParaRPr lang="en-US" altLang="cs-CZ" sz="1800"/>
          </a:p>
          <a:p>
            <a:endParaRPr lang="cs-CZ" altLang="cs-CZ"/>
          </a:p>
        </p:txBody>
      </p:sp>
      <p:pic>
        <p:nvPicPr>
          <p:cNvPr id="31748" name="Picture 6">
            <a:extLst>
              <a:ext uri="{FF2B5EF4-FFF2-40B4-BE49-F238E27FC236}">
                <a16:creationId xmlns:a16="http://schemas.microsoft.com/office/drawing/2014/main" id="{9112425B-CAC8-41DA-9E20-1D6194513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01913"/>
            <a:ext cx="63468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01112D6B-18CC-4F67-8A21-8011D01BF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Geometrická nivelace -  Základní pojmy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2AEA4BF2-1218-433B-A9B0-71DC5228D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95350"/>
            <a:ext cx="8537575" cy="56181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182563" indent="-182563" eaLnBrk="1" hangingPunct="1">
              <a:lnSpc>
                <a:spcPct val="110000"/>
              </a:lnSpc>
              <a:defRPr/>
            </a:pPr>
            <a:r>
              <a:rPr lang="cs-CZ" b="1" dirty="0"/>
              <a:t>Absolutní výška bodu</a:t>
            </a:r>
            <a:r>
              <a:rPr lang="cs-CZ" dirty="0"/>
              <a:t> – výška bodu nad danou </a:t>
            </a:r>
            <a:r>
              <a:rPr lang="cs-CZ" i="1" dirty="0"/>
              <a:t>nulovou hladinovou plochou</a:t>
            </a:r>
            <a:r>
              <a:rPr lang="cs-CZ" dirty="0"/>
              <a:t>, střední hladina zvoleného moře → nadmořská výška bodu.</a:t>
            </a:r>
          </a:p>
          <a:p>
            <a:pPr marL="182563" indent="-182563" eaLnBrk="1" hangingPunct="1">
              <a:lnSpc>
                <a:spcPct val="110000"/>
              </a:lnSpc>
              <a:defRPr/>
            </a:pPr>
            <a:r>
              <a:rPr lang="cs-CZ" b="1" dirty="0"/>
              <a:t>Relativní výška bodu</a:t>
            </a:r>
            <a:r>
              <a:rPr lang="cs-CZ" dirty="0"/>
              <a:t> – výška bodu nad hladinovou plochou procházející obecně zvoleným bodem (zvolená nulová plocha, viz obr.).</a:t>
            </a:r>
          </a:p>
          <a:p>
            <a:pPr marL="182563" indent="-182563" eaLnBrk="1" hangingPunct="1">
              <a:lnSpc>
                <a:spcPct val="110000"/>
              </a:lnSpc>
              <a:defRPr/>
            </a:pPr>
            <a:r>
              <a:rPr lang="cs-CZ" b="1" dirty="0"/>
              <a:t>Hladinová plocha</a:t>
            </a:r>
            <a:r>
              <a:rPr lang="cs-CZ" dirty="0"/>
              <a:t> je obecně definována jako plocha </a:t>
            </a:r>
            <a:r>
              <a:rPr lang="cs-CZ" dirty="0">
                <a:solidFill>
                  <a:srgbClr val="FF0000"/>
                </a:solidFill>
              </a:rPr>
              <a:t>stejného tíhového potenciálu</a:t>
            </a:r>
            <a:r>
              <a:rPr lang="cs-CZ" dirty="0"/>
              <a:t>.</a:t>
            </a:r>
          </a:p>
          <a:p>
            <a:pPr marL="182563" indent="-182563" eaLnBrk="1" hangingPunct="1">
              <a:lnSpc>
                <a:spcPct val="110000"/>
              </a:lnSpc>
              <a:defRPr/>
            </a:pPr>
            <a:r>
              <a:rPr lang="cs-CZ" dirty="0"/>
              <a:t>Hladinové plochy jsou soustředné</a:t>
            </a:r>
            <a:r>
              <a:rPr lang="cs-CZ" b="1" dirty="0"/>
              <a:t> </a:t>
            </a:r>
            <a:r>
              <a:rPr lang="cs-CZ" dirty="0"/>
              <a:t>plochy a nazýváme je </a:t>
            </a:r>
            <a:r>
              <a:rPr lang="cs-CZ" b="1" dirty="0"/>
              <a:t>skutečnými horizonty bodů.</a:t>
            </a:r>
          </a:p>
          <a:p>
            <a:pPr marL="182563" indent="-182563" eaLnBrk="1" hangingPunct="1">
              <a:lnSpc>
                <a:spcPct val="110000"/>
              </a:lnSpc>
              <a:defRPr/>
            </a:pPr>
            <a:r>
              <a:rPr lang="cs-CZ" b="1" dirty="0"/>
              <a:t>Zdánlivé horizonty bodů </a:t>
            </a:r>
            <a:r>
              <a:rPr lang="cs-CZ" dirty="0"/>
              <a:t>– tečné roviny hladinových ploch v těchto bodech.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pic>
        <p:nvPicPr>
          <p:cNvPr id="7172" name="Picture 44">
            <a:extLst>
              <a:ext uri="{FF2B5EF4-FFF2-40B4-BE49-F238E27FC236}">
                <a16:creationId xmlns:a16="http://schemas.microsoft.com/office/drawing/2014/main" id="{4ABB6D8D-2FB6-495B-8792-C482CBE5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1044575"/>
            <a:ext cx="7178675" cy="32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43" descr="Výšky bod&amp;uring; té&amp;zcaron;e hladinové plochy nad geoidem">
            <a:extLst>
              <a:ext uri="{FF2B5EF4-FFF2-40B4-BE49-F238E27FC236}">
                <a16:creationId xmlns:a16="http://schemas.microsoft.com/office/drawing/2014/main" id="{0CE080B9-31A5-448F-A5A2-423ABED8A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882650"/>
            <a:ext cx="308768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A3BFE9A0-EEAE-4F78-AD15-3963EFA9C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Příčné řezy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06FB33-FADF-41C0-8CAD-5F5EBC69B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39775"/>
            <a:ext cx="8537575" cy="5773738"/>
          </a:xfrm>
        </p:spPr>
        <p:txBody>
          <a:bodyPr/>
          <a:lstStyle/>
          <a:p>
            <a:pPr marL="273050" indent="-273050">
              <a:spcBef>
                <a:spcPct val="0"/>
              </a:spcBef>
              <a:defRPr/>
            </a:pPr>
            <a:r>
              <a:rPr lang="cs-CZ" sz="1800" dirty="0"/>
              <a:t>Jejich množství závisí na členitosti terénu, jejich volba by měla umožnit co nejpřesnější výpočet kubatur.</a:t>
            </a:r>
          </a:p>
          <a:p>
            <a:pPr marL="273050" indent="-273050">
              <a:spcBef>
                <a:spcPct val="0"/>
              </a:spcBef>
              <a:defRPr/>
            </a:pPr>
            <a:r>
              <a:rPr lang="cs-CZ" sz="1800" dirty="0"/>
              <a:t>Délka řezu na obě strany od osy stavby závisí na rozsahu zemních prací (20– 200 m). </a:t>
            </a:r>
          </a:p>
          <a:p>
            <a:pPr marL="273050" indent="-273050">
              <a:spcBef>
                <a:spcPct val="0"/>
              </a:spcBef>
              <a:defRPr/>
            </a:pPr>
            <a:r>
              <a:rPr lang="cs-CZ" sz="1800" dirty="0"/>
              <a:t>V místě příčného řezu se vytyčí kolmice k ose stavby.</a:t>
            </a:r>
          </a:p>
          <a:p>
            <a:pPr marL="273050" indent="-273050">
              <a:spcBef>
                <a:spcPct val="0"/>
              </a:spcBef>
              <a:defRPr/>
            </a:pPr>
            <a:r>
              <a:rPr lang="cs-CZ" sz="1800" dirty="0"/>
              <a:t>Body příčného řezu se zaměřují tak, aby vystihovaly tvar terénu, tj. v místech, kde se terén znatelně láme. </a:t>
            </a:r>
          </a:p>
          <a:p>
            <a:pPr marL="273050" indent="-273050">
              <a:spcBef>
                <a:spcPct val="0"/>
              </a:spcBef>
              <a:defRPr/>
            </a:pPr>
            <a:r>
              <a:rPr lang="cs-CZ" sz="1800" dirty="0"/>
              <a:t>V přehledném terénu se body příčných řezů zaměřují společně s podélným profilem.</a:t>
            </a:r>
          </a:p>
          <a:p>
            <a:pPr marL="273050" indent="-273050">
              <a:spcBef>
                <a:spcPct val="0"/>
              </a:spcBef>
              <a:defRPr/>
            </a:pPr>
            <a:r>
              <a:rPr lang="cs-CZ" sz="1800" dirty="0"/>
              <a:t>Příčné řezy se zobrazují na milimetrový papír, měřítko pro výšky i délky bývá stejné (např. 1:100), aby je bylo možné využít pro výpočet kubatur.</a:t>
            </a:r>
            <a:endParaRPr lang="en-US" sz="1800" dirty="0"/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cs-CZ" sz="1800" dirty="0"/>
              <a:t> </a:t>
            </a:r>
            <a:endParaRPr lang="en-US" sz="1800" dirty="0"/>
          </a:p>
          <a:p>
            <a:pPr>
              <a:defRPr/>
            </a:pPr>
            <a:endParaRPr lang="cs-CZ" dirty="0"/>
          </a:p>
        </p:txBody>
      </p:sp>
      <p:pic>
        <p:nvPicPr>
          <p:cNvPr id="32772" name="Picture 6">
            <a:extLst>
              <a:ext uri="{FF2B5EF4-FFF2-40B4-BE49-F238E27FC236}">
                <a16:creationId xmlns:a16="http://schemas.microsoft.com/office/drawing/2014/main" id="{E3D41349-7DFF-4164-8FFB-24627FF9B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3941763"/>
            <a:ext cx="613251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>
            <a:extLst>
              <a:ext uri="{FF2B5EF4-FFF2-40B4-BE49-F238E27FC236}">
                <a16:creationId xmlns:a16="http://schemas.microsoft.com/office/drawing/2014/main" id="{05A9A7D5-2195-4A0C-8FA5-C815D3EA8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" b="45207"/>
          <a:stretch>
            <a:fillRect/>
          </a:stretch>
        </p:blipFill>
        <p:spPr bwMode="auto">
          <a:xfrm>
            <a:off x="215900" y="4187825"/>
            <a:ext cx="2795588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DEB3FE25-A28C-4836-B189-0558845F1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Hloubkové připojení pásmem</a:t>
            </a:r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FF20CAE7-C220-4BAD-8F9D-0A3CE761A0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55663"/>
            <a:ext cx="8537575" cy="56578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Speciálním příkladem aplikace geometrické nivelace je hloubkové připojení pásmem, které se používá pro přenesení výšky do výkopu, kanalizace, dolu či výškové budovy. Znázorněn je případ, kdy je nula pásma nahoře.</a:t>
            </a:r>
            <a:endParaRPr lang="en-US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pic>
        <p:nvPicPr>
          <p:cNvPr id="33796" name="Picture 6">
            <a:extLst>
              <a:ext uri="{FF2B5EF4-FFF2-40B4-BE49-F238E27FC236}">
                <a16:creationId xmlns:a16="http://schemas.microsoft.com/office/drawing/2014/main" id="{071DB986-0846-4F82-BD41-D9DA585CF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1931988"/>
            <a:ext cx="5400675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4">
            <a:extLst>
              <a:ext uri="{FF2B5EF4-FFF2-40B4-BE49-F238E27FC236}">
                <a16:creationId xmlns:a16="http://schemas.microsoft.com/office/drawing/2014/main" id="{9C4C6AD3-D89A-49FE-9215-A4D1794B1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137275"/>
            <a:ext cx="84248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cs-CZ" altLang="cs-CZ" sz="2000"/>
              <a:t>H</a:t>
            </a:r>
            <a:r>
              <a:rPr lang="cs-CZ" altLang="cs-CZ" sz="2000" baseline="-25000"/>
              <a:t>B</a:t>
            </a:r>
            <a:r>
              <a:rPr lang="cs-CZ" altLang="cs-CZ" sz="2000"/>
              <a:t> = H</a:t>
            </a:r>
            <a:r>
              <a:rPr lang="cs-CZ" altLang="cs-CZ" sz="2000" baseline="-25000"/>
              <a:t>A</a:t>
            </a:r>
            <a:r>
              <a:rPr lang="cs-CZ" altLang="cs-CZ" sz="2000"/>
              <a:t> </a:t>
            </a:r>
            <a:r>
              <a:rPr lang="cs-CZ" altLang="cs-CZ" sz="2000">
                <a:sym typeface="Symbol" panose="05050102010706020507" pitchFamily="18" charset="2"/>
              </a:rPr>
              <a:t></a:t>
            </a:r>
            <a:r>
              <a:rPr lang="cs-CZ" altLang="cs-CZ" sz="2000"/>
              <a:t> z</a:t>
            </a:r>
            <a:r>
              <a:rPr lang="cs-CZ" altLang="cs-CZ" sz="2000" baseline="-25000"/>
              <a:t>1</a:t>
            </a:r>
            <a:r>
              <a:rPr lang="cs-CZ" altLang="cs-CZ" sz="2000"/>
              <a:t> – (z</a:t>
            </a:r>
            <a:r>
              <a:rPr lang="cs-CZ" altLang="cs-CZ" sz="2000" baseline="-25000"/>
              <a:t>2</a:t>
            </a:r>
            <a:r>
              <a:rPr lang="cs-CZ" altLang="cs-CZ" sz="2000"/>
              <a:t> – p</a:t>
            </a:r>
            <a:r>
              <a:rPr lang="cs-CZ" altLang="cs-CZ" sz="2000" baseline="-25000"/>
              <a:t>1</a:t>
            </a:r>
            <a:r>
              <a:rPr lang="cs-CZ" altLang="cs-CZ" sz="2000"/>
              <a:t>) – p</a:t>
            </a:r>
            <a:r>
              <a:rPr lang="cs-CZ" altLang="cs-CZ" sz="2000" baseline="-25000"/>
              <a:t>2</a:t>
            </a:r>
            <a:r>
              <a:rPr lang="cs-CZ" altLang="cs-CZ" sz="2000"/>
              <a:t> = H</a:t>
            </a:r>
            <a:r>
              <a:rPr lang="cs-CZ" altLang="cs-CZ" sz="2000" baseline="-25000"/>
              <a:t>A</a:t>
            </a:r>
            <a:r>
              <a:rPr lang="cs-CZ" altLang="cs-CZ" sz="2000"/>
              <a:t> </a:t>
            </a:r>
            <a:r>
              <a:rPr lang="cs-CZ" altLang="cs-CZ" sz="2000">
                <a:sym typeface="Symbol" panose="05050102010706020507" pitchFamily="18" charset="2"/>
              </a:rPr>
              <a:t></a:t>
            </a:r>
            <a:r>
              <a:rPr lang="cs-CZ" altLang="cs-CZ" sz="2000"/>
              <a:t> z</a:t>
            </a:r>
            <a:r>
              <a:rPr lang="cs-CZ" altLang="cs-CZ" sz="2000" baseline="-25000"/>
              <a:t>1</a:t>
            </a:r>
            <a:r>
              <a:rPr lang="cs-CZ" altLang="cs-CZ" sz="2000"/>
              <a:t> </a:t>
            </a:r>
            <a:r>
              <a:rPr lang="cs-CZ" altLang="cs-CZ" sz="2000">
                <a:sym typeface="Symbol" panose="05050102010706020507" pitchFamily="18" charset="2"/>
              </a:rPr>
              <a:t></a:t>
            </a:r>
            <a:r>
              <a:rPr lang="cs-CZ" altLang="cs-CZ" sz="2000"/>
              <a:t> p</a:t>
            </a:r>
            <a:r>
              <a:rPr lang="cs-CZ" altLang="cs-CZ" sz="2000" baseline="-25000"/>
              <a:t>1</a:t>
            </a:r>
            <a:r>
              <a:rPr lang="cs-CZ" altLang="cs-CZ" sz="2000"/>
              <a:t> – z</a:t>
            </a:r>
            <a:r>
              <a:rPr lang="cs-CZ" altLang="cs-CZ" sz="2000" baseline="-25000"/>
              <a:t>2</a:t>
            </a:r>
            <a:r>
              <a:rPr lang="cs-CZ" altLang="cs-CZ" sz="2000"/>
              <a:t> – p</a:t>
            </a:r>
            <a:r>
              <a:rPr lang="cs-CZ" altLang="cs-CZ" sz="2000" baseline="-25000"/>
              <a:t>2</a:t>
            </a:r>
            <a:r>
              <a:rPr lang="cs-CZ" altLang="cs-CZ" sz="200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9DC3BBE4-C399-4079-AF47-0623DC911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Teorie výšek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D0EC79-6034-46DB-A80A-0082C64D0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Teorie výšek je složitá. Rozlišujeme různé druhy výšek:</a:t>
            </a:r>
          </a:p>
          <a:p>
            <a:pPr marL="0" indent="0" eaLnBrk="1" hangingPunct="1">
              <a:lnSpc>
                <a:spcPct val="110000"/>
              </a:lnSpc>
              <a:defRPr/>
            </a:pPr>
            <a:r>
              <a:rPr lang="cs-CZ" sz="1800" dirty="0"/>
              <a:t> Pravé </a:t>
            </a:r>
            <a:r>
              <a:rPr lang="cs-CZ" sz="1800" dirty="0" err="1"/>
              <a:t>ortometrické</a:t>
            </a:r>
            <a:r>
              <a:rPr lang="cs-CZ" sz="1800" dirty="0"/>
              <a:t> výšky – teoretické, nad Geoidem.</a:t>
            </a:r>
          </a:p>
          <a:p>
            <a:pPr marL="0" indent="0" eaLnBrk="1" hangingPunct="1">
              <a:lnSpc>
                <a:spcPct val="110000"/>
              </a:lnSpc>
              <a:defRPr/>
            </a:pPr>
            <a:r>
              <a:rPr lang="cs-CZ" sz="1800" dirty="0"/>
              <a:t> Normální </a:t>
            </a:r>
            <a:r>
              <a:rPr lang="cs-CZ" sz="1800" dirty="0" err="1"/>
              <a:t>ortometrické</a:t>
            </a:r>
            <a:r>
              <a:rPr lang="cs-CZ" sz="1800" dirty="0"/>
              <a:t> výšky – prakticky používané v Jaderském</a:t>
            </a:r>
            <a:br>
              <a:rPr lang="cs-CZ" sz="1800" dirty="0"/>
            </a:br>
            <a:r>
              <a:rPr lang="cs-CZ" sz="1800" dirty="0"/>
              <a:t>  výškovém systému, nad elipsoidem.</a:t>
            </a:r>
          </a:p>
          <a:p>
            <a:pPr marL="0" indent="0" eaLnBrk="1" hangingPunct="1">
              <a:lnSpc>
                <a:spcPct val="110000"/>
              </a:lnSpc>
              <a:defRPr/>
            </a:pPr>
            <a:r>
              <a:rPr lang="cs-CZ" sz="1800" dirty="0"/>
              <a:t> Normální (</a:t>
            </a:r>
            <a:r>
              <a:rPr lang="cs-CZ" sz="1800" dirty="0" err="1"/>
              <a:t>Moloděnského</a:t>
            </a:r>
            <a:r>
              <a:rPr lang="cs-CZ" sz="1800" dirty="0"/>
              <a:t>) výšky - prakticky používané ve výškovém</a:t>
            </a:r>
            <a:br>
              <a:rPr lang="cs-CZ" sz="1800" dirty="0"/>
            </a:br>
            <a:r>
              <a:rPr lang="cs-CZ" sz="1800" dirty="0"/>
              <a:t>  systému Balt po vyrovnání (</a:t>
            </a:r>
            <a:r>
              <a:rPr lang="cs-CZ" sz="1800" dirty="0" err="1"/>
              <a:t>BpV</a:t>
            </a:r>
            <a:r>
              <a:rPr lang="cs-CZ" sz="1800" dirty="0"/>
              <a:t>), nad </a:t>
            </a:r>
            <a:r>
              <a:rPr lang="cs-CZ" sz="1800" dirty="0" err="1"/>
              <a:t>Kvazigeoidem</a:t>
            </a:r>
            <a:r>
              <a:rPr lang="cs-CZ" sz="1800" dirty="0"/>
              <a:t>.</a:t>
            </a:r>
          </a:p>
          <a:p>
            <a:pPr marL="0" indent="0" eaLnBrk="1" hangingPunct="1">
              <a:lnSpc>
                <a:spcPct val="110000"/>
              </a:lnSpc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Jediný platný výškový systém na území ČR je </a:t>
            </a:r>
            <a:r>
              <a:rPr lang="cs-CZ" sz="1800" dirty="0" err="1">
                <a:solidFill>
                  <a:srgbClr val="FF0000"/>
                </a:solidFill>
              </a:rPr>
              <a:t>BpV</a:t>
            </a:r>
            <a:r>
              <a:rPr lang="cs-CZ" sz="1800" dirty="0"/>
              <a:t>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Předmětem měření nejsou výšky, ale </a:t>
            </a:r>
            <a:r>
              <a:rPr lang="cs-CZ" sz="1800" b="1" dirty="0"/>
              <a:t>výškové rozdíly (převýšení)</a:t>
            </a:r>
            <a:r>
              <a:rPr lang="cs-CZ" sz="1800" dirty="0"/>
              <a:t> skutečných horizontů: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	</a:t>
            </a:r>
            <a:r>
              <a:rPr lang="cs-CZ" sz="1800" dirty="0" err="1"/>
              <a:t>h</a:t>
            </a:r>
            <a:r>
              <a:rPr lang="cs-CZ" sz="1800" baseline="-25000" dirty="0" err="1"/>
              <a:t>AB</a:t>
            </a:r>
            <a:r>
              <a:rPr lang="cs-CZ" sz="1800" dirty="0"/>
              <a:t>= H</a:t>
            </a:r>
            <a:r>
              <a:rPr lang="cs-CZ" sz="1800" baseline="-25000" dirty="0"/>
              <a:t>B</a:t>
            </a:r>
            <a:r>
              <a:rPr lang="cs-CZ" sz="1800" dirty="0"/>
              <a:t> – H</a:t>
            </a:r>
            <a:r>
              <a:rPr lang="cs-CZ" sz="1800" baseline="-25000" dirty="0"/>
              <a:t>A</a:t>
            </a:r>
            <a:r>
              <a:rPr lang="cs-CZ" sz="1800" dirty="0"/>
              <a:t>          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				</a:t>
            </a:r>
            <a:r>
              <a:rPr lang="cs-CZ" sz="1800" dirty="0">
                <a:solidFill>
                  <a:srgbClr val="FF0000"/>
                </a:solidFill>
              </a:rPr>
              <a:t>sklon terénu</a:t>
            </a:r>
            <a:r>
              <a:rPr lang="cs-CZ" sz="1800" dirty="0"/>
              <a:t>: d je vodorovná délka </a:t>
            </a:r>
            <a:endParaRPr lang="cs-CZ" sz="800" dirty="0"/>
          </a:p>
          <a:p>
            <a:pPr marL="182563" indent="-182563" eaLnBrk="1" hangingPunct="1">
              <a:lnSpc>
                <a:spcPct val="110000"/>
              </a:lnSpc>
              <a:defRPr/>
            </a:pPr>
            <a:r>
              <a:rPr lang="cs-CZ" sz="1800" dirty="0"/>
              <a:t>Pro potřeby technické geodézie považujeme Zemi za homogenní kouli, pak nulová hladinová plocha je kulová plocha procházející nulovým výškovým bodem na střední hladině zvoleného moře.</a:t>
            </a:r>
          </a:p>
          <a:p>
            <a:pPr marL="182563" indent="-182563" eaLnBrk="1" hangingPunct="1">
              <a:lnSpc>
                <a:spcPct val="110000"/>
              </a:lnSpc>
              <a:defRPr/>
            </a:pPr>
            <a:r>
              <a:rPr lang="cs-CZ" sz="1800" dirty="0"/>
              <a:t>Pro práce malého rozsahu (do 300 m) lze Zemi považovat za rovinu → zdánlivé  horizonty považujeme za skutečné.</a:t>
            </a:r>
            <a:endParaRPr lang="en-US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graphicFrame>
        <p:nvGraphicFramePr>
          <p:cNvPr id="8196" name="Objekt 3">
            <a:extLst>
              <a:ext uri="{FF2B5EF4-FFF2-40B4-BE49-F238E27FC236}">
                <a16:creationId xmlns:a16="http://schemas.microsoft.com/office/drawing/2014/main" id="{56533FCE-CDB5-44E7-9E7E-61B3EBAC40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70463" y="3843338"/>
          <a:ext cx="198278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500" imgH="393700" progId="Equation.DSMT4">
                  <p:embed/>
                </p:oleObj>
              </mc:Choice>
              <mc:Fallback>
                <p:oleObj name="Equation" r:id="rId2" imgW="825500" imgH="393700" progId="Equation.DSMT4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3843338"/>
                        <a:ext cx="1982787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97" name="Pravoúhlá spojnice 5">
            <a:extLst>
              <a:ext uri="{FF2B5EF4-FFF2-40B4-BE49-F238E27FC236}">
                <a16:creationId xmlns:a16="http://schemas.microsoft.com/office/drawing/2014/main" id="{3EE5BDC3-24A8-4DB1-97A1-AAC297C5B82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29075" y="4267200"/>
            <a:ext cx="941388" cy="533400"/>
          </a:xfrm>
          <a:prstGeom prst="bentConnector3">
            <a:avLst>
              <a:gd name="adj1" fmla="val -21838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EBB53667-85DC-4A2B-B712-131DE65B0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Zemský tíhový model</a:t>
            </a:r>
          </a:p>
        </p:txBody>
      </p:sp>
      <p:pic>
        <p:nvPicPr>
          <p:cNvPr id="9219" name="Picture 4" descr="Earth_Gravitational_Model_1996">
            <a:extLst>
              <a:ext uri="{FF2B5EF4-FFF2-40B4-BE49-F238E27FC236}">
                <a16:creationId xmlns:a16="http://schemas.microsoft.com/office/drawing/2014/main" id="{A31BEDD3-D9E2-4B5B-95DC-5AAA3587D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7122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319E580B-EB0A-411F-BFC3-6BC793B8E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Výškové systémy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95BE2C-AA1F-40A5-9E6A-EBC7BC404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09625"/>
            <a:ext cx="6276975" cy="570388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Výškové systémy používané na území ČR jsou závazně dány NV č.159/2023 Sb.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V současné době je závazný pouze jeden výškový systém – </a:t>
            </a:r>
            <a:r>
              <a:rPr lang="cs-CZ" sz="2000" dirty="0">
                <a:solidFill>
                  <a:srgbClr val="FF0000"/>
                </a:solidFill>
              </a:rPr>
              <a:t>Balt po vyrovnání (</a:t>
            </a:r>
            <a:r>
              <a:rPr lang="cs-CZ" sz="2000" dirty="0" err="1">
                <a:solidFill>
                  <a:srgbClr val="FF0000"/>
                </a:solidFill>
              </a:rPr>
              <a:t>BpV</a:t>
            </a:r>
            <a:r>
              <a:rPr lang="cs-CZ" sz="2000" dirty="0">
                <a:solidFill>
                  <a:srgbClr val="FF0000"/>
                </a:solidFill>
              </a:rPr>
              <a:t>)</a:t>
            </a:r>
            <a:r>
              <a:rPr lang="cs-CZ" sz="2000" dirty="0"/>
              <a:t>.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Výchozí výškový bod je nula stupnice mořského vodočtu v </a:t>
            </a:r>
            <a:r>
              <a:rPr lang="cs-CZ" sz="2000" dirty="0" err="1"/>
              <a:t>Krondštadtu</a:t>
            </a:r>
            <a:r>
              <a:rPr lang="cs-CZ" sz="2000" dirty="0"/>
              <a:t>. Pro tento výškový systém byla použita teorie </a:t>
            </a:r>
            <a:r>
              <a:rPr lang="cs-CZ" sz="2000" dirty="0" err="1"/>
              <a:t>Moloděnského</a:t>
            </a:r>
            <a:r>
              <a:rPr lang="cs-CZ" sz="2000" dirty="0"/>
              <a:t> normálních výšek.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Dříve byl používán výškový systém Jaderský, jehož výchozí bod se nachází na molu </a:t>
            </a:r>
            <a:r>
              <a:rPr lang="cs-CZ" sz="2000" dirty="0" err="1"/>
              <a:t>Sartorio</a:t>
            </a:r>
            <a:r>
              <a:rPr lang="cs-CZ" sz="2000" dirty="0"/>
              <a:t> v Terstu a vychází z teorie normálních </a:t>
            </a:r>
            <a:r>
              <a:rPr lang="cs-CZ" sz="2000" dirty="0" err="1"/>
              <a:t>ortometrických</a:t>
            </a:r>
            <a:r>
              <a:rPr lang="cs-CZ" sz="2000" dirty="0"/>
              <a:t> výšek. (do roku 2000 např. v Praze)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Rozdíl mezi těmito systémy je </a:t>
            </a:r>
            <a:r>
              <a:rPr lang="cs-CZ" sz="2000" dirty="0">
                <a:solidFill>
                  <a:srgbClr val="FF0000"/>
                </a:solidFill>
              </a:rPr>
              <a:t>kolem 40 cm</a:t>
            </a:r>
            <a:r>
              <a:rPr lang="cs-CZ" sz="2000" dirty="0"/>
              <a:t>. Výšky v </a:t>
            </a:r>
            <a:r>
              <a:rPr lang="cs-CZ" sz="2000" dirty="0" err="1"/>
              <a:t>BpV</a:t>
            </a:r>
            <a:r>
              <a:rPr lang="cs-CZ" sz="2000" dirty="0"/>
              <a:t> jsou menší.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cs-CZ" dirty="0"/>
              <a:t>Body pevného výškového bodového pole jsou v nezastavěném území vzdáleny asi 1 km, </a:t>
            </a:r>
            <a:r>
              <a:rPr lang="fi-FI" dirty="0"/>
              <a:t>v zastavěném asi 0,3 km.</a:t>
            </a:r>
            <a:endParaRPr lang="cs-CZ" b="1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en-US" sz="2000" dirty="0"/>
          </a:p>
          <a:p>
            <a:pPr>
              <a:defRPr/>
            </a:pPr>
            <a:endParaRPr lang="cs-CZ" sz="2000" dirty="0"/>
          </a:p>
        </p:txBody>
      </p:sp>
      <p:pic>
        <p:nvPicPr>
          <p:cNvPr id="10244" name="Picture 2" descr="http://upload.wikimedia.org/wikipedia/commons/thumb/4/44/Kronstadt_tide-gauge.jpg/220px-Kronstadt_tide-gauge.jpg">
            <a:extLst>
              <a:ext uri="{FF2B5EF4-FFF2-40B4-BE49-F238E27FC236}">
                <a16:creationId xmlns:a16="http://schemas.microsoft.com/office/drawing/2014/main" id="{ADBBD2E7-951A-498B-AAB0-486231879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739775"/>
            <a:ext cx="1763712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farm3.static.flickr.com/2579/4133982022_0b9ccecc56_o.png">
            <a:extLst>
              <a:ext uri="{FF2B5EF4-FFF2-40B4-BE49-F238E27FC236}">
                <a16:creationId xmlns:a16="http://schemas.microsoft.com/office/drawing/2014/main" id="{3E0523B8-68B0-48C4-9229-67399C57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/>
          <a:stretch>
            <a:fillRect/>
          </a:stretch>
        </p:blipFill>
        <p:spPr bwMode="auto">
          <a:xfrm>
            <a:off x="6581775" y="3457575"/>
            <a:ext cx="2506663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C5017CE4-8405-4E2D-BCE0-DB96C1432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Výškové bodové pole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B0B450-6C36-4DFA-B304-94A140E2A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28675"/>
            <a:ext cx="8537575" cy="5819775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Výšková měření se připojují na pevné výškové body, které tvoří výškové bodové pole (VBP), které je děleno na: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Základní výškové bodové pole (ZVBP)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Podrobné výškové bodové pole (PVBP)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Základní výškové bodové pole obsahuje: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Základní nivelační body (ZNB) </a:t>
            </a:r>
            <a:r>
              <a:rPr lang="cs-CZ" sz="1800" dirty="0"/>
              <a:t>– 11 bodů rozmístěných na celém území ČR v místech, kde se nepředpokládají geologické posuny. Základní výchozí výškový bod je bod Lišov u Českých Budějovic (zřízen 1889).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Body České státní nivelační sítě  (ČSNS) I. až III. řádu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ZNB a ČSNS I. a II. řádu jsou určeny velmi přesnou nivelací (VPN), ČSNS III. řádu jsou určeny přesnou nivelací (PN)</a:t>
            </a:r>
            <a:endParaRPr lang="en-US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Podrobné výškové bodové pole obsahuje: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 </a:t>
            </a:r>
            <a:r>
              <a:rPr lang="cs-CZ" sz="1800" b="1" dirty="0"/>
              <a:t>Body ČSNS IV. řádu </a:t>
            </a:r>
            <a:r>
              <a:rPr lang="cs-CZ" sz="1800" dirty="0"/>
              <a:t>(určeny PN)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 </a:t>
            </a:r>
            <a:r>
              <a:rPr lang="cs-CZ" sz="1800" b="1" dirty="0"/>
              <a:t>Body plošných nivelačních sítí </a:t>
            </a:r>
            <a:r>
              <a:rPr lang="cs-CZ" sz="1800" dirty="0"/>
              <a:t>(určeny PN)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 </a:t>
            </a:r>
            <a:r>
              <a:rPr lang="cs-CZ" sz="1800" b="1" dirty="0"/>
              <a:t>Stabilizované body technických nivelací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2647CF23-A39F-4BD5-9E29-6F14D9B9B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Nivelační síť I. řádu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69D130A9-9E43-4BAB-B8A3-FC5435811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6200"/>
            <a:ext cx="8586788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DC05B011-B0D7-4464-862D-F91F629A7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05225"/>
            <a:ext cx="8586788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C5017CE4-8405-4E2D-BCE0-DB96C1432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Označení nivelačních oblastí, pořadů a bodů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B0B450-6C36-4DFA-B304-94A140E2A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28675"/>
            <a:ext cx="8537575" cy="58197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Nivelační oblasti I. řádu </a:t>
            </a:r>
            <a:r>
              <a:rPr lang="cs-CZ" sz="1800" dirty="0"/>
              <a:t>se označují písmeny velké abecedy A – P (hraniční oblasti jsou značeny písmenem </a:t>
            </a:r>
            <a:r>
              <a:rPr lang="cs-CZ" sz="1800" b="1" dirty="0"/>
              <a:t>Z</a:t>
            </a:r>
            <a:r>
              <a:rPr lang="cs-CZ" sz="1800" b="1" baseline="-25000" dirty="0"/>
              <a:t>0</a:t>
            </a:r>
            <a:r>
              <a:rPr lang="cs-CZ" sz="1800" b="1" dirty="0"/>
              <a:t> – Z</a:t>
            </a:r>
            <a:r>
              <a:rPr lang="cs-CZ" sz="1800" b="1" baseline="-25000" dirty="0"/>
              <a:t>19</a:t>
            </a:r>
            <a:r>
              <a:rPr lang="cs-CZ" sz="1800" dirty="0"/>
              <a:t>)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Nivelační  pořady I. řádu </a:t>
            </a:r>
            <a:r>
              <a:rPr lang="cs-CZ" sz="1800" dirty="0"/>
              <a:t>se označují kombinací značek dvou sousedních nivelačních oblastí I. řádu (</a:t>
            </a:r>
            <a:r>
              <a:rPr lang="cs-CZ" sz="1800" b="1" dirty="0"/>
              <a:t>AB, AZ</a:t>
            </a:r>
            <a:r>
              <a:rPr lang="cs-CZ" sz="1800" b="1" baseline="-25000" dirty="0"/>
              <a:t>1</a:t>
            </a:r>
            <a:r>
              <a:rPr lang="cs-CZ" sz="1800" b="1" dirty="0"/>
              <a:t>, Z</a:t>
            </a:r>
            <a:r>
              <a:rPr lang="cs-CZ" sz="1800" b="1" baseline="-25000" dirty="0"/>
              <a:t>2</a:t>
            </a:r>
            <a:r>
              <a:rPr lang="cs-CZ" sz="1800" b="1" dirty="0"/>
              <a:t>Z</a:t>
            </a:r>
            <a:r>
              <a:rPr lang="cs-CZ" sz="1800" b="1" baseline="-25000" dirty="0"/>
              <a:t>3</a:t>
            </a:r>
            <a:r>
              <a:rPr lang="cs-CZ" sz="1800" dirty="0"/>
              <a:t>, atd.)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Nivelační oblasti II. řádu </a:t>
            </a:r>
            <a:r>
              <a:rPr lang="cs-CZ" sz="1800" dirty="0"/>
              <a:t>se označují samostatně v oblastech I. řádu písmeny malé abecedy (</a:t>
            </a:r>
            <a:r>
              <a:rPr lang="cs-CZ" sz="1800" b="1" dirty="0" err="1"/>
              <a:t>Aa</a:t>
            </a:r>
            <a:r>
              <a:rPr lang="cs-CZ" sz="1800" b="1" dirty="0"/>
              <a:t>, Ab</a:t>
            </a:r>
            <a:r>
              <a:rPr lang="cs-CZ" sz="1800" dirty="0"/>
              <a:t>, atd.)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Nivelační pořady II. řádu </a:t>
            </a:r>
            <a:r>
              <a:rPr lang="cs-CZ" sz="1800" dirty="0"/>
              <a:t>se označují kombinací značek sousedních oblastí II. řádu, uvedených za označením oblasti I. řádu (např. </a:t>
            </a:r>
            <a:r>
              <a:rPr lang="cs-CZ" sz="1800" b="1" dirty="0" err="1"/>
              <a:t>Abc</a:t>
            </a:r>
            <a:r>
              <a:rPr lang="cs-CZ" sz="1800" b="1" dirty="0"/>
              <a:t>, Z1ab </a:t>
            </a:r>
            <a:r>
              <a:rPr lang="cs-CZ" sz="1800" dirty="0"/>
              <a:t>apod.).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Nivelační pořady III. řádu </a:t>
            </a:r>
            <a:r>
              <a:rPr lang="cs-CZ" sz="1800" dirty="0"/>
              <a:t>se označují pořadovými čísly průběžně v jedné oblasti II. řádu (např. </a:t>
            </a:r>
            <a:r>
              <a:rPr lang="cs-CZ" sz="1800" b="1" dirty="0"/>
              <a:t>Ab</a:t>
            </a:r>
            <a:r>
              <a:rPr lang="cs-CZ" sz="1800" b="1" baseline="-25000" dirty="0"/>
              <a:t>2</a:t>
            </a:r>
            <a:r>
              <a:rPr lang="cs-CZ" sz="1800" b="1" dirty="0"/>
              <a:t>, Z</a:t>
            </a:r>
            <a:r>
              <a:rPr lang="cs-CZ" sz="1800" b="1" baseline="-25000" dirty="0"/>
              <a:t>2</a:t>
            </a:r>
            <a:r>
              <a:rPr lang="cs-CZ" sz="1800" b="1" dirty="0"/>
              <a:t>b</a:t>
            </a:r>
            <a:r>
              <a:rPr lang="cs-CZ" sz="1800" b="1" baseline="-25000" dirty="0"/>
              <a:t>3</a:t>
            </a:r>
            <a:r>
              <a:rPr lang="cs-CZ" sz="1800" b="1" dirty="0"/>
              <a:t> </a:t>
            </a:r>
            <a:r>
              <a:rPr lang="cs-CZ" sz="1800" dirty="0"/>
              <a:t>apod.).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Nivelační pořady ČSNS se kromě výše uvedených označení doplňují názvy míst, která lokalizují počáteční a koncový bod pořadu (např. BC Praha – Teplice, </a:t>
            </a:r>
            <a:r>
              <a:rPr lang="cs-CZ" sz="1800" dirty="0" err="1"/>
              <a:t>Jac</a:t>
            </a:r>
            <a:r>
              <a:rPr lang="cs-CZ" sz="1800" dirty="0"/>
              <a:t> Nespeky – Oleška apod.).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Při náhradě zničeného bodu (např. Jac-3) se nový bod označuje číslem bodu původního, ale s pořadovým číslem za desetinnou tečkou (např. Jac-3.1 apod.)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Základní nivelační body se značí římskými číslicemi v pořadí podle data založení a názvem (např. II Mrač).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Čísla nivelačních bodů ČSNS přiděluje a eviduje Zeměměřický úřad</a:t>
            </a:r>
          </a:p>
        </p:txBody>
      </p:sp>
    </p:spTree>
    <p:extLst>
      <p:ext uri="{BB962C8B-B14F-4D97-AF65-F5344CB8AC3E}">
        <p14:creationId xmlns:p14="http://schemas.microsoft.com/office/powerpoint/2010/main" val="3963743454"/>
      </p:ext>
    </p:extLst>
  </p:cSld>
  <p:clrMapOvr>
    <a:masterClrMapping/>
  </p:clrMapOvr>
</p:sld>
</file>

<file path=ppt/theme/theme1.xml><?xml version="1.0" encoding="utf-8"?>
<a:theme xmlns:a="http://schemas.openxmlformats.org/drawingml/2006/main" name="1_Kapsle">
  <a:themeElements>
    <a:clrScheme name="1_Kapsle 10">
      <a:dk1>
        <a:srgbClr val="000000"/>
      </a:dk1>
      <a:lt1>
        <a:srgbClr val="FFFFFF"/>
      </a:lt1>
      <a:dk2>
        <a:srgbClr val="000066"/>
      </a:dk2>
      <a:lt2>
        <a:srgbClr val="006600"/>
      </a:lt2>
      <a:accent1>
        <a:srgbClr val="33CC33"/>
      </a:accent1>
      <a:accent2>
        <a:srgbClr val="FFCC66"/>
      </a:accent2>
      <a:accent3>
        <a:srgbClr val="FFFFFF"/>
      </a:accent3>
      <a:accent4>
        <a:srgbClr val="000000"/>
      </a:accent4>
      <a:accent5>
        <a:srgbClr val="ADE2AD"/>
      </a:accent5>
      <a:accent6>
        <a:srgbClr val="E7B95C"/>
      </a:accent6>
      <a:hlink>
        <a:srgbClr val="0033CC"/>
      </a:hlink>
      <a:folHlink>
        <a:srgbClr val="CC0066"/>
      </a:folHlink>
    </a:clrScheme>
    <a:fontScheme name="1_Kaps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Kaps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9">
        <a:dk1>
          <a:srgbClr val="000000"/>
        </a:dk1>
        <a:lt1>
          <a:srgbClr val="FFFFFF"/>
        </a:lt1>
        <a:dk2>
          <a:srgbClr val="003366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10">
        <a:dk1>
          <a:srgbClr val="000000"/>
        </a:dk1>
        <a:lt1>
          <a:srgbClr val="FFFFFF"/>
        </a:lt1>
        <a:dk2>
          <a:srgbClr val="000066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4075</TotalTime>
  <Words>2461</Words>
  <Application>Microsoft Office PowerPoint</Application>
  <PresentationFormat>Předvádění na obrazovce (4:3)</PresentationFormat>
  <Paragraphs>277</Paragraphs>
  <Slides>31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Symbol</vt:lpstr>
      <vt:lpstr>Wingdings</vt:lpstr>
      <vt:lpstr>1_Kapsle</vt:lpstr>
      <vt:lpstr>Equation</vt:lpstr>
      <vt:lpstr>Geodézie K154GED2</vt:lpstr>
      <vt:lpstr>Obsah přednášek:</vt:lpstr>
      <vt:lpstr>Geometrická nivelace -  Základní pojmy</vt:lpstr>
      <vt:lpstr>Teorie výšek</vt:lpstr>
      <vt:lpstr>Zemský tíhový model</vt:lpstr>
      <vt:lpstr>Výškové systémy v ČR</vt:lpstr>
      <vt:lpstr>Výškové bodové pole</vt:lpstr>
      <vt:lpstr>Nivelační síť I. řádu</vt:lpstr>
      <vt:lpstr>Označení nivelačních oblastí, pořadů a bodů</vt:lpstr>
      <vt:lpstr>Označení – nivelační síť</vt:lpstr>
      <vt:lpstr>Přirozená stabilizace bodů</vt:lpstr>
      <vt:lpstr>Umělá stabilizace bodů</vt:lpstr>
      <vt:lpstr>Nivelační údaje</vt:lpstr>
      <vt:lpstr>Geometrická nivelace ze středu - princip</vt:lpstr>
      <vt:lpstr>Geometrická nivelace</vt:lpstr>
      <vt:lpstr>Výhody geometrické nivelace ze středu</vt:lpstr>
      <vt:lpstr>Dělení nivelace dle přesnosti</vt:lpstr>
      <vt:lpstr>Nivelační přístroje</vt:lpstr>
      <vt:lpstr>Nivelační příslušenství</vt:lpstr>
      <vt:lpstr>Osové podmínky nivelačních přístrojů</vt:lpstr>
      <vt:lpstr>Polní zkouška nivelačního přístroje</vt:lpstr>
      <vt:lpstr>Technická nivelace</vt:lpstr>
      <vt:lpstr>Kritéria přesnosti a druhy nivelace</vt:lpstr>
      <vt:lpstr>Technická nivelace – volný pořad</vt:lpstr>
      <vt:lpstr>Technická nivelace – vetknutý pořad</vt:lpstr>
      <vt:lpstr>Plošná nivelace</vt:lpstr>
      <vt:lpstr>Plošná nivelace – čtvercová síť</vt:lpstr>
      <vt:lpstr>Měření profilů</vt:lpstr>
      <vt:lpstr>Podélný profil</vt:lpstr>
      <vt:lpstr>Příčné řezy</vt:lpstr>
      <vt:lpstr>Hloubkové připojení pásmem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 Setnička</dc:creator>
  <cp:lastModifiedBy>Urban, Rudolf</cp:lastModifiedBy>
  <cp:revision>168</cp:revision>
  <dcterms:created xsi:type="dcterms:W3CDTF">2009-03-12T12:44:05Z</dcterms:created>
  <dcterms:modified xsi:type="dcterms:W3CDTF">2024-02-22T12:40:00Z</dcterms:modified>
</cp:coreProperties>
</file>