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5" r:id="rId1"/>
  </p:sldMasterIdLst>
  <p:notesMasterIdLst>
    <p:notesMasterId r:id="rId32"/>
  </p:notesMasterIdLst>
  <p:handoutMasterIdLst>
    <p:handoutMasterId r:id="rId33"/>
  </p:handoutMasterIdLst>
  <p:sldIdLst>
    <p:sldId id="328" r:id="rId2"/>
    <p:sldId id="312" r:id="rId3"/>
    <p:sldId id="313" r:id="rId4"/>
    <p:sldId id="301" r:id="rId5"/>
    <p:sldId id="302" r:id="rId6"/>
    <p:sldId id="303" r:id="rId7"/>
    <p:sldId id="330" r:id="rId8"/>
    <p:sldId id="331" r:id="rId9"/>
    <p:sldId id="304" r:id="rId10"/>
    <p:sldId id="315" r:id="rId11"/>
    <p:sldId id="329" r:id="rId12"/>
    <p:sldId id="305" r:id="rId13"/>
    <p:sldId id="314" r:id="rId14"/>
    <p:sldId id="306" r:id="rId15"/>
    <p:sldId id="307" r:id="rId16"/>
    <p:sldId id="309" r:id="rId17"/>
    <p:sldId id="316" r:id="rId18"/>
    <p:sldId id="317" r:id="rId19"/>
    <p:sldId id="318" r:id="rId20"/>
    <p:sldId id="308" r:id="rId21"/>
    <p:sldId id="319" r:id="rId22"/>
    <p:sldId id="320" r:id="rId23"/>
    <p:sldId id="321" r:id="rId24"/>
    <p:sldId id="325" r:id="rId25"/>
    <p:sldId id="326" r:id="rId26"/>
    <p:sldId id="327" r:id="rId27"/>
    <p:sldId id="322" r:id="rId28"/>
    <p:sldId id="323" r:id="rId29"/>
    <p:sldId id="324" r:id="rId30"/>
    <p:sldId id="310" r:id="rId31"/>
  </p:sldIdLst>
  <p:sldSz cx="9144000" cy="6858000" type="screen4x3"/>
  <p:notesSz cx="9866313" cy="6661150"/>
  <p:embeddedFontLst>
    <p:embeddedFont>
      <p:font typeface="Tahoma" panose="020B0604030504040204" pitchFamily="34" charset="0"/>
      <p:regular r:id="rId34"/>
      <p:bold r:id="rId35"/>
    </p:embeddedFont>
  </p:embeddedFont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">
          <p15:clr>
            <a:srgbClr val="A4A3A4"/>
          </p15:clr>
        </p15:guide>
        <p15:guide id="2" pos="1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98">
          <p15:clr>
            <a:srgbClr val="A4A3A4"/>
          </p15:clr>
        </p15:guide>
        <p15:guide id="2" pos="310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00"/>
    <a:srgbClr val="996633"/>
    <a:srgbClr val="CC9900"/>
    <a:srgbClr val="008000"/>
    <a:srgbClr val="00FF00"/>
    <a:srgbClr val="FF0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6811" autoAdjust="0"/>
  </p:normalViewPr>
  <p:slideViewPr>
    <p:cSldViewPr snapToGrid="0" snapToObjects="1">
      <p:cViewPr varScale="1">
        <p:scale>
          <a:sx n="98" d="100"/>
          <a:sy n="98" d="100"/>
        </p:scale>
        <p:origin x="864" y="60"/>
      </p:cViewPr>
      <p:guideLst>
        <p:guide orient="horz" pos="194"/>
        <p:guide pos="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282" y="-90"/>
      </p:cViewPr>
      <p:guideLst>
        <p:guide orient="horz" pos="2098"/>
        <p:guide pos="3107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D77DADA-B3CE-0F3E-2C92-C2F8F795B16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513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0C1F821-C9C6-B0FC-F261-7D5E84EB607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9588" y="0"/>
            <a:ext cx="427513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0C2055F-B266-14C1-AEFF-836A478A014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27775"/>
            <a:ext cx="4275138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b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938B09E-2608-D42C-9135-1B6E7C04C4A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9588" y="6327775"/>
            <a:ext cx="4275137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b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 smtClean="0"/>
            </a:lvl1pPr>
          </a:lstStyle>
          <a:p>
            <a:pPr>
              <a:defRPr/>
            </a:pPr>
            <a:fld id="{09FB6641-0249-4C9E-A9F9-D8A721E290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6506BF2-3156-28C8-9D6F-8297CD3FC3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513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F1E530A-274B-E0E7-1B83-DB08034037E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589588" y="0"/>
            <a:ext cx="427513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445AFD6-B3F6-AABC-80B5-1FD7C006697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8663" y="498475"/>
            <a:ext cx="3330575" cy="2498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3BEE994A-22A3-F6D0-CCE2-9D41FCF8511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163888"/>
            <a:ext cx="7891463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9682341-6CFA-B860-9703-ED62CB0B94C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27775"/>
            <a:ext cx="4275138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b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E86E5803-A3DA-C372-0E88-C3F3CEE1F8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9588" y="6327775"/>
            <a:ext cx="4275137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79" tIns="43589" rIns="87179" bIns="43589" numCol="1" anchor="b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 smtClean="0"/>
            </a:lvl1pPr>
          </a:lstStyle>
          <a:p>
            <a:pPr>
              <a:defRPr/>
            </a:pPr>
            <a:fld id="{F1BBA8E0-BE20-480B-BF40-F0304EF9BB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73FEC7-86BD-4364-45A3-A154F7A74DA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138863"/>
            <a:ext cx="9140825" cy="719137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700E6BE-D07B-7CBC-19DF-0A8AE4620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4875213"/>
            <a:ext cx="7899400" cy="12541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55600" indent="-355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cs-CZ" sz="1600" dirty="0">
                <a:solidFill>
                  <a:srgbClr val="000000"/>
                </a:solidFill>
              </a:rPr>
              <a:t>Tento dokument slouží jako podklad pro přednášky předmětu Stavební geodézie (154SGE) a bez výkladu přednášejícího neposkytuje dostatečné informace.</a:t>
            </a:r>
            <a:br>
              <a:rPr lang="cs-CZ" sz="1600" dirty="0">
                <a:solidFill>
                  <a:srgbClr val="000000"/>
                </a:solidFill>
              </a:rPr>
            </a:br>
            <a:endParaRPr lang="cs-CZ" sz="600" dirty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  <a:defRPr/>
            </a:pPr>
            <a:r>
              <a:rPr lang="cs-CZ" sz="1600" dirty="0">
                <a:solidFill>
                  <a:srgbClr val="000000"/>
                </a:solidFill>
              </a:rPr>
              <a:t>Rozsah nemusí odpovídat důležitosti probíraného tématu.</a:t>
            </a:r>
          </a:p>
          <a:p>
            <a:pPr eaLnBrk="1" hangingPunct="1">
              <a:buFontTx/>
              <a:buChar char="•"/>
              <a:defRPr/>
            </a:pPr>
            <a:endParaRPr lang="cs-CZ" sz="600" dirty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  <a:defRPr/>
            </a:pPr>
            <a:r>
              <a:rPr lang="cs-CZ" sz="1600" dirty="0">
                <a:solidFill>
                  <a:srgbClr val="000000"/>
                </a:solidFill>
              </a:rPr>
              <a:t>Závěr je věnován odkazům na stránky věnující se shodnému tématu.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5593BC-EFDD-4AF3-D362-E9815EF92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0"/>
            <a:ext cx="9140825" cy="719138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1977EE1-A9F7-421F-690E-5C97767C8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582863"/>
            <a:ext cx="7899400" cy="13716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marL="355600" indent="-355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31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sz="2400" dirty="0">
                <a:solidFill>
                  <a:srgbClr val="000000"/>
                </a:solidFill>
              </a:rPr>
              <a:t>Doc. Ing. Pavel </a:t>
            </a:r>
            <a:r>
              <a:rPr lang="cs-CZ" sz="2400" dirty="0" err="1">
                <a:solidFill>
                  <a:srgbClr val="000000"/>
                </a:solidFill>
              </a:rPr>
              <a:t>Hánek</a:t>
            </a:r>
            <a:r>
              <a:rPr lang="cs-CZ" sz="2400" dirty="0">
                <a:solidFill>
                  <a:srgbClr val="000000"/>
                </a:solidFill>
              </a:rPr>
              <a:t>, CSc.</a:t>
            </a:r>
          </a:p>
          <a:p>
            <a:pPr algn="ctr" eaLnBrk="1" hangingPunct="1">
              <a:defRPr/>
            </a:pPr>
            <a:endParaRPr lang="cs-CZ" sz="1000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cs-CZ" sz="2000" i="1" dirty="0">
                <a:solidFill>
                  <a:srgbClr val="000000"/>
                </a:solidFill>
              </a:rPr>
              <a:t>ČVUT v Praze, Fakulta stavební, katedra speciální geodézie</a:t>
            </a:r>
          </a:p>
          <a:p>
            <a:pPr algn="ctr" eaLnBrk="1" hangingPunct="1">
              <a:defRPr/>
            </a:pPr>
            <a:endParaRPr lang="cs-CZ" sz="1000" i="1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cs-CZ" sz="2000" i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subTitle" idx="1"/>
          </p:nvPr>
        </p:nvSpPr>
        <p:spPr>
          <a:xfrm flipH="1">
            <a:off x="8904288" y="6629400"/>
            <a:ext cx="236537" cy="228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00">
                <a:solidFill>
                  <a:schemeClr val="tx2"/>
                </a:solidFill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93188" name="AutoShape 4"/>
          <p:cNvSpPr>
            <a:spLocks noGrp="1" noChangeArrowheads="1"/>
          </p:cNvSpPr>
          <p:nvPr>
            <p:ph type="ctrTitle" sz="quarter"/>
          </p:nvPr>
        </p:nvSpPr>
        <p:spPr>
          <a:xfrm>
            <a:off x="2006600" y="736600"/>
            <a:ext cx="5127625" cy="1563688"/>
          </a:xfrm>
          <a:prstGeom prst="roundRect">
            <a:avLst>
              <a:gd name="adj" fmla="val 29333"/>
            </a:avLst>
          </a:prstGeom>
          <a:solidFill>
            <a:srgbClr val="FFCC0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sz="4000" b="0"/>
            </a:lvl1pPr>
          </a:lstStyle>
          <a:p>
            <a:r>
              <a:rPr lang="cs-CZ"/>
              <a:t>Stavební geodézie</a:t>
            </a:r>
            <a:br>
              <a:rPr lang="cs-CZ"/>
            </a:br>
            <a:r>
              <a:rPr lang="cs-CZ"/>
              <a:t>Přednáška</a:t>
            </a:r>
          </a:p>
        </p:txBody>
      </p:sp>
    </p:spTree>
    <p:extLst>
      <p:ext uri="{BB962C8B-B14F-4D97-AF65-F5344CB8AC3E}">
        <p14:creationId xmlns:p14="http://schemas.microsoft.com/office/powerpoint/2010/main" val="2661970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552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08775" y="304800"/>
            <a:ext cx="2133600" cy="62087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251575" cy="62087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1394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7135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72241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727075"/>
            <a:ext cx="4192588" cy="578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9788" y="727075"/>
            <a:ext cx="4192587" cy="578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8430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5276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43618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51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96966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3905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94C88CC-27B3-69A6-663A-6B10B2CED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0"/>
            <a:ext cx="9140825" cy="3683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201776B-9D33-9BD7-491F-451BC8246F1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489700"/>
            <a:ext cx="9140825" cy="3683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1028" name="AutoShape 4">
            <a:extLst>
              <a:ext uri="{FF2B5EF4-FFF2-40B4-BE49-F238E27FC236}">
                <a16:creationId xmlns:a16="http://schemas.microsoft.com/office/drawing/2014/main" id="{1A661EBB-85E9-69F8-8435-3140746E5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532813" cy="422275"/>
          </a:xfrm>
          <a:prstGeom prst="roundRect">
            <a:avLst>
              <a:gd name="adj" fmla="val 21667"/>
            </a:avLst>
          </a:prstGeom>
          <a:gradFill rotWithShape="1">
            <a:gsLst>
              <a:gs pos="0">
                <a:srgbClr val="FFCC0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FFE5B5-EE05-FBFF-99FE-45BBA7FCD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727075"/>
            <a:ext cx="8537575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66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udolf.urban@fsv.cvut.cz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3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6">
            <a:extLst>
              <a:ext uri="{FF2B5EF4-FFF2-40B4-BE49-F238E27FC236}">
                <a16:creationId xmlns:a16="http://schemas.microsoft.com/office/drawing/2014/main" id="{3FD4E9C5-474F-91BB-3FCE-3D3384C48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1023938"/>
            <a:ext cx="7234238" cy="1236662"/>
          </a:xfrm>
          <a:solidFill>
            <a:srgbClr val="FFC000"/>
          </a:solidFill>
        </p:spPr>
        <p:txBody>
          <a:bodyPr/>
          <a:lstStyle/>
          <a:p>
            <a:pPr algn="ctr" eaLnBrk="1" hangingPunct="1"/>
            <a:r>
              <a:rPr lang="cs-CZ" altLang="cs-CZ" sz="3600" cap="none"/>
              <a:t>Laserové skenování a fotogrammetrie</a:t>
            </a:r>
          </a:p>
        </p:txBody>
      </p:sp>
      <p:sp>
        <p:nvSpPr>
          <p:cNvPr id="5123" name="Zástupný symbol pro text 2">
            <a:extLst>
              <a:ext uri="{FF2B5EF4-FFF2-40B4-BE49-F238E27FC236}">
                <a16:creationId xmlns:a16="http://schemas.microsoft.com/office/drawing/2014/main" id="{5B9D9A13-D436-088D-3373-E9BFA7FFF0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2313" y="2219325"/>
            <a:ext cx="7772400" cy="4381500"/>
          </a:xfrm>
        </p:spPr>
        <p:txBody>
          <a:bodyPr anchor="t"/>
          <a:lstStyle/>
          <a:p>
            <a:pPr algn="ctr"/>
            <a:endParaRPr lang="cs-CZ" altLang="cs-CZ" sz="3200"/>
          </a:p>
          <a:p>
            <a:pPr algn="ctr"/>
            <a:endParaRPr lang="cs-CZ" altLang="cs-CZ" sz="3200"/>
          </a:p>
          <a:p>
            <a:pPr algn="ctr"/>
            <a:r>
              <a:rPr lang="cs-CZ" altLang="cs-CZ" sz="3200"/>
              <a:t>Doc. Ing. Rudolf Urban, Ph.D.</a:t>
            </a:r>
          </a:p>
          <a:p>
            <a:pPr algn="ctr"/>
            <a:endParaRPr lang="cs-CZ" altLang="cs-CZ" sz="800"/>
          </a:p>
          <a:p>
            <a:pPr algn="ctr"/>
            <a:endParaRPr lang="cs-CZ" altLang="cs-CZ" sz="800"/>
          </a:p>
          <a:p>
            <a:pPr algn="ctr"/>
            <a:r>
              <a:rPr lang="cs-CZ" altLang="cs-CZ"/>
              <a:t>Email: </a:t>
            </a:r>
            <a:r>
              <a:rPr lang="cs-CZ" altLang="cs-CZ">
                <a:hlinkClick r:id="rId2"/>
              </a:rPr>
              <a:t>rudolf.urban@fsv.cvut.cz</a:t>
            </a:r>
            <a:endParaRPr lang="cs-CZ" altLang="cs-CZ"/>
          </a:p>
          <a:p>
            <a:pPr algn="ctr"/>
            <a:r>
              <a:rPr lang="cs-CZ" altLang="cs-CZ"/>
              <a:t>Místnost: </a:t>
            </a:r>
            <a:r>
              <a:rPr lang="cs-CZ" altLang="cs-CZ" b="1"/>
              <a:t>B903</a:t>
            </a:r>
          </a:p>
          <a:p>
            <a:pPr algn="ctr"/>
            <a:endParaRPr lang="cs-CZ" altLang="cs-CZ" sz="800"/>
          </a:p>
          <a:p>
            <a:endParaRPr lang="cs-CZ" alt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1211C0BB-2345-A79B-1845-CD2F6B7FA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Mobilní laserové skenování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27FDC5EC-3AD3-21A7-F627-DD14D5C7A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Systém je tvořen skenerem, inerciálním systémem (gyroskopy a </a:t>
            </a:r>
            <a:r>
              <a:rPr lang="cs-CZ" altLang="cs-CZ" sz="2000" dirty="0" err="1"/>
              <a:t>odometr</a:t>
            </a:r>
            <a:r>
              <a:rPr lang="cs-CZ" altLang="cs-CZ" sz="2000" dirty="0"/>
              <a:t>) a GNSS přijímačem, které jsou osazeny zpravidla na automobil. (volitelně digitální kamera)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Jedná se obvykle o dva rotační skenery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</p:txBody>
      </p:sp>
      <p:pic>
        <p:nvPicPr>
          <p:cNvPr id="12292" name="Obrázek 3">
            <a:extLst>
              <a:ext uri="{FF2B5EF4-FFF2-40B4-BE49-F238E27FC236}">
                <a16:creationId xmlns:a16="http://schemas.microsoft.com/office/drawing/2014/main" id="{01586FD5-4D2D-4651-56A9-0E48678B5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4437063"/>
            <a:ext cx="3733800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ek 4">
            <a:extLst>
              <a:ext uri="{FF2B5EF4-FFF2-40B4-BE49-F238E27FC236}">
                <a16:creationId xmlns:a16="http://schemas.microsoft.com/office/drawing/2014/main" id="{07C9CD36-9CB0-3E69-22D5-88D5445CC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4383088"/>
            <a:ext cx="35226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Obrázek 6">
            <a:extLst>
              <a:ext uri="{FF2B5EF4-FFF2-40B4-BE49-F238E27FC236}">
                <a16:creationId xmlns:a16="http://schemas.microsoft.com/office/drawing/2014/main" id="{0127A79C-F086-2B76-D295-938AB875F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2139950"/>
            <a:ext cx="27876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Obrázek 7">
            <a:extLst>
              <a:ext uri="{FF2B5EF4-FFF2-40B4-BE49-F238E27FC236}">
                <a16:creationId xmlns:a16="http://schemas.microsoft.com/office/drawing/2014/main" id="{646C5222-E6AF-7F96-997D-A1AF4D2B5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2135188"/>
            <a:ext cx="33591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1211C0BB-2345-A79B-1845-CD2F6B7FA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Mobilní laserové skenování - SLAM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27FDC5EC-3AD3-21A7-F627-DD14D5C7A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SLAM = Simultánní lokalizace a mapování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Současně určuje trasu i měří body (ta válcovitá věc se otáčí)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Vhodné na vnitřní prostory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Přesnost až kolem 1 – 5 cm </a:t>
            </a:r>
            <a:r>
              <a:rPr lang="cs-CZ" altLang="cs-CZ" sz="2000" dirty="0">
                <a:sym typeface="Wingdings" panose="05000000000000000000" pitchFamily="2" charset="2"/>
              </a:rPr>
              <a:t></a:t>
            </a:r>
            <a:r>
              <a:rPr lang="cs-CZ" altLang="cs-CZ" sz="2000" dirty="0"/>
              <a:t>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cs-CZ" alt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FB6F438-200D-573A-8748-F92A1F78B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45" y="2516383"/>
            <a:ext cx="8473268" cy="287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59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24E62048-C068-8242-5B99-21DED4B4E1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Letecké laserové skenování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139A14CD-EF05-2A42-1CC2-E6FDED8233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princip stejný jako u pozemního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používají se konstrukčně robustnější a výkonnější skenery (LIDAR)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obvykle je skener pouze řádkový a druhý rozměr doplňuje pohyb letadla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přesnost řádově v cm</a:t>
            </a:r>
          </a:p>
          <a:p>
            <a:endParaRPr lang="cs-CZ" altLang="cs-CZ"/>
          </a:p>
        </p:txBody>
      </p:sp>
      <p:pic>
        <p:nvPicPr>
          <p:cNvPr id="13316" name="Picture 6">
            <a:extLst>
              <a:ext uri="{FF2B5EF4-FFF2-40B4-BE49-F238E27FC236}">
                <a16:creationId xmlns:a16="http://schemas.microsoft.com/office/drawing/2014/main" id="{3508B732-B0FD-3B86-AAEA-73B7C877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2370138"/>
            <a:ext cx="8066087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FA474BB6-382F-5152-8E31-DDD37D5886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Letecké laserové skenování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8B156C89-22F7-BFCC-CEBB-FC07D6D06A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1800"/>
              <a:t>Limitem je váha skeneru a příslušenství (letadlo nebo vzducholoď)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1800"/>
              <a:t>Systém je zpravidla tvořen skenerem a inerciálním navigačním systémem (akcelerometry, gyroskopy) a GNSS přijímačem.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1800"/>
              <a:t>Volitelně i digitální kamera (fotoaparát) pro věrné textury </a:t>
            </a:r>
          </a:p>
        </p:txBody>
      </p:sp>
      <p:pic>
        <p:nvPicPr>
          <p:cNvPr id="14340" name="Obrázek 3">
            <a:extLst>
              <a:ext uri="{FF2B5EF4-FFF2-40B4-BE49-F238E27FC236}">
                <a16:creationId xmlns:a16="http://schemas.microsoft.com/office/drawing/2014/main" id="{0E6FD372-DCFD-54A7-BF71-90EA550AE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367213"/>
            <a:ext cx="4649787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ázek 4">
            <a:extLst>
              <a:ext uri="{FF2B5EF4-FFF2-40B4-BE49-F238E27FC236}">
                <a16:creationId xmlns:a16="http://schemas.microsoft.com/office/drawing/2014/main" id="{563A245F-EA1A-B63F-A937-5A09FBCF8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1927225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Obrázek 1">
            <a:extLst>
              <a:ext uri="{FF2B5EF4-FFF2-40B4-BE49-F238E27FC236}">
                <a16:creationId xmlns:a16="http://schemas.microsoft.com/office/drawing/2014/main" id="{96FCD4EF-B111-DDE7-E73B-0D5DD9F4D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"/>
          <a:stretch>
            <a:fillRect/>
          </a:stretch>
        </p:blipFill>
        <p:spPr bwMode="auto">
          <a:xfrm>
            <a:off x="520700" y="2378075"/>
            <a:ext cx="3856038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EF0AF658-D2F1-17B8-A58D-5F3D097014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3D model části města z leteckého skenování</a:t>
            </a:r>
          </a:p>
        </p:txBody>
      </p:sp>
      <p:pic>
        <p:nvPicPr>
          <p:cNvPr id="15363" name="Picture 5">
            <a:extLst>
              <a:ext uri="{FF2B5EF4-FFF2-40B4-BE49-F238E27FC236}">
                <a16:creationId xmlns:a16="http://schemas.microsoft.com/office/drawing/2014/main" id="{55FD21C6-13FC-2A74-309E-01B2BEA8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339850"/>
            <a:ext cx="86614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5B6F12C2-64FC-E56E-3993-B64E8BBC58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Fotogrammetrie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003B9B-1A10-1E2D-6F0D-82D0AE869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90588"/>
            <a:ext cx="8537575" cy="56229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Zabývá se získáváním dále využitelných měření z fotografického záznamu.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Fotografický snímek lze pořídit analogový (na </a:t>
            </a:r>
            <a:r>
              <a:rPr lang="cs-CZ" sz="1800" dirty="0" err="1"/>
              <a:t>světlocitlivé</a:t>
            </a:r>
            <a:r>
              <a:rPr lang="cs-CZ" sz="1800" dirty="0"/>
              <a:t> vrstvy) nebo digitální.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Používají se zařízení od amatérských fotoaparátů až po specializované měřické fotogrammetrické komory.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Z měřických snímků lze dovodit tvar, velikost a umístění v prostoru nebo určit vzájemnou polohu bodů.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6388" name="Picture 5">
            <a:extLst>
              <a:ext uri="{FF2B5EF4-FFF2-40B4-BE49-F238E27FC236}">
                <a16:creationId xmlns:a16="http://schemas.microsoft.com/office/drawing/2014/main" id="{8E901DE2-A829-92F9-F486-04C849C46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3636963"/>
            <a:ext cx="324008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>
            <a:extLst>
              <a:ext uri="{FF2B5EF4-FFF2-40B4-BE49-F238E27FC236}">
                <a16:creationId xmlns:a16="http://schemas.microsoft.com/office/drawing/2014/main" id="{C0B0B8F7-42A2-6232-5E83-C0E1360DE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511550"/>
            <a:ext cx="3703638" cy="278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8AF4150A-440B-EDCE-357A-4C1381CD36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Dělení fotogrammetrie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4D0BA9-B425-F563-5F7D-E1A1AAB4D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55663"/>
            <a:ext cx="8537575" cy="56578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sz="1800" dirty="0"/>
              <a:t>Podle počtu snímků: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cs-CZ" sz="1800" dirty="0">
                <a:solidFill>
                  <a:srgbClr val="FF0000"/>
                </a:solidFill>
              </a:rPr>
              <a:t>Jednosnímková</a:t>
            </a:r>
            <a:r>
              <a:rPr lang="cs-CZ" sz="1800" dirty="0"/>
              <a:t> – poskytuje pouze rovinné souřadnice (fasáda, plochý terén), vztah je dán kolineární (projektivní) transformací</a:t>
            </a:r>
          </a:p>
          <a:p>
            <a:pPr lvl="1">
              <a:buFont typeface="Wingdings" pitchFamily="2" charset="2"/>
              <a:buChar char="Ø"/>
              <a:defRPr/>
            </a:pPr>
            <a:endParaRPr lang="cs-CZ" sz="1800" dirty="0"/>
          </a:p>
          <a:p>
            <a:pPr marL="457200" lvl="1" indent="0">
              <a:buFontTx/>
              <a:buNone/>
              <a:defRPr/>
            </a:pPr>
            <a:endParaRPr lang="cs-CZ" sz="1800" dirty="0"/>
          </a:p>
          <a:p>
            <a:pPr lvl="1">
              <a:buFont typeface="Wingdings" pitchFamily="2" charset="2"/>
              <a:buChar char="Ø"/>
              <a:defRPr/>
            </a:pPr>
            <a:endParaRPr lang="cs-CZ" sz="1800" dirty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cs-CZ" sz="1800" dirty="0">
                <a:solidFill>
                  <a:srgbClr val="FF0000"/>
                </a:solidFill>
              </a:rPr>
              <a:t>Vícesnímková </a:t>
            </a:r>
            <a:r>
              <a:rPr lang="cs-CZ" sz="1800" dirty="0"/>
              <a:t>– výsledkem prostorový model, stereofotogrammetrie (rovnoběžná osa snímků), průseková fotogrammetrie (obecná osa snímků) </a:t>
            </a:r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 marL="0" indent="0">
              <a:buFontTx/>
              <a:buNone/>
              <a:defRPr/>
            </a:pPr>
            <a:r>
              <a:rPr lang="cs-CZ" sz="1800" dirty="0"/>
              <a:t>Podle polohy stanoviska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cs-CZ" sz="1800" dirty="0">
                <a:solidFill>
                  <a:srgbClr val="FF0000"/>
                </a:solidFill>
              </a:rPr>
              <a:t>Pozemní</a:t>
            </a:r>
            <a:r>
              <a:rPr lang="cs-CZ" sz="1800" dirty="0"/>
              <a:t> – stanovisko nehybné, dosah cca 500m, přesnost mm až dm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cs-CZ" sz="1800" dirty="0">
                <a:solidFill>
                  <a:srgbClr val="FF0000"/>
                </a:solidFill>
              </a:rPr>
              <a:t>Mobilní</a:t>
            </a:r>
            <a:r>
              <a:rPr lang="cs-CZ" sz="1800" dirty="0"/>
              <a:t> – stanovisko na automobilu (podobné jako pozemní)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cs-CZ" sz="1800" dirty="0">
                <a:solidFill>
                  <a:srgbClr val="FF0000"/>
                </a:solidFill>
              </a:rPr>
              <a:t>Letecká</a:t>
            </a:r>
            <a:r>
              <a:rPr lang="cs-CZ" sz="1800" dirty="0"/>
              <a:t> – fotografická komora v letadle (nutné vlícovací body), přesnost v řádu dm až m (mapování ČR)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graphicFrame>
        <p:nvGraphicFramePr>
          <p:cNvPr id="17412" name="Objekt 3">
            <a:extLst>
              <a:ext uri="{FF2B5EF4-FFF2-40B4-BE49-F238E27FC236}">
                <a16:creationId xmlns:a16="http://schemas.microsoft.com/office/drawing/2014/main" id="{0B7B90A1-E8D9-1AB8-B966-F63399783C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22575" y="1957388"/>
          <a:ext cx="1760538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90600" imgH="419100" progId="Equation.DSMT4">
                  <p:embed/>
                </p:oleObj>
              </mc:Choice>
              <mc:Fallback>
                <p:oleObj name="Equation" r:id="rId2" imgW="990600" imgH="419100" progId="Equation.DSMT4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2575" y="1957388"/>
                        <a:ext cx="1760538" cy="74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kt 4">
            <a:extLst>
              <a:ext uri="{FF2B5EF4-FFF2-40B4-BE49-F238E27FC236}">
                <a16:creationId xmlns:a16="http://schemas.microsoft.com/office/drawing/2014/main" id="{A2514938-62E9-CE07-68A1-80399C505C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73638" y="1914525"/>
          <a:ext cx="1843087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419100" progId="Equation.DSMT4">
                  <p:embed/>
                </p:oleObj>
              </mc:Choice>
              <mc:Fallback>
                <p:oleObj name="Equation" r:id="rId4" imgW="977900" imgH="419100" progId="Equation.DSMT4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638" y="1914525"/>
                        <a:ext cx="1843087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4" name="Picture 6">
            <a:extLst>
              <a:ext uri="{FF2B5EF4-FFF2-40B4-BE49-F238E27FC236}">
                <a16:creationId xmlns:a16="http://schemas.microsoft.com/office/drawing/2014/main" id="{516F8F82-A8FB-5659-2688-A380D04B8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3429000"/>
            <a:ext cx="43148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>
            <a:extLst>
              <a:ext uri="{FF2B5EF4-FFF2-40B4-BE49-F238E27FC236}">
                <a16:creationId xmlns:a16="http://schemas.microsoft.com/office/drawing/2014/main" id="{50A19FC3-6692-D6A7-1835-76E4573F7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124325"/>
            <a:ext cx="428625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D5E96E3E-D474-6693-4654-180CE2B3F2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Jednosnímková fotogrammetrie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E0B828-0382-57FB-8F4B-6999F06A2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90588"/>
            <a:ext cx="8537575" cy="56229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Základem je jeden snímek zpravidla v obecné poloze = nemá orientaci a konstantní měřítko (nelze na něm odečítat souřadnice ani vzdálenosti)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dirty="0"/>
              <a:t>Zpracování: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Zaměření alespoň 4 </a:t>
            </a:r>
            <a:r>
              <a:rPr lang="cs-CZ" sz="1800" dirty="0" err="1"/>
              <a:t>vlícovacích</a:t>
            </a:r>
            <a:r>
              <a:rPr lang="cs-CZ" sz="1800" dirty="0"/>
              <a:t> bodů na objektu (polohově)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Eliminace distorze objektivu (vady čočky)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Překreslení snímku pomocí kolineární transformace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Stanovení měřítka a orientace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Lze stanovit i měřítko v daném směru pomocí jedné vzdálenosti 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defRPr/>
            </a:pPr>
            <a:endParaRPr lang="cs-CZ" dirty="0"/>
          </a:p>
        </p:txBody>
      </p:sp>
      <p:pic>
        <p:nvPicPr>
          <p:cNvPr id="18436" name="Obrázek 1">
            <a:extLst>
              <a:ext uri="{FF2B5EF4-FFF2-40B4-BE49-F238E27FC236}">
                <a16:creationId xmlns:a16="http://schemas.microsoft.com/office/drawing/2014/main" id="{35810930-F7E8-1519-67AD-0CF7462EB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3" b="46805"/>
          <a:stretch>
            <a:fillRect/>
          </a:stretch>
        </p:blipFill>
        <p:spPr bwMode="auto">
          <a:xfrm>
            <a:off x="1570038" y="4437063"/>
            <a:ext cx="60007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58132AA2-00AB-6BFA-795E-156713FDF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Jednosnímková fotogrammetrie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ADD10307-0F72-6DE9-338B-07321E9E69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90588"/>
            <a:ext cx="8537575" cy="56229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/>
              <a:t>Spojení několika překreslených snímků do fotoplánu fasády.</a:t>
            </a:r>
            <a:endParaRPr lang="cs-CZ" altLang="cs-CZ" sz="1800"/>
          </a:p>
        </p:txBody>
      </p:sp>
      <p:pic>
        <p:nvPicPr>
          <p:cNvPr id="19460" name="Obrázek 1">
            <a:extLst>
              <a:ext uri="{FF2B5EF4-FFF2-40B4-BE49-F238E27FC236}">
                <a16:creationId xmlns:a16="http://schemas.microsoft.com/office/drawing/2014/main" id="{23C3A8EE-D60E-A0B2-625A-09DF5B954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1316038"/>
            <a:ext cx="7599362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4B137ADA-1ADE-CFAC-43D0-1FBC3D815D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Vícesnímková fotogrammetrie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47A255-43E0-C248-1C0F-CDCF4080E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90588"/>
            <a:ext cx="8537575" cy="56229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Základem </a:t>
            </a:r>
            <a:r>
              <a:rPr lang="cs-CZ" sz="1800" dirty="0" err="1"/>
              <a:t>vícesnímkové</a:t>
            </a:r>
            <a:r>
              <a:rPr lang="cs-CZ" sz="1800" dirty="0"/>
              <a:t> fotogrammetrie je prostorové protínání vpřed z úhlů.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Osy záběrů jsou zpravidla konvergentní (průseková fotogrammetrie).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Vyhodnocovaný bod P je dán protínáním paprsku, který prochází sledovaným bodem, vstupní pupilou (S1 a S2) až na snímek či snímač (centrální projekce)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Snímky lze pořizovat „z ruky“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defRPr/>
            </a:pPr>
            <a:endParaRPr lang="cs-CZ" dirty="0"/>
          </a:p>
        </p:txBody>
      </p:sp>
      <p:pic>
        <p:nvPicPr>
          <p:cNvPr id="20484" name="Obrázek 1">
            <a:extLst>
              <a:ext uri="{FF2B5EF4-FFF2-40B4-BE49-F238E27FC236}">
                <a16:creationId xmlns:a16="http://schemas.microsoft.com/office/drawing/2014/main" id="{C7BD1B15-58BB-5680-92B0-9ED06433D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2290763"/>
            <a:ext cx="4491037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3417EAC-7FEE-9BF5-5FEE-3F749A910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Systémy - rozdělení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AA853B81-1D58-DAD0-BFD4-81AEED9CBB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/>
              <a:t>Pozemní (Statické systémy)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/>
              <a:t>Letecké (Letadlo či UAV - Unmanned Aerial Vehicle)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/>
              <a:t>Mobilní (Mobilní mapovací systémy - MMS)</a:t>
            </a:r>
            <a:endParaRPr lang="pl-PL" altLang="cs-CZ" sz="2400"/>
          </a:p>
        </p:txBody>
      </p:sp>
      <p:pic>
        <p:nvPicPr>
          <p:cNvPr id="6148" name="Obrázek 1">
            <a:extLst>
              <a:ext uri="{FF2B5EF4-FFF2-40B4-BE49-F238E27FC236}">
                <a16:creationId xmlns:a16="http://schemas.microsoft.com/office/drawing/2014/main" id="{B7DC0236-872C-BF30-7939-416727304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373313"/>
            <a:ext cx="2384425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Obrázek 2">
            <a:extLst>
              <a:ext uri="{FF2B5EF4-FFF2-40B4-BE49-F238E27FC236}">
                <a16:creationId xmlns:a16="http://schemas.microsoft.com/office/drawing/2014/main" id="{2EA4FAA0-03F2-AFC3-9CAB-4D618E8E0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711" r="11719" b="5492"/>
          <a:stretch>
            <a:fillRect/>
          </a:stretch>
        </p:blipFill>
        <p:spPr bwMode="auto">
          <a:xfrm>
            <a:off x="5748338" y="2166938"/>
            <a:ext cx="3336925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Obrázek 4">
            <a:extLst>
              <a:ext uri="{FF2B5EF4-FFF2-40B4-BE49-F238E27FC236}">
                <a16:creationId xmlns:a16="http://schemas.microsoft.com/office/drawing/2014/main" id="{E750D8E7-3C52-71A6-7481-55D8A6217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4376738"/>
            <a:ext cx="37973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F6BBBFE0-CB52-F45F-4460-8F827080A8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Vnitřní a vnější orientace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506B5E6F-EBF1-ECEA-741D-73F2EDA0D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66775"/>
            <a:ext cx="8537575" cy="56467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sz="1800" dirty="0"/>
              <a:t>Pro stanovení tvaru, velikosti a prostorové polohy objektu je nutno znát tzv. prvky vnitřní a vnější orientace.</a:t>
            </a:r>
          </a:p>
          <a:p>
            <a:pPr marL="0" indent="0">
              <a:buFontTx/>
              <a:buNone/>
              <a:defRPr/>
            </a:pPr>
            <a:endParaRPr lang="cs-CZ" sz="800" dirty="0"/>
          </a:p>
          <a:p>
            <a:pPr marL="0" indent="0">
              <a:buFontTx/>
              <a:buNone/>
              <a:defRPr/>
            </a:pPr>
            <a:r>
              <a:rPr lang="cs-CZ" sz="1800" dirty="0"/>
              <a:t>Prvky vnitřní orientace – definují vnitřní vztahy v komoře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konstanta komory (ohnisková vzdálenost, </a:t>
            </a:r>
            <a:r>
              <a:rPr lang="cs-CZ" sz="1800" b="1" i="1" dirty="0"/>
              <a:t>f</a:t>
            </a:r>
            <a:r>
              <a:rPr lang="cs-CZ" sz="1800" dirty="0"/>
              <a:t>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poloha hlavního snímkového bodu – průsečík osy záběru s rovinou</a:t>
            </a:r>
            <a:br>
              <a:rPr lang="cs-CZ" sz="1800" dirty="0"/>
            </a:br>
            <a:r>
              <a:rPr lang="cs-CZ" sz="1800" dirty="0"/>
              <a:t>  snímku (x</a:t>
            </a:r>
            <a:r>
              <a:rPr lang="cs-CZ" sz="1800" baseline="-25000" dirty="0"/>
              <a:t>0</a:t>
            </a:r>
            <a:r>
              <a:rPr lang="cs-CZ" sz="1800" dirty="0"/>
              <a:t>, y</a:t>
            </a:r>
            <a:r>
              <a:rPr lang="cs-CZ" sz="1800" baseline="-25000" dirty="0"/>
              <a:t>0</a:t>
            </a:r>
            <a:r>
              <a:rPr lang="cs-CZ" sz="1800" dirty="0"/>
              <a:t>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vyjádření distorze objektivu – vada zobrazení způsobená objektivem</a:t>
            </a:r>
          </a:p>
          <a:p>
            <a:pPr marL="0" indent="0">
              <a:buFontTx/>
              <a:buNone/>
              <a:defRPr/>
            </a:pPr>
            <a:endParaRPr lang="cs-CZ" sz="800" dirty="0"/>
          </a:p>
          <a:p>
            <a:pPr marL="0" indent="0">
              <a:buFontTx/>
              <a:buNone/>
              <a:defRPr/>
            </a:pPr>
            <a:r>
              <a:rPr lang="cs-CZ" sz="1800" dirty="0"/>
              <a:t>Prvky vnější orientace – udávají vztah mezi komorou a objektem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poloha středu promítání (vstupní pupila, X</a:t>
            </a:r>
            <a:r>
              <a:rPr lang="cs-CZ" sz="1800" baseline="-25000" dirty="0"/>
              <a:t>0</a:t>
            </a:r>
            <a:r>
              <a:rPr lang="cs-CZ" sz="1800" dirty="0"/>
              <a:t>, Y</a:t>
            </a:r>
            <a:r>
              <a:rPr lang="cs-CZ" sz="1800" baseline="-25000" dirty="0"/>
              <a:t>0</a:t>
            </a:r>
            <a:r>
              <a:rPr lang="cs-CZ" sz="1800" dirty="0"/>
              <a:t>, Z</a:t>
            </a:r>
            <a:r>
              <a:rPr lang="cs-CZ" sz="1800" baseline="-25000" dirty="0"/>
              <a:t>0</a:t>
            </a:r>
            <a:r>
              <a:rPr lang="cs-CZ" sz="1800" dirty="0"/>
              <a:t>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vyjádření natočení snímku pomocí rotací v jednotlivých osách </a:t>
            </a:r>
            <a:r>
              <a:rPr lang="cs-CZ" sz="1800" dirty="0">
                <a:latin typeface="Symbol" pitchFamily="18" charset="2"/>
              </a:rPr>
              <a:t>w</a:t>
            </a:r>
            <a:r>
              <a:rPr lang="cs-CZ" sz="1800" dirty="0">
                <a:latin typeface="Tahoma" pitchFamily="34" charset="0"/>
              </a:rPr>
              <a:t>, </a:t>
            </a:r>
            <a:r>
              <a:rPr lang="cs-CZ" sz="1800" dirty="0">
                <a:latin typeface="Symbol" pitchFamily="18" charset="2"/>
              </a:rPr>
              <a:t>j</a:t>
            </a:r>
            <a:r>
              <a:rPr lang="cs-CZ" sz="1800" dirty="0">
                <a:latin typeface="Tahoma" pitchFamily="34" charset="0"/>
              </a:rPr>
              <a:t>, </a:t>
            </a:r>
            <a:r>
              <a:rPr lang="cs-CZ" sz="1800" dirty="0">
                <a:latin typeface="Symbol" pitchFamily="18" charset="2"/>
              </a:rPr>
              <a:t>k</a:t>
            </a:r>
            <a:br>
              <a:rPr lang="cs-CZ" sz="1800" dirty="0">
                <a:ea typeface="+mn-cs"/>
              </a:rPr>
            </a:br>
            <a:r>
              <a:rPr lang="cs-CZ" sz="1800" dirty="0"/>
              <a:t>v pořadí os x, y, z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800" dirty="0"/>
          </a:p>
          <a:p>
            <a:pPr marL="0" indent="0">
              <a:buFontTx/>
              <a:buNone/>
              <a:defRPr/>
            </a:pPr>
            <a:r>
              <a:rPr lang="cs-CZ" sz="1800" dirty="0"/>
              <a:t>Pokud jsou známy tyto prvky, lze vyjádřit prostorovou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přímku, na které měřený/určovaný bod leží. </a:t>
            </a:r>
          </a:p>
          <a:p>
            <a:pPr marL="0" indent="0">
              <a:buFontTx/>
              <a:buNone/>
              <a:defRPr/>
            </a:pPr>
            <a:endParaRPr lang="cs-CZ" sz="800" dirty="0"/>
          </a:p>
          <a:p>
            <a:pPr marL="0" indent="0">
              <a:buFontTx/>
              <a:buNone/>
              <a:defRPr/>
            </a:pPr>
            <a:r>
              <a:rPr lang="cs-CZ" sz="1800" dirty="0"/>
              <a:t>Z uvedeného je zřejmé, že k úplnému popisu polohy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bodů jsou třeba alespoň dva snímky daného objektu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z různých stanovisek. </a:t>
            </a:r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800" dirty="0"/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72BEABB8-8527-8F29-80FF-EBEE7BA23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4438650"/>
            <a:ext cx="264795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20A066A9-33BE-0DFF-FB2E-D514D7318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Přístupy k vyhodnocení 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FDF50F8D-E46E-4276-B42D-3BFC5440C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66775"/>
            <a:ext cx="8537575" cy="56467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sz="2000" dirty="0"/>
              <a:t>Klasický fotogrammetrický přístup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Vnitřní orientace pomocí kalibrace kamery (nafocení kalibračního pole)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Vnější orientace vypočtena z </a:t>
            </a:r>
            <a:r>
              <a:rPr lang="cs-CZ" sz="1800" dirty="0" err="1"/>
              <a:t>vlícovacích</a:t>
            </a:r>
            <a:r>
              <a:rPr lang="cs-CZ" sz="1800" dirty="0"/>
              <a:t> bodů zaměřených na objektu čí přímo nastavena (fotokomora na stativu či usazená v letadle)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05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dirty="0" err="1"/>
              <a:t>Vlícovací</a:t>
            </a:r>
            <a:r>
              <a:rPr lang="cs-CZ" sz="1800" dirty="0"/>
              <a:t> body jsou body určené v polohových souřadnicích na snímku a také v prostorových geodetických souřadnicích (S-JTSK nebo lokální systém).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Zpracování digitálního obrazu (počítačové vidění)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Řešení vzájemné polohy dvou snímků (projekce identických bodů)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Orientace první kamery volena a druhá vypočtena (</a:t>
            </a:r>
            <a:r>
              <a:rPr lang="cs-CZ" sz="1800" dirty="0" err="1"/>
              <a:t>epipolární</a:t>
            </a:r>
            <a:r>
              <a:rPr lang="cs-CZ" sz="1800" dirty="0"/>
              <a:t> geometrie)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Bod na jednom snímku je na </a:t>
            </a:r>
            <a:r>
              <a:rPr lang="cs-CZ" sz="1800" dirty="0" err="1"/>
              <a:t>epipolární</a:t>
            </a:r>
            <a:r>
              <a:rPr lang="cs-CZ" sz="1800" dirty="0"/>
              <a:t> linii druhého snímku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800" dirty="0"/>
          </a:p>
        </p:txBody>
      </p:sp>
      <p:pic>
        <p:nvPicPr>
          <p:cNvPr id="22532" name="Obrázek 1">
            <a:extLst>
              <a:ext uri="{FF2B5EF4-FFF2-40B4-BE49-F238E27FC236}">
                <a16:creationId xmlns:a16="http://schemas.microsoft.com/office/drawing/2014/main" id="{44AFACC0-2BAD-B5EE-B233-2A028F29D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716463"/>
            <a:ext cx="35528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ek 2">
            <a:extLst>
              <a:ext uri="{FF2B5EF4-FFF2-40B4-BE49-F238E27FC236}">
                <a16:creationId xmlns:a16="http://schemas.microsoft.com/office/drawing/2014/main" id="{C5EE4D6C-2F37-D3EF-D700-93517080D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4778375"/>
            <a:ext cx="3502025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6E517D27-5980-97D6-9AA8-CCAA8C72B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Programové vybavení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F0D4283E-CE34-C780-D73B-5BEB0E88D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66775"/>
            <a:ext cx="8537575" cy="56467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sz="2000" dirty="0"/>
              <a:t>Specializované softwary 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Import snímků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Zpracování pomocí obrazové korelace význačných bodů (pixelů)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Přibližná vnitřní orientace z dat ve snímku (EXIF)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RANSAC – náhodný výběr bodů pro řešení vnější orientace a stanovení nejpravděpodobnější varianty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Přesný výpočet vnější a vnitřní orientace všech snímků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Vložení </a:t>
            </a:r>
            <a:r>
              <a:rPr lang="cs-CZ" sz="1800" dirty="0" err="1"/>
              <a:t>vlícovacích</a:t>
            </a:r>
            <a:r>
              <a:rPr lang="cs-CZ" sz="1800" dirty="0"/>
              <a:t> bodů pro správné usazení, orientaci a měřítko modelu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Korelace všech pixelů na všech snímcích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Výpočet prostorové polohy pixelů = mračno bodů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Online webové služby (ARC 3D </a:t>
            </a:r>
            <a:r>
              <a:rPr lang="cs-CZ" sz="2000" dirty="0" err="1"/>
              <a:t>Webservice</a:t>
            </a:r>
            <a:r>
              <a:rPr lang="cs-CZ" sz="2000" dirty="0"/>
              <a:t>, Insight3D)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Pořízení snímků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Import na server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Výstup bezrozměrného mračna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BC8648C5-6794-065B-E55D-E48189429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Výhody a nevýhody fotogrammetrie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FDEE4050-4D1F-9A23-93B9-49DDBE81C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66775"/>
            <a:ext cx="8537575" cy="56467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400" dirty="0"/>
              <a:t>Objekt nesmí být jednobarevný (nasvícení pro korelaci)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400" dirty="0"/>
              <a:t>Vady čočky (nejvíc na okrajích snímků)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400" dirty="0"/>
              <a:t>Stabilita optického systému (snímač, objektiv)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400" dirty="0"/>
              <a:t>Výsledný model z fotogrammetrie může být deformovaný ačkoliv dle výpočtu je přesný (kontrola)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400" dirty="0"/>
              <a:t>Sběr měřených dat je extrémně rychlý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400" dirty="0"/>
              <a:t>Přesnost metody klesá se vzdáleností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dirty="0"/>
              <a:t>Přesnost bodu průsekové fotogrammetrie při dvou konvergentních snímcích pro f = 50 mm.</a:t>
            </a:r>
          </a:p>
        </p:txBody>
      </p:sp>
      <p:pic>
        <p:nvPicPr>
          <p:cNvPr id="24580" name="Obrázek 2">
            <a:extLst>
              <a:ext uri="{FF2B5EF4-FFF2-40B4-BE49-F238E27FC236}">
                <a16:creationId xmlns:a16="http://schemas.microsoft.com/office/drawing/2014/main" id="{127BB221-2DBD-2ABA-2073-44D6B66F3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4" r="15900" b="6604"/>
          <a:stretch>
            <a:fillRect/>
          </a:stretch>
        </p:blipFill>
        <p:spPr bwMode="auto">
          <a:xfrm>
            <a:off x="2684463" y="3890963"/>
            <a:ext cx="596741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158AE108-3097-F162-B1F8-E5ED073FC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Fotogrammetrické skenovací systémy</a:t>
            </a: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820E9FE3-87C9-81F4-C809-73D8BBAC1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66775"/>
            <a:ext cx="8537575" cy="56467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Laserová triangulace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Točna nebo skenovací rameno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000" dirty="0" err="1"/>
              <a:t>Submilimetrová</a:t>
            </a:r>
            <a:r>
              <a:rPr lang="cs-CZ" altLang="cs-CZ" sz="2000" dirty="0"/>
              <a:t> přesnost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Strojírenství, památky, medicína</a:t>
            </a:r>
          </a:p>
        </p:txBody>
      </p:sp>
      <p:pic>
        <p:nvPicPr>
          <p:cNvPr id="25604" name="Obrázek 1">
            <a:extLst>
              <a:ext uri="{FF2B5EF4-FFF2-40B4-BE49-F238E27FC236}">
                <a16:creationId xmlns:a16="http://schemas.microsoft.com/office/drawing/2014/main" id="{80476A25-606E-FB92-C944-E03EA2034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038"/>
            <a:ext cx="58261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Obrázek 2">
            <a:extLst>
              <a:ext uri="{FF2B5EF4-FFF2-40B4-BE49-F238E27FC236}">
                <a16:creationId xmlns:a16="http://schemas.microsoft.com/office/drawing/2014/main" id="{092DF1C8-991C-2353-95CB-5CE7A9887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4027488"/>
            <a:ext cx="33147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Obrázek 3">
            <a:extLst>
              <a:ext uri="{FF2B5EF4-FFF2-40B4-BE49-F238E27FC236}">
                <a16:creationId xmlns:a16="http://schemas.microsoft.com/office/drawing/2014/main" id="{CF1CB977-E4EE-2551-D150-CD144C43B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1239838"/>
            <a:ext cx="309562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Obrázek 4">
            <a:extLst>
              <a:ext uri="{FF2B5EF4-FFF2-40B4-BE49-F238E27FC236}">
                <a16:creationId xmlns:a16="http://schemas.microsoft.com/office/drawing/2014/main" id="{EBABB2AB-0D50-1B17-83BC-4EA095626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1019175"/>
            <a:ext cx="13493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5C79248D-FD25-18E6-1ED2-87E714662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Fotogrammetrické skenovací systémy</a:t>
            </a: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3F1DAF04-3569-9951-FA31-35C54B0E8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66775"/>
            <a:ext cx="8537575" cy="56467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Strukturované světlo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Průmysl, památky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Přesnost až setiny milimetrů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Až miliony bodů za sekundu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</p:txBody>
      </p:sp>
      <p:pic>
        <p:nvPicPr>
          <p:cNvPr id="26628" name="Obrázek 2">
            <a:extLst>
              <a:ext uri="{FF2B5EF4-FFF2-40B4-BE49-F238E27FC236}">
                <a16:creationId xmlns:a16="http://schemas.microsoft.com/office/drawing/2014/main" id="{EB7E9363-8DFF-4661-8818-758B5707C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717800"/>
            <a:ext cx="5949950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Obrázek 3">
            <a:extLst>
              <a:ext uri="{FF2B5EF4-FFF2-40B4-BE49-F238E27FC236}">
                <a16:creationId xmlns:a16="http://schemas.microsoft.com/office/drawing/2014/main" id="{34F65CFE-186D-CFC7-6430-1B3C0EE3C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866775"/>
            <a:ext cx="4129087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Obrázek 4">
            <a:extLst>
              <a:ext uri="{FF2B5EF4-FFF2-40B4-BE49-F238E27FC236}">
                <a16:creationId xmlns:a16="http://schemas.microsoft.com/office/drawing/2014/main" id="{74122AD5-C249-3846-FB18-EB5D7B18D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4413250"/>
            <a:ext cx="265906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>
            <a:extLst>
              <a:ext uri="{FF2B5EF4-FFF2-40B4-BE49-F238E27FC236}">
                <a16:creationId xmlns:a16="http://schemas.microsoft.com/office/drawing/2014/main" id="{B84CAB84-3E68-C2C4-7C46-C249675BB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752725"/>
            <a:ext cx="2413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Nadpis 1">
            <a:extLst>
              <a:ext uri="{FF2B5EF4-FFF2-40B4-BE49-F238E27FC236}">
                <a16:creationId xmlns:a16="http://schemas.microsoft.com/office/drawing/2014/main" id="{D18186A9-977E-5185-CD84-3D7FEA587C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Fotogrammetrické skenovací systémy</a:t>
            </a: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C33DA191-1918-5502-9DE0-08948461F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66775"/>
            <a:ext cx="8537575" cy="56467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Fotogrammetrický systém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Orientace kamer na základně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Přesnost až setiny mm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Počítačový průmysl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Archeologie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altLang="cs-CZ" sz="2000" dirty="0"/>
              <a:t>Software !!!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</p:txBody>
      </p:sp>
      <p:pic>
        <p:nvPicPr>
          <p:cNvPr id="27653" name="Obrázek 5">
            <a:extLst>
              <a:ext uri="{FF2B5EF4-FFF2-40B4-BE49-F238E27FC236}">
                <a16:creationId xmlns:a16="http://schemas.microsoft.com/office/drawing/2014/main" id="{78082613-17A9-09D9-EE68-10C7658D6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020763"/>
            <a:ext cx="4843463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Obrázek 6">
            <a:extLst>
              <a:ext uri="{FF2B5EF4-FFF2-40B4-BE49-F238E27FC236}">
                <a16:creationId xmlns:a16="http://schemas.microsoft.com/office/drawing/2014/main" id="{95826173-C3D4-9312-7162-5E1EFB1C0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4378325"/>
            <a:ext cx="73691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FE713630-1B35-3697-CEAE-1FC2D56EB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Pozemní fotogrammetrie – aplikace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D1592C5F-42F2-1A35-D837-DFB16656D9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66775"/>
            <a:ext cx="8537575" cy="56467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/>
              <a:t>Památky, zátěžové zkoušky, medicína, dopravní nehody .. </a:t>
            </a:r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0C721B-D806-B25D-D220-73D525C8E7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/>
          </a:blip>
          <a:srcRect t="16528" b="23825"/>
          <a:stretch/>
        </p:blipFill>
        <p:spPr>
          <a:xfrm>
            <a:off x="304800" y="1316899"/>
            <a:ext cx="6836532" cy="273630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8677" name="Obrázek 2">
            <a:extLst>
              <a:ext uri="{FF2B5EF4-FFF2-40B4-BE49-F238E27FC236}">
                <a16:creationId xmlns:a16="http://schemas.microsoft.com/office/drawing/2014/main" id="{5703C793-1013-F845-18B8-67AFF5E74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4124325"/>
            <a:ext cx="3503612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Obrázek 5">
            <a:extLst>
              <a:ext uri="{FF2B5EF4-FFF2-40B4-BE49-F238E27FC236}">
                <a16:creationId xmlns:a16="http://schemas.microsoft.com/office/drawing/2014/main" id="{904706F6-40CE-4D51-36F9-FE4655831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4052888"/>
            <a:ext cx="29749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Obrázek 6">
            <a:extLst>
              <a:ext uri="{FF2B5EF4-FFF2-40B4-BE49-F238E27FC236}">
                <a16:creationId xmlns:a16="http://schemas.microsoft.com/office/drawing/2014/main" id="{B4D99F29-6B4B-C754-EC38-175B4A879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4179888"/>
            <a:ext cx="23622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Obrázek 7">
            <a:extLst>
              <a:ext uri="{FF2B5EF4-FFF2-40B4-BE49-F238E27FC236}">
                <a16:creationId xmlns:a16="http://schemas.microsoft.com/office/drawing/2014/main" id="{EE6D7415-8635-22E6-706D-0823E3F1D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1317625"/>
            <a:ext cx="17780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5E4D1CB6-B34A-0032-8F84-DEA9D242A8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Mobilní fotogrammetrie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D5A1D50A-EB36-F4C7-BCE7-8A7F19942E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66775"/>
            <a:ext cx="8537575" cy="56467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/>
              <a:t>Panoramatické snímání (GNSS, odometr)</a:t>
            </a:r>
            <a:endParaRPr lang="cs-CZ" altLang="cs-CZ"/>
          </a:p>
        </p:txBody>
      </p:sp>
      <p:pic>
        <p:nvPicPr>
          <p:cNvPr id="29700" name="Obrázek 2">
            <a:extLst>
              <a:ext uri="{FF2B5EF4-FFF2-40B4-BE49-F238E27FC236}">
                <a16:creationId xmlns:a16="http://schemas.microsoft.com/office/drawing/2014/main" id="{02494844-2D26-546A-DA85-20F43DEC6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439863"/>
            <a:ext cx="28241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Obrázek 3">
            <a:extLst>
              <a:ext uri="{FF2B5EF4-FFF2-40B4-BE49-F238E27FC236}">
                <a16:creationId xmlns:a16="http://schemas.microsoft.com/office/drawing/2014/main" id="{95EAF553-C181-6039-A801-6CD5C25ED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1439863"/>
            <a:ext cx="3508375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Obrázek 4">
            <a:extLst>
              <a:ext uri="{FF2B5EF4-FFF2-40B4-BE49-F238E27FC236}">
                <a16:creationId xmlns:a16="http://schemas.microsoft.com/office/drawing/2014/main" id="{B3AF6FD1-0CCB-9612-B63F-F664014A6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689350"/>
            <a:ext cx="2824163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Obrázek 5">
            <a:extLst>
              <a:ext uri="{FF2B5EF4-FFF2-40B4-BE49-F238E27FC236}">
                <a16:creationId xmlns:a16="http://schemas.microsoft.com/office/drawing/2014/main" id="{97EC6D65-96EB-C2A8-DEF0-92D107BAB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4267200"/>
            <a:ext cx="462756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70C4E785-84AD-ADC5-D0CA-356B07B2D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Letecká fotogrammetrie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FB21DB24-2BA2-F14A-6A6F-DF00492C49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66775"/>
            <a:ext cx="8537575" cy="56467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000"/>
              <a:t>Jako nosič kamery je používáno letadlo či UAV (bezpilotní systémy)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000"/>
              <a:t>Velké překryty snímků a vlícovací body  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altLang="cs-CZ" sz="1400"/>
          </a:p>
        </p:txBody>
      </p:sp>
      <p:pic>
        <p:nvPicPr>
          <p:cNvPr id="30724" name="Obrázek 2">
            <a:extLst>
              <a:ext uri="{FF2B5EF4-FFF2-40B4-BE49-F238E27FC236}">
                <a16:creationId xmlns:a16="http://schemas.microsoft.com/office/drawing/2014/main" id="{BB86926A-88F3-206B-00B1-8C2A9B056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1905000"/>
            <a:ext cx="335597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ázek 4">
            <a:extLst>
              <a:ext uri="{FF2B5EF4-FFF2-40B4-BE49-F238E27FC236}">
                <a16:creationId xmlns:a16="http://schemas.microsoft.com/office/drawing/2014/main" id="{5C8F5D9F-9FE6-15BE-3CC8-B01D74A58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1905000"/>
            <a:ext cx="3211513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Obrázek 5">
            <a:extLst>
              <a:ext uri="{FF2B5EF4-FFF2-40B4-BE49-F238E27FC236}">
                <a16:creationId xmlns:a16="http://schemas.microsoft.com/office/drawing/2014/main" id="{730861FD-C056-C6E5-F112-D0C165101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0" b="33644"/>
          <a:stretch>
            <a:fillRect/>
          </a:stretch>
        </p:blipFill>
        <p:spPr bwMode="auto">
          <a:xfrm>
            <a:off x="1350963" y="4548188"/>
            <a:ext cx="2589212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Obrázek 6">
            <a:extLst>
              <a:ext uri="{FF2B5EF4-FFF2-40B4-BE49-F238E27FC236}">
                <a16:creationId xmlns:a16="http://schemas.microsoft.com/office/drawing/2014/main" id="{82AC24B9-91CA-356B-CC2E-5D43ED637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4384675"/>
            <a:ext cx="31178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32CC820C-368A-0EDD-5E50-C3A19B7CCF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Metody pořizování dat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71FE98B1-1938-FB41-7ABB-D7759CC61B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0000"/>
                </a:solidFill>
              </a:rPr>
              <a:t>Laserové skenování </a:t>
            </a:r>
            <a:r>
              <a:rPr lang="cs-CZ" altLang="cs-CZ" sz="2400" dirty="0"/>
              <a:t>(laserový skener)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0000"/>
                </a:solidFill>
              </a:rPr>
              <a:t>Fotogrammetrie</a:t>
            </a:r>
            <a:r>
              <a:rPr lang="cs-CZ" altLang="cs-CZ" sz="2400" dirty="0"/>
              <a:t> (fotoaparát)</a:t>
            </a:r>
          </a:p>
          <a:p>
            <a:pPr marL="0" indent="0">
              <a:buNone/>
            </a:pPr>
            <a:endParaRPr lang="pl-PL" altLang="cs-CZ" sz="8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altLang="cs-CZ" sz="2000" dirty="0"/>
              <a:t>Výsledkem je tzv. „mračno bodů“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altLang="cs-CZ" sz="2000" dirty="0"/>
              <a:t>neselektivní určování prostorových souřadnic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altLang="cs-CZ" sz="2000" dirty="0"/>
              <a:t>Bod = souřadnice x y z [r g b + další (intenzita)].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altLang="cs-CZ" sz="2400" dirty="0"/>
          </a:p>
        </p:txBody>
      </p:sp>
      <p:pic>
        <p:nvPicPr>
          <p:cNvPr id="7172" name="Picture 3">
            <a:extLst>
              <a:ext uri="{FF2B5EF4-FFF2-40B4-BE49-F238E27FC236}">
                <a16:creationId xmlns:a16="http://schemas.microsoft.com/office/drawing/2014/main" id="{4140E8A0-3337-78C8-F9E8-E07F63C6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678238"/>
            <a:ext cx="6499225" cy="263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2">
            <a:extLst>
              <a:ext uri="{FF2B5EF4-FFF2-40B4-BE49-F238E27FC236}">
                <a16:creationId xmlns:a16="http://schemas.microsoft.com/office/drawing/2014/main" id="{072E761D-DE24-EF19-3D77-F6FC83E90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2732088"/>
            <a:ext cx="2114550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9ED6FB20-A244-0B39-02F7-ED33787784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Fotogrammetrie</a:t>
            </a:r>
          </a:p>
        </p:txBody>
      </p:sp>
      <p:pic>
        <p:nvPicPr>
          <p:cNvPr id="31747" name="Picture 5" descr="11">
            <a:extLst>
              <a:ext uri="{FF2B5EF4-FFF2-40B4-BE49-F238E27FC236}">
                <a16:creationId xmlns:a16="http://schemas.microsoft.com/office/drawing/2014/main" id="{9B0D71A8-A00D-BE4A-533C-D925EEFFC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73125"/>
            <a:ext cx="8135937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4E29007E-4160-04C2-A508-E39440930D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Laserové skenování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BF26CF63-C3C7-A3A8-0F6A-19A9C7228E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1800"/>
              <a:t>provádí se automaticky podle nastavených parametrů (velikost rastru)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/>
              <a:t>je řízeno počítačem, výsledkem je mračno bodů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/>
              <a:t>přístroje určují prostorovou polohu diskrétních bodů rychlostí stovek tisíc až milionů bodů za sekundu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/>
              <a:t>laserový skener měří horizontální úhel, zenitový úhel a šikmou vzdálenost většinou v lokálním souřadnicovém systému (transformace)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800"/>
              <a:t>zpracování naměřených dat ve speciálních programech</a:t>
            </a:r>
          </a:p>
        </p:txBody>
      </p:sp>
      <p:pic>
        <p:nvPicPr>
          <p:cNvPr id="8196" name="obrázek 8">
            <a:extLst>
              <a:ext uri="{FF2B5EF4-FFF2-40B4-BE49-F238E27FC236}">
                <a16:creationId xmlns:a16="http://schemas.microsoft.com/office/drawing/2014/main" id="{F256FE12-175F-D68B-2551-90ED7264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3"/>
          <a:stretch>
            <a:fillRect/>
          </a:stretch>
        </p:blipFill>
        <p:spPr bwMode="auto">
          <a:xfrm>
            <a:off x="504825" y="3132138"/>
            <a:ext cx="6065838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Obrázek 1">
            <a:extLst>
              <a:ext uri="{FF2B5EF4-FFF2-40B4-BE49-F238E27FC236}">
                <a16:creationId xmlns:a16="http://schemas.microsoft.com/office/drawing/2014/main" id="{54DB9196-1B61-1A27-CEFE-B0B5B21FB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2462213"/>
            <a:ext cx="1458912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Obrázek 4">
            <a:extLst>
              <a:ext uri="{FF2B5EF4-FFF2-40B4-BE49-F238E27FC236}">
                <a16:creationId xmlns:a16="http://schemas.microsoft.com/office/drawing/2014/main" id="{ACA9006D-B0BB-E01F-EB31-35BFD8DA7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13275"/>
            <a:ext cx="150177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00EA3C2-AD79-0CDE-F051-5F9838E8F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25" y="3132138"/>
            <a:ext cx="1800787" cy="20986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DCEA1A19-7282-6DFD-1388-54113485D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Laserové skenování - přístroje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5BD46F-8A9A-DFDC-4FBC-28FE4893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42963"/>
            <a:ext cx="8537575" cy="567055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u="sng" dirty="0"/>
              <a:t>Dálkoměr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Fázový – rychlost až milion bodů za sekundu, krátký dosah (do až 300 m)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Pulzní – rychlost stovky tisíc bodů za sekundu, dlouhý dosah (až km)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dirty="0"/>
              <a:t>Přesnost se pohybuje od několika milimetrů až po desetiny milimetrů podle typu skeneru.</a:t>
            </a:r>
          </a:p>
        </p:txBody>
      </p:sp>
      <p:pic>
        <p:nvPicPr>
          <p:cNvPr id="9220" name="Picture 6">
            <a:extLst>
              <a:ext uri="{FF2B5EF4-FFF2-40B4-BE49-F238E27FC236}">
                <a16:creationId xmlns:a16="http://schemas.microsoft.com/office/drawing/2014/main" id="{1D8C96D7-FC61-0959-443F-BCDAACF49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962150"/>
            <a:ext cx="2563813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Obrázek 1">
            <a:extLst>
              <a:ext uri="{FF2B5EF4-FFF2-40B4-BE49-F238E27FC236}">
                <a16:creationId xmlns:a16="http://schemas.microsoft.com/office/drawing/2014/main" id="{0349E14E-BED5-DB2F-600E-D2EBD5C99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2328863"/>
            <a:ext cx="165258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iF Design - Trimble X7">
            <a:extLst>
              <a:ext uri="{FF2B5EF4-FFF2-40B4-BE49-F238E27FC236}">
                <a16:creationId xmlns:a16="http://schemas.microsoft.com/office/drawing/2014/main" id="{3260FA9D-7D2A-16E0-333A-FDDCE3B00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64" y="2207095"/>
            <a:ext cx="3190271" cy="3190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4403F353-0D6B-6BB2-400C-81D7C0591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Zpracování dat laserového skenování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2107C83-CE16-EBB3-6ECB-738361480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Aproximace objektů matematickými primitivy (rovina, koule, válec, atd..)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Modelování s využitím mnoha plošek (trojúhelníkové sítě, NURBS - </a:t>
            </a:r>
            <a:r>
              <a:rPr lang="cs-CZ" sz="1800" dirty="0" err="1"/>
              <a:t>Beziér</a:t>
            </a:r>
            <a:r>
              <a:rPr lang="cs-CZ" sz="1800" dirty="0"/>
              <a:t>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 err="1"/>
              <a:t>Vektorizace</a:t>
            </a:r>
            <a:r>
              <a:rPr lang="cs-CZ" sz="1800" dirty="0"/>
              <a:t> mračna bodů, vytvoření drátového modelu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Dále je možné pokrýt model texturou a osvětlením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Jedná se o zaměření skutečného stavu konstrukce či situace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1800" dirty="0"/>
              <a:t>Výhodou je že se na modelu dá přímo měřit, vše v prostorových souřadnicích </a:t>
            </a: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77585EC3-AEDA-C070-1F50-5B8C642BA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844675"/>
            <a:ext cx="8834438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4403F353-0D6B-6BB2-400C-81D7C0591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Zpracování dat laserového skenování – drátový model</a:t>
            </a:r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F882675-1D89-D0D1-644A-4DFCCFCD41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r="11434"/>
          <a:stretch/>
        </p:blipFill>
        <p:spPr>
          <a:xfrm>
            <a:off x="3491603" y="915877"/>
            <a:ext cx="5415624" cy="3372817"/>
          </a:xfrm>
          <a:prstGeom prst="rect">
            <a:avLst/>
          </a:prstGeom>
        </p:spPr>
      </p:pic>
      <p:pic>
        <p:nvPicPr>
          <p:cNvPr id="4" name="Obrázek 3" descr="Obsah obrázku řada/pruh, světlo, tma, laser&#10;&#10;Popis byl vytvořen automaticky">
            <a:extLst>
              <a:ext uri="{FF2B5EF4-FFF2-40B4-BE49-F238E27FC236}">
                <a16:creationId xmlns:a16="http://schemas.microsoft.com/office/drawing/2014/main" id="{0FB1AD03-7B27-B404-679C-5A47B8794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3" y="3620294"/>
            <a:ext cx="5436096" cy="289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02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4403F353-0D6B-6BB2-400C-81D7C0591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 dirty="0"/>
              <a:t>Zpracování dat laserového skenování – 3D model</a:t>
            </a:r>
          </a:p>
        </p:txBody>
      </p:sp>
      <p:pic>
        <p:nvPicPr>
          <p:cNvPr id="2" name="Picture 2" descr="3Dipsos">
            <a:extLst>
              <a:ext uri="{FF2B5EF4-FFF2-40B4-BE49-F238E27FC236}">
                <a16:creationId xmlns:a16="http://schemas.microsoft.com/office/drawing/2014/main" id="{B5430B25-C3E6-09E5-A331-ED580B81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89" y="1885700"/>
            <a:ext cx="4248274" cy="426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BB4CAF0-A8F4-96E4-7B53-DF29F9C0C5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2988"/>
          <a:stretch/>
        </p:blipFill>
        <p:spPr>
          <a:xfrm>
            <a:off x="4538920" y="739775"/>
            <a:ext cx="4467764" cy="3038326"/>
          </a:xfrm>
          <a:prstGeom prst="rect">
            <a:avLst/>
          </a:prstGeom>
        </p:spPr>
      </p:pic>
      <p:pic>
        <p:nvPicPr>
          <p:cNvPr id="5" name="Picture 4" descr="CAD-friendly Casual Female Head Model F1P1D0V1head 3D model 3D Model $19 -  .stl .obj .fbx .c4d .3dm .dwg .ige .unknown - Free3D">
            <a:extLst>
              <a:ext uri="{FF2B5EF4-FFF2-40B4-BE49-F238E27FC236}">
                <a16:creationId xmlns:a16="http://schemas.microsoft.com/office/drawing/2014/main" id="{80F986AE-BD89-B7E8-3213-2228A442B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r="11680"/>
          <a:stretch/>
        </p:blipFill>
        <p:spPr bwMode="auto">
          <a:xfrm>
            <a:off x="6732053" y="3778101"/>
            <a:ext cx="2226174" cy="29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xample of a NURBS model of an anatomical part. | Dental, Model, Design">
            <a:extLst>
              <a:ext uri="{FF2B5EF4-FFF2-40B4-BE49-F238E27FC236}">
                <a16:creationId xmlns:a16="http://schemas.microsoft.com/office/drawing/2014/main" id="{3F3C1D74-D596-A6FE-7FDF-66B478718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23966" y="4368675"/>
            <a:ext cx="1823042" cy="197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355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D3C36CEA-1AA8-12A5-BBF6-9F80F55BB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2813" cy="434975"/>
          </a:xfrm>
        </p:spPr>
        <p:txBody>
          <a:bodyPr/>
          <a:lstStyle/>
          <a:p>
            <a:r>
              <a:rPr lang="cs-CZ" altLang="cs-CZ"/>
              <a:t>Aplikace pozemního laserového skenování</a:t>
            </a:r>
          </a:p>
        </p:txBody>
      </p:sp>
      <p:pic>
        <p:nvPicPr>
          <p:cNvPr id="11267" name="Picture 7">
            <a:extLst>
              <a:ext uri="{FF2B5EF4-FFF2-40B4-BE49-F238E27FC236}">
                <a16:creationId xmlns:a16="http://schemas.microsoft.com/office/drawing/2014/main" id="{5AD7636E-7EEE-03D5-F803-412D2A268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r="3734"/>
          <a:stretch>
            <a:fillRect/>
          </a:stretch>
        </p:blipFill>
        <p:spPr bwMode="auto">
          <a:xfrm>
            <a:off x="5724525" y="4581525"/>
            <a:ext cx="3240088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>
            <a:extLst>
              <a:ext uri="{FF2B5EF4-FFF2-40B4-BE49-F238E27FC236}">
                <a16:creationId xmlns:a16="http://schemas.microsoft.com/office/drawing/2014/main" id="{B2F872E6-C4A0-57CE-9313-7B4594065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739775"/>
            <a:ext cx="4849812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 descr="C:\škola\mikulas\zapadni_fasada\zapadni_fasada.png">
            <a:extLst>
              <a:ext uri="{FF2B5EF4-FFF2-40B4-BE49-F238E27FC236}">
                <a16:creationId xmlns:a16="http://schemas.microsoft.com/office/drawing/2014/main" id="{9A2353FC-C807-2770-6473-C8044A2A4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822325"/>
            <a:ext cx="3025775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>
            <a:extLst>
              <a:ext uri="{FF2B5EF4-FFF2-40B4-BE49-F238E27FC236}">
                <a16:creationId xmlns:a16="http://schemas.microsoft.com/office/drawing/2014/main" id="{BFA6BF86-F9E8-5B34-0428-AFF2450DF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2525" y="2493203"/>
            <a:ext cx="3666728" cy="2088322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Kapsle">
  <a:themeElements>
    <a:clrScheme name="1_Kapsle 10">
      <a:dk1>
        <a:srgbClr val="000000"/>
      </a:dk1>
      <a:lt1>
        <a:srgbClr val="FFFFFF"/>
      </a:lt1>
      <a:dk2>
        <a:srgbClr val="000066"/>
      </a:dk2>
      <a:lt2>
        <a:srgbClr val="006600"/>
      </a:lt2>
      <a:accent1>
        <a:srgbClr val="33CC33"/>
      </a:accent1>
      <a:accent2>
        <a:srgbClr val="FFCC66"/>
      </a:accent2>
      <a:accent3>
        <a:srgbClr val="FFFFFF"/>
      </a:accent3>
      <a:accent4>
        <a:srgbClr val="000000"/>
      </a:accent4>
      <a:accent5>
        <a:srgbClr val="ADE2AD"/>
      </a:accent5>
      <a:accent6>
        <a:srgbClr val="E7B95C"/>
      </a:accent6>
      <a:hlink>
        <a:srgbClr val="0033CC"/>
      </a:hlink>
      <a:folHlink>
        <a:srgbClr val="CC0066"/>
      </a:folHlink>
    </a:clrScheme>
    <a:fontScheme name="1_Kaps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Kapsl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apsl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apsl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apsl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apsle 9">
        <a:dk1>
          <a:srgbClr val="000000"/>
        </a:dk1>
        <a:lt1>
          <a:srgbClr val="FFFFFF"/>
        </a:lt1>
        <a:dk2>
          <a:srgbClr val="003366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apsle 10">
        <a:dk1>
          <a:srgbClr val="000000"/>
        </a:dk1>
        <a:lt1>
          <a:srgbClr val="FFFFFF"/>
        </a:lt1>
        <a:dk2>
          <a:srgbClr val="000066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5047</TotalTime>
  <Words>1227</Words>
  <Application>Microsoft Office PowerPoint</Application>
  <PresentationFormat>Předvádění na obrazovce (4:3)</PresentationFormat>
  <Paragraphs>218</Paragraphs>
  <Slides>30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Tahoma</vt:lpstr>
      <vt:lpstr>Arial</vt:lpstr>
      <vt:lpstr>Wingdings</vt:lpstr>
      <vt:lpstr>Symbol</vt:lpstr>
      <vt:lpstr>1_Kapsle</vt:lpstr>
      <vt:lpstr>Equation</vt:lpstr>
      <vt:lpstr>Laserové skenování a fotogrammetrie</vt:lpstr>
      <vt:lpstr>Systémy - rozdělení</vt:lpstr>
      <vt:lpstr>Metody pořizování dat</vt:lpstr>
      <vt:lpstr>Laserové skenování</vt:lpstr>
      <vt:lpstr>Laserové skenování - přístroje</vt:lpstr>
      <vt:lpstr>Zpracování dat laserového skenování</vt:lpstr>
      <vt:lpstr>Zpracování dat laserového skenování – drátový model</vt:lpstr>
      <vt:lpstr>Zpracování dat laserového skenování – 3D model</vt:lpstr>
      <vt:lpstr>Aplikace pozemního laserového skenování</vt:lpstr>
      <vt:lpstr>Mobilní laserové skenování</vt:lpstr>
      <vt:lpstr>Mobilní laserové skenování - SLAM</vt:lpstr>
      <vt:lpstr>Letecké laserové skenování</vt:lpstr>
      <vt:lpstr>Letecké laserové skenování</vt:lpstr>
      <vt:lpstr>3D model části města z leteckého skenování</vt:lpstr>
      <vt:lpstr>Fotogrammetrie</vt:lpstr>
      <vt:lpstr>Dělení fotogrammetrie</vt:lpstr>
      <vt:lpstr>Jednosnímková fotogrammetrie</vt:lpstr>
      <vt:lpstr>Jednosnímková fotogrammetrie</vt:lpstr>
      <vt:lpstr>Vícesnímková fotogrammetrie</vt:lpstr>
      <vt:lpstr>Vnitřní a vnější orientace</vt:lpstr>
      <vt:lpstr>Přístupy k vyhodnocení </vt:lpstr>
      <vt:lpstr>Programové vybavení</vt:lpstr>
      <vt:lpstr>Výhody a nevýhody fotogrammetrie</vt:lpstr>
      <vt:lpstr>Fotogrammetrické skenovací systémy</vt:lpstr>
      <vt:lpstr>Fotogrammetrické skenovací systémy</vt:lpstr>
      <vt:lpstr>Fotogrammetrické skenovací systémy</vt:lpstr>
      <vt:lpstr>Pozemní fotogrammetrie – aplikace</vt:lpstr>
      <vt:lpstr>Mobilní fotogrammetrie</vt:lpstr>
      <vt:lpstr>Letecká fotogrammetrie</vt:lpstr>
      <vt:lpstr>Fotogrammetrie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Setnička</dc:creator>
  <cp:lastModifiedBy>Urban, Rudolf</cp:lastModifiedBy>
  <cp:revision>298</cp:revision>
  <dcterms:created xsi:type="dcterms:W3CDTF">2009-03-12T12:44:05Z</dcterms:created>
  <dcterms:modified xsi:type="dcterms:W3CDTF">2024-04-15T11:36:20Z</dcterms:modified>
</cp:coreProperties>
</file>