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55" r:id="rId1"/>
  </p:sldMasterIdLst>
  <p:notesMasterIdLst>
    <p:notesMasterId r:id="rId18"/>
  </p:notesMasterIdLst>
  <p:handoutMasterIdLst>
    <p:handoutMasterId r:id="rId19"/>
  </p:handoutMasterIdLst>
  <p:sldIdLst>
    <p:sldId id="265" r:id="rId2"/>
    <p:sldId id="307" r:id="rId3"/>
    <p:sldId id="308" r:id="rId4"/>
    <p:sldId id="312" r:id="rId5"/>
    <p:sldId id="313" r:id="rId6"/>
    <p:sldId id="314" r:id="rId7"/>
    <p:sldId id="309" r:id="rId8"/>
    <p:sldId id="310" r:id="rId9"/>
    <p:sldId id="311" r:id="rId10"/>
    <p:sldId id="315" r:id="rId11"/>
    <p:sldId id="316" r:id="rId12"/>
    <p:sldId id="318" r:id="rId13"/>
    <p:sldId id="317" r:id="rId14"/>
    <p:sldId id="319" r:id="rId15"/>
    <p:sldId id="320" r:id="rId16"/>
    <p:sldId id="321" r:id="rId17"/>
  </p:sldIdLst>
  <p:sldSz cx="9144000" cy="6858000" type="screen4x3"/>
  <p:notesSz cx="9866313" cy="666115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4">
          <p15:clr>
            <a:srgbClr val="A4A3A4"/>
          </p15:clr>
        </p15:guide>
        <p15:guide id="2" pos="19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098">
          <p15:clr>
            <a:srgbClr val="A4A3A4"/>
          </p15:clr>
        </p15:guide>
        <p15:guide id="2" pos="310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FFFF00"/>
    <a:srgbClr val="996633"/>
    <a:srgbClr val="CC9900"/>
    <a:srgbClr val="008000"/>
    <a:srgbClr val="00FF00"/>
    <a:srgbClr val="FF00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6811" autoAdjust="0"/>
  </p:normalViewPr>
  <p:slideViewPr>
    <p:cSldViewPr snapToGrid="0" snapToObjects="1">
      <p:cViewPr varScale="1">
        <p:scale>
          <a:sx n="111" d="100"/>
          <a:sy n="111" d="100"/>
        </p:scale>
        <p:origin x="1728" y="114"/>
      </p:cViewPr>
      <p:guideLst>
        <p:guide orient="horz" pos="194"/>
        <p:guide pos="1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-282" y="-90"/>
      </p:cViewPr>
      <p:guideLst>
        <p:guide orient="horz" pos="2098"/>
        <p:guide pos="3107"/>
      </p:guideLst>
    </p:cSldViewPr>
  </p:notesViewPr>
  <p:gridSpacing cx="90012" cy="90012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E3011687-7FAD-4140-B521-4BA194C952F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5138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179" tIns="43589" rIns="87179" bIns="43589" numCol="1" anchor="t" anchorCtr="0" compatLnSpc="1">
            <a:prstTxWarp prst="textNoShape">
              <a:avLst/>
            </a:prstTxWarp>
          </a:bodyPr>
          <a:lstStyle>
            <a:lvl1pPr defTabSz="871538" eaLnBrk="1" hangingPunct="1"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AF2EB33A-C6D0-4AC6-8C84-E10EE80FE17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89588" y="0"/>
            <a:ext cx="427513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179" tIns="43589" rIns="87179" bIns="43589" numCol="1" anchor="t" anchorCtr="0" compatLnSpc="1">
            <a:prstTxWarp prst="textNoShape">
              <a:avLst/>
            </a:prstTxWarp>
          </a:bodyPr>
          <a:lstStyle>
            <a:lvl1pPr algn="r" defTabSz="871538" eaLnBrk="1" hangingPunct="1"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5E1B6155-43DF-44A0-86A6-42A6F1C66F1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327775"/>
            <a:ext cx="4275138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179" tIns="43589" rIns="87179" bIns="43589" numCol="1" anchor="b" anchorCtr="0" compatLnSpc="1">
            <a:prstTxWarp prst="textNoShape">
              <a:avLst/>
            </a:prstTxWarp>
          </a:bodyPr>
          <a:lstStyle>
            <a:lvl1pPr defTabSz="871538" eaLnBrk="1" hangingPunct="1"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A8CA3C9C-E4FF-4B30-8A63-E960B4CFF752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89588" y="6327775"/>
            <a:ext cx="4275137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179" tIns="43589" rIns="87179" bIns="43589" numCol="1" anchor="b" anchorCtr="0" compatLnSpc="1">
            <a:prstTxWarp prst="textNoShape">
              <a:avLst/>
            </a:prstTxWarp>
          </a:bodyPr>
          <a:lstStyle>
            <a:lvl1pPr algn="r" defTabSz="871538" eaLnBrk="1" hangingPunct="1">
              <a:defRPr sz="1100"/>
            </a:lvl1pPr>
          </a:lstStyle>
          <a:p>
            <a:pPr>
              <a:defRPr/>
            </a:pPr>
            <a:fld id="{8934F11B-3231-484C-BC72-52E8ED36DE0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9E164DED-CAB0-49D5-935B-640B48D2BC9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5138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179" tIns="43589" rIns="87179" bIns="43589" numCol="1" anchor="t" anchorCtr="0" compatLnSpc="1">
            <a:prstTxWarp prst="textNoShape">
              <a:avLst/>
            </a:prstTxWarp>
          </a:bodyPr>
          <a:lstStyle>
            <a:lvl1pPr defTabSz="871538" eaLnBrk="1" hangingPunct="1"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B9843934-AECB-4270-9317-220B3315EE4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589588" y="0"/>
            <a:ext cx="427513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179" tIns="43589" rIns="87179" bIns="43589" numCol="1" anchor="t" anchorCtr="0" compatLnSpc="1">
            <a:prstTxWarp prst="textNoShape">
              <a:avLst/>
            </a:prstTxWarp>
          </a:bodyPr>
          <a:lstStyle>
            <a:lvl1pPr algn="r" defTabSz="871538" eaLnBrk="1" hangingPunct="1"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539F2DFB-8A92-4884-83D7-8479AA3532A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8663" y="498475"/>
            <a:ext cx="3330575" cy="2498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D17DA897-60C9-4CDA-9671-DE542690081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7425" y="3163888"/>
            <a:ext cx="7891463" cy="299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179" tIns="43589" rIns="87179" bIns="43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310CB130-A919-4767-A037-E581DE0B7E7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327775"/>
            <a:ext cx="4275138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179" tIns="43589" rIns="87179" bIns="43589" numCol="1" anchor="b" anchorCtr="0" compatLnSpc="1">
            <a:prstTxWarp prst="textNoShape">
              <a:avLst/>
            </a:prstTxWarp>
          </a:bodyPr>
          <a:lstStyle>
            <a:lvl1pPr defTabSz="871538" eaLnBrk="1" hangingPunct="1"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F994840E-5BD3-4E4A-880C-D4BCBC59EC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89588" y="6327775"/>
            <a:ext cx="4275137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179" tIns="43589" rIns="87179" bIns="43589" numCol="1" anchor="b" anchorCtr="0" compatLnSpc="1">
            <a:prstTxWarp prst="textNoShape">
              <a:avLst/>
            </a:prstTxWarp>
          </a:bodyPr>
          <a:lstStyle>
            <a:lvl1pPr algn="r" defTabSz="871538" eaLnBrk="1" hangingPunct="1">
              <a:defRPr sz="1100"/>
            </a:lvl1pPr>
          </a:lstStyle>
          <a:p>
            <a:pPr>
              <a:defRPr/>
            </a:pPr>
            <a:fld id="{CB2812E3-40F6-4D40-8935-1700F1C035F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1CE42C3-6EFB-40B6-A028-4DD0C5C04BD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0" y="6138863"/>
            <a:ext cx="9140825" cy="719137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cs-CZ" altLang="cs-CZ"/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4F55A11C-823F-41D8-84A4-EDF7D50D8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" y="4875213"/>
            <a:ext cx="7899400" cy="125412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55600" indent="-355600" defTabSz="8731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731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731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731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731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lang="cs-CZ" sz="1600">
                <a:solidFill>
                  <a:srgbClr val="000000"/>
                </a:solidFill>
              </a:rPr>
              <a:t>Tento dokument slouží jako podklad pro přednášky předmětu Stavební geodézie (154SGE) a bez výkladu přednášejícího neposkytuje dostatečné informace.</a:t>
            </a:r>
            <a:br>
              <a:rPr lang="cs-CZ" sz="1600">
                <a:solidFill>
                  <a:srgbClr val="000000"/>
                </a:solidFill>
              </a:rPr>
            </a:br>
            <a:endParaRPr lang="cs-CZ" sz="600">
              <a:solidFill>
                <a:srgbClr val="000000"/>
              </a:solidFill>
            </a:endParaRPr>
          </a:p>
          <a:p>
            <a:pPr eaLnBrk="1" hangingPunct="1">
              <a:buFontTx/>
              <a:buChar char="•"/>
              <a:defRPr/>
            </a:pPr>
            <a:r>
              <a:rPr lang="cs-CZ" sz="1600">
                <a:solidFill>
                  <a:srgbClr val="000000"/>
                </a:solidFill>
              </a:rPr>
              <a:t>Rozsah nemusí odpovídat důležitosti probíraného tématu.</a:t>
            </a:r>
          </a:p>
          <a:p>
            <a:pPr eaLnBrk="1" hangingPunct="1">
              <a:buFontTx/>
              <a:buChar char="•"/>
              <a:defRPr/>
            </a:pPr>
            <a:endParaRPr lang="cs-CZ" sz="600">
              <a:solidFill>
                <a:srgbClr val="000000"/>
              </a:solidFill>
            </a:endParaRPr>
          </a:p>
          <a:p>
            <a:pPr eaLnBrk="1" hangingPunct="1">
              <a:buFontTx/>
              <a:buChar char="•"/>
              <a:defRPr/>
            </a:pPr>
            <a:r>
              <a:rPr lang="cs-CZ" sz="1600">
                <a:solidFill>
                  <a:srgbClr val="000000"/>
                </a:solidFill>
              </a:rPr>
              <a:t>Závěr je věnován odkazům na stránky věnující se shodnému tématu.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FEFCD90-7194-44D5-8FE5-EE74BACF37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" y="0"/>
            <a:ext cx="9140825" cy="719138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cs-CZ" altLang="cs-CZ"/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C03081C5-5137-4C9A-ADE3-C2F0A9C25A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2582863"/>
            <a:ext cx="7899400" cy="13716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>
            <a:lvl1pPr marL="355600" indent="-355600" defTabSz="8731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731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731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731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731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sz="2400">
                <a:solidFill>
                  <a:srgbClr val="000000"/>
                </a:solidFill>
              </a:rPr>
              <a:t>Doc. Ing. Pavel Hánek, CSc.</a:t>
            </a:r>
          </a:p>
          <a:p>
            <a:pPr algn="ctr" eaLnBrk="1" hangingPunct="1">
              <a:defRPr/>
            </a:pPr>
            <a:endParaRPr lang="cs-CZ" sz="1000">
              <a:solidFill>
                <a:srgbClr val="000000"/>
              </a:solidFill>
            </a:endParaRPr>
          </a:p>
          <a:p>
            <a:pPr algn="ctr" eaLnBrk="1" hangingPunct="1">
              <a:defRPr/>
            </a:pPr>
            <a:r>
              <a:rPr lang="cs-CZ" sz="2000" i="1">
                <a:solidFill>
                  <a:srgbClr val="000000"/>
                </a:solidFill>
              </a:rPr>
              <a:t>ČVUT v Praze, Fakulta stavební, katedra speciální geodézie</a:t>
            </a:r>
          </a:p>
          <a:p>
            <a:pPr algn="ctr" eaLnBrk="1" hangingPunct="1">
              <a:defRPr/>
            </a:pPr>
            <a:endParaRPr lang="cs-CZ" sz="1000" i="1">
              <a:solidFill>
                <a:srgbClr val="000000"/>
              </a:solidFill>
            </a:endParaRPr>
          </a:p>
          <a:p>
            <a:pPr algn="ctr" eaLnBrk="1" hangingPunct="1">
              <a:defRPr/>
            </a:pPr>
            <a:r>
              <a:rPr lang="cs-CZ" sz="2000" i="1">
                <a:solidFill>
                  <a:srgbClr val="000000"/>
                </a:solidFill>
              </a:rPr>
              <a:t>2010</a:t>
            </a:r>
          </a:p>
        </p:txBody>
      </p:sp>
      <p:sp>
        <p:nvSpPr>
          <p:cNvPr id="93186" name="Rectangle 2"/>
          <p:cNvSpPr>
            <a:spLocks noGrp="1" noChangeArrowheads="1"/>
          </p:cNvSpPr>
          <p:nvPr>
            <p:ph type="subTitle" idx="1"/>
          </p:nvPr>
        </p:nvSpPr>
        <p:spPr>
          <a:xfrm flipH="1">
            <a:off x="8904288" y="6629400"/>
            <a:ext cx="236537" cy="228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00">
                <a:solidFill>
                  <a:schemeClr val="tx2"/>
                </a:solidFill>
              </a:defRPr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93188" name="AutoShape 4"/>
          <p:cNvSpPr>
            <a:spLocks noGrp="1" noChangeArrowheads="1"/>
          </p:cNvSpPr>
          <p:nvPr>
            <p:ph type="ctrTitle" sz="quarter"/>
          </p:nvPr>
        </p:nvSpPr>
        <p:spPr>
          <a:xfrm>
            <a:off x="2006600" y="736600"/>
            <a:ext cx="5127625" cy="1563688"/>
          </a:xfrm>
          <a:prstGeom prst="roundRect">
            <a:avLst>
              <a:gd name="adj" fmla="val 29333"/>
            </a:avLst>
          </a:prstGeom>
          <a:solidFill>
            <a:srgbClr val="FFCC00"/>
          </a:solidFill>
        </p:spPr>
        <p:txBody>
          <a:bodyPr anchor="ctr" anchorCtr="1"/>
          <a:lstStyle>
            <a:lvl1pPr algn="ctr">
              <a:lnSpc>
                <a:spcPct val="100000"/>
              </a:lnSpc>
              <a:defRPr sz="4000" b="0"/>
            </a:lvl1pPr>
          </a:lstStyle>
          <a:p>
            <a:r>
              <a:rPr lang="cs-CZ"/>
              <a:t>Stavební geodézie</a:t>
            </a:r>
            <a:br>
              <a:rPr lang="cs-CZ"/>
            </a:br>
            <a:r>
              <a:rPr lang="cs-CZ"/>
              <a:t>Přednáška</a:t>
            </a:r>
          </a:p>
        </p:txBody>
      </p:sp>
    </p:spTree>
    <p:extLst>
      <p:ext uri="{BB962C8B-B14F-4D97-AF65-F5344CB8AC3E}">
        <p14:creationId xmlns:p14="http://schemas.microsoft.com/office/powerpoint/2010/main" val="1103540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078332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08775" y="304800"/>
            <a:ext cx="2133600" cy="6208713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251575" cy="6208713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205814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923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267807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04800" y="727075"/>
            <a:ext cx="4192588" cy="57864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9788" y="727075"/>
            <a:ext cx="4192587" cy="57864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071837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790036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316057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8605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244596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546254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80B18DF-BB1A-4D80-B586-6B927BD91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" y="0"/>
            <a:ext cx="9140825" cy="368300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cs-CZ" altLang="cs-CZ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E3BE6B0-B6ED-4E4A-8260-6F5873E2151D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0" y="6489700"/>
            <a:ext cx="9140825" cy="368300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cs-CZ" altLang="cs-CZ"/>
          </a:p>
        </p:txBody>
      </p:sp>
      <p:sp>
        <p:nvSpPr>
          <p:cNvPr id="1028" name="AutoShape 4">
            <a:extLst>
              <a:ext uri="{FF2B5EF4-FFF2-40B4-BE49-F238E27FC236}">
                <a16:creationId xmlns:a16="http://schemas.microsoft.com/office/drawing/2014/main" id="{35A0AD67-7AA2-4D30-9BEF-EC7FDA1528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04800"/>
            <a:ext cx="8532813" cy="422275"/>
          </a:xfrm>
          <a:prstGeom prst="roundRect">
            <a:avLst>
              <a:gd name="adj" fmla="val 21667"/>
            </a:avLst>
          </a:prstGeom>
          <a:gradFill rotWithShape="1">
            <a:gsLst>
              <a:gs pos="0">
                <a:srgbClr val="FFCC00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ECFFF40-75CA-403A-B4D3-B343C78054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727075"/>
            <a:ext cx="8537575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003366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003366"/>
          </a:solidFill>
          <a:latin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003366"/>
          </a:solidFill>
          <a:latin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003366"/>
          </a:solidFill>
          <a:latin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003366"/>
          </a:solidFill>
          <a:latin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003366"/>
          </a:solidFill>
          <a:latin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003366"/>
          </a:solidFill>
          <a:latin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003366"/>
          </a:solidFill>
          <a:latin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003366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anose="05000000000000000000" pitchFamily="2" charset="2"/>
        <a:buChar char="l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16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rudolf.urban@fsv.cvut.cz" TargetMode="Externa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6">
            <a:extLst>
              <a:ext uri="{FF2B5EF4-FFF2-40B4-BE49-F238E27FC236}">
                <a16:creationId xmlns:a16="http://schemas.microsoft.com/office/drawing/2014/main" id="{A04D9C7A-821F-43BC-8D84-EEBC89CE9B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1023938"/>
            <a:ext cx="7234238" cy="670941"/>
          </a:xfrm>
          <a:solidFill>
            <a:srgbClr val="FFC000"/>
          </a:solidFill>
        </p:spPr>
        <p:txBody>
          <a:bodyPr/>
          <a:lstStyle/>
          <a:p>
            <a:pPr algn="ctr" eaLnBrk="1" hangingPunct="1"/>
            <a:r>
              <a:rPr lang="cs-CZ" altLang="cs-CZ" sz="3600" cap="none" dirty="0"/>
              <a:t>Podrobné měření polohové</a:t>
            </a:r>
          </a:p>
        </p:txBody>
      </p:sp>
      <p:sp>
        <p:nvSpPr>
          <p:cNvPr id="5123" name="Zástupný symbol pro text 2">
            <a:extLst>
              <a:ext uri="{FF2B5EF4-FFF2-40B4-BE49-F238E27FC236}">
                <a16:creationId xmlns:a16="http://schemas.microsoft.com/office/drawing/2014/main" id="{D43E28CF-0CBC-4AB8-B8C9-6F512AB209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22313" y="2219325"/>
            <a:ext cx="7772400" cy="4381500"/>
          </a:xfrm>
        </p:spPr>
        <p:txBody>
          <a:bodyPr anchor="t"/>
          <a:lstStyle/>
          <a:p>
            <a:pPr algn="ctr"/>
            <a:endParaRPr lang="cs-CZ" altLang="cs-CZ" sz="3200"/>
          </a:p>
          <a:p>
            <a:pPr algn="ctr"/>
            <a:endParaRPr lang="cs-CZ" altLang="cs-CZ" sz="3200"/>
          </a:p>
          <a:p>
            <a:pPr algn="ctr"/>
            <a:r>
              <a:rPr lang="cs-CZ" altLang="cs-CZ" sz="3200"/>
              <a:t>Doc. Ing. Rudolf Urban, Ph.D.</a:t>
            </a:r>
          </a:p>
          <a:p>
            <a:pPr algn="ctr"/>
            <a:endParaRPr lang="cs-CZ" altLang="cs-CZ" sz="800"/>
          </a:p>
          <a:p>
            <a:pPr algn="ctr"/>
            <a:endParaRPr lang="cs-CZ" altLang="cs-CZ" sz="800"/>
          </a:p>
          <a:p>
            <a:pPr algn="ctr"/>
            <a:r>
              <a:rPr lang="cs-CZ" altLang="cs-CZ"/>
              <a:t>Email: </a:t>
            </a:r>
            <a:r>
              <a:rPr lang="cs-CZ" altLang="cs-CZ">
                <a:hlinkClick r:id="rId2"/>
              </a:rPr>
              <a:t>rudolf.urban@fsv.cvut.cz</a:t>
            </a:r>
            <a:endParaRPr lang="cs-CZ" altLang="cs-CZ"/>
          </a:p>
          <a:p>
            <a:pPr algn="ctr"/>
            <a:r>
              <a:rPr lang="cs-CZ" altLang="cs-CZ"/>
              <a:t>Místnost: </a:t>
            </a:r>
            <a:r>
              <a:rPr lang="cs-CZ" altLang="cs-CZ" b="1"/>
              <a:t>B903</a:t>
            </a:r>
          </a:p>
          <a:p>
            <a:pPr algn="ctr"/>
            <a:endParaRPr lang="cs-CZ" altLang="cs-CZ" sz="800"/>
          </a:p>
          <a:p>
            <a:endParaRPr lang="cs-CZ" altLang="cs-CZ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2EEB38BC-A31D-4D17-921A-E82129D6C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8532813" cy="435063"/>
          </a:xfrm>
        </p:spPr>
        <p:txBody>
          <a:bodyPr/>
          <a:lstStyle/>
          <a:p>
            <a:r>
              <a:rPr lang="cs-CZ" altLang="cs-CZ" dirty="0"/>
              <a:t>Zápisníky podrobného měření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82A2ADA-21C4-4BBA-AE89-2156D236B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838200"/>
            <a:ext cx="8537575" cy="567531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Registrační zařízení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Zápisník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cs-CZ" sz="1800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Formu zápisníku je možno </a:t>
            </a:r>
          </a:p>
          <a:p>
            <a:pPr marL="0" indent="0">
              <a:buNone/>
              <a:defRPr/>
            </a:pPr>
            <a:r>
              <a:rPr lang="cs-CZ" sz="1800" dirty="0"/>
              <a:t>      přizpůsobit konkrétnímu zpracování </a:t>
            </a:r>
          </a:p>
          <a:p>
            <a:pPr marL="0" indent="0">
              <a:buNone/>
              <a:defRPr/>
            </a:pPr>
            <a:r>
              <a:rPr lang="cs-CZ" sz="1800" dirty="0"/>
              <a:t>      dat při výpočtech souřadnic.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Číslo zápisníku je shodné s </a:t>
            </a:r>
          </a:p>
          <a:p>
            <a:pPr marL="0" indent="0">
              <a:buNone/>
              <a:defRPr/>
            </a:pPr>
            <a:r>
              <a:rPr lang="cs-CZ" sz="1800" dirty="0"/>
              <a:t>      číslem měřického náčrtu.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Jeden zápisník může obsahovat </a:t>
            </a:r>
          </a:p>
          <a:p>
            <a:pPr marL="0" indent="0">
              <a:buNone/>
              <a:defRPr/>
            </a:pPr>
            <a:r>
              <a:rPr lang="cs-CZ" sz="1800" dirty="0"/>
              <a:t>     naměřené hodnoty pro více </a:t>
            </a:r>
          </a:p>
          <a:p>
            <a:pPr marL="0" indent="0">
              <a:buNone/>
              <a:defRPr/>
            </a:pPr>
            <a:r>
              <a:rPr lang="cs-CZ" sz="1800" dirty="0"/>
              <a:t>     měřických náčrtů.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Je-li potřeba pro jeden měřický náčrt</a:t>
            </a:r>
          </a:p>
          <a:p>
            <a:pPr marL="0" indent="0">
              <a:buNone/>
              <a:defRPr/>
            </a:pPr>
            <a:r>
              <a:rPr lang="cs-CZ" sz="1800" dirty="0"/>
              <a:t>     založit více zápisníků, doplní se v </a:t>
            </a:r>
          </a:p>
          <a:p>
            <a:pPr marL="0" indent="0">
              <a:buNone/>
              <a:defRPr/>
            </a:pPr>
            <a:r>
              <a:rPr lang="cs-CZ" sz="1800" dirty="0"/>
              <a:t>     číslo zápisníku </a:t>
            </a:r>
            <a:r>
              <a:rPr lang="cs-CZ" sz="1800" dirty="0" err="1"/>
              <a:t>poddělením</a:t>
            </a:r>
            <a:r>
              <a:rPr lang="cs-CZ" sz="1800" dirty="0"/>
              <a:t>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720614F-EBFD-4BA8-BA7C-EB07095F4F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2" r="2449" b="3248"/>
          <a:stretch/>
        </p:blipFill>
        <p:spPr>
          <a:xfrm>
            <a:off x="4433977" y="208746"/>
            <a:ext cx="4710023" cy="644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685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2EEB38BC-A31D-4D17-921A-E82129D6C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8532813" cy="435063"/>
          </a:xfrm>
        </p:spPr>
        <p:txBody>
          <a:bodyPr/>
          <a:lstStyle/>
          <a:p>
            <a:r>
              <a:rPr lang="cs-CZ" altLang="cs-CZ" dirty="0"/>
              <a:t>Typy úloh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82A2ADA-21C4-4BBA-AE89-2156D236B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838200"/>
            <a:ext cx="8537575" cy="5675313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cs-CZ" sz="1800" dirty="0"/>
              <a:t>0 – metoda pravoúhlých souřadnic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pevná měřická přímka,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volná měřická přímka,</a:t>
            </a:r>
          </a:p>
          <a:p>
            <a:pPr marL="0" indent="0">
              <a:buNone/>
              <a:defRPr/>
            </a:pPr>
            <a:r>
              <a:rPr lang="cs-CZ" sz="1800" dirty="0"/>
              <a:t>1 – polární metoda,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pevné stanovisko,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volné stanovisko,</a:t>
            </a:r>
          </a:p>
          <a:p>
            <a:pPr marL="0" indent="0">
              <a:buNone/>
              <a:defRPr/>
            </a:pPr>
            <a:r>
              <a:rPr lang="cs-CZ" sz="1800" dirty="0"/>
              <a:t>2 – vyrovnání bodu do přímky (bod 143)</a:t>
            </a:r>
          </a:p>
          <a:p>
            <a:pPr marL="0" indent="0">
              <a:buNone/>
              <a:defRPr/>
            </a:pPr>
            <a:r>
              <a:rPr lang="cs-CZ" sz="1800" dirty="0"/>
              <a:t>3 – metoda průsečíku dvou přímek,</a:t>
            </a:r>
          </a:p>
          <a:p>
            <a:pPr marL="0" indent="0">
              <a:buNone/>
              <a:defRPr/>
            </a:pPr>
            <a:r>
              <a:rPr lang="cs-CZ" sz="1800" dirty="0"/>
              <a:t>4 – metoda konstrukčních </a:t>
            </a:r>
            <a:r>
              <a:rPr lang="cs-CZ" sz="1800" dirty="0" err="1"/>
              <a:t>oměrných</a:t>
            </a:r>
            <a:r>
              <a:rPr lang="cs-CZ" sz="1800" dirty="0"/>
              <a:t>,</a:t>
            </a:r>
          </a:p>
          <a:p>
            <a:pPr marL="0" indent="0">
              <a:buNone/>
              <a:defRPr/>
            </a:pPr>
            <a:r>
              <a:rPr lang="cs-CZ" sz="1800" dirty="0"/>
              <a:t>5 – metoda protínání z délek,</a:t>
            </a:r>
          </a:p>
          <a:p>
            <a:pPr marL="0" indent="0">
              <a:buNone/>
              <a:defRPr/>
            </a:pPr>
            <a:r>
              <a:rPr lang="cs-CZ" sz="1800" dirty="0"/>
              <a:t>6 – redukce souřadnic o střešní přesah,</a:t>
            </a:r>
          </a:p>
          <a:p>
            <a:pPr marL="0" indent="0">
              <a:buNone/>
              <a:defRPr/>
            </a:pPr>
            <a:r>
              <a:rPr lang="cs-CZ" sz="1800" dirty="0"/>
              <a:t>7 – metoda konstrukčních </a:t>
            </a:r>
            <a:r>
              <a:rPr lang="cs-CZ" sz="1800" dirty="0" err="1"/>
              <a:t>oměrných</a:t>
            </a:r>
            <a:r>
              <a:rPr lang="cs-CZ" sz="1800" dirty="0"/>
              <a:t> se současným vyrovnáním na pravoúhlost,</a:t>
            </a:r>
          </a:p>
          <a:p>
            <a:pPr marL="0" indent="0">
              <a:buNone/>
              <a:defRPr/>
            </a:pPr>
            <a:r>
              <a:rPr lang="cs-CZ" sz="1800" dirty="0"/>
              <a:t>8 – metoda protínání zpět,</a:t>
            </a:r>
          </a:p>
          <a:p>
            <a:pPr marL="0" indent="0">
              <a:buNone/>
              <a:defRPr/>
            </a:pPr>
            <a:r>
              <a:rPr lang="cs-CZ" sz="1800" dirty="0"/>
              <a:t>9 – kontrolní </a:t>
            </a:r>
            <a:r>
              <a:rPr lang="cs-CZ" sz="1800" dirty="0" err="1"/>
              <a:t>oměrné</a:t>
            </a:r>
            <a:r>
              <a:rPr lang="cs-CZ" sz="1800" dirty="0"/>
              <a:t> míry,</a:t>
            </a:r>
          </a:p>
          <a:p>
            <a:pPr marL="0" indent="0">
              <a:buNone/>
              <a:defRPr/>
            </a:pPr>
            <a:r>
              <a:rPr lang="cs-CZ" sz="1800" dirty="0"/>
              <a:t>10 – úprava obrazce na pravoúhlý,</a:t>
            </a:r>
          </a:p>
          <a:p>
            <a:pPr marL="0" indent="0">
              <a:buNone/>
              <a:defRPr/>
            </a:pPr>
            <a:r>
              <a:rPr lang="cs-CZ" sz="1800" dirty="0"/>
              <a:t>11 – metoda řídící přímky.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B2EBA44-29C6-46AE-94D3-6CACBEF1B8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057"/>
          <a:stretch/>
        </p:blipFill>
        <p:spPr>
          <a:xfrm>
            <a:off x="4461802" y="856131"/>
            <a:ext cx="3399631" cy="147123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8BFDC12-FC98-46E9-83F8-6723639AC7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097"/>
          <a:stretch/>
        </p:blipFill>
        <p:spPr>
          <a:xfrm>
            <a:off x="4571206" y="2697290"/>
            <a:ext cx="3134424" cy="183335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474B68B-B45B-4023-B771-58643408A7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862"/>
          <a:stretch/>
        </p:blipFill>
        <p:spPr>
          <a:xfrm>
            <a:off x="4113733" y="4812685"/>
            <a:ext cx="4623655" cy="179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16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2EEB38BC-A31D-4D17-921A-E82129D6C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8532813" cy="435063"/>
          </a:xfrm>
        </p:spPr>
        <p:txBody>
          <a:bodyPr/>
          <a:lstStyle/>
          <a:p>
            <a:r>
              <a:rPr lang="cs-CZ" altLang="cs-CZ" dirty="0"/>
              <a:t>0 – Ortogonální metoda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82A2ADA-21C4-4BBA-AE89-2156D236B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838200"/>
            <a:ext cx="8537575" cy="5675313"/>
          </a:xfrm>
        </p:spPr>
        <p:txBody>
          <a:bodyPr/>
          <a:lstStyle/>
          <a:p>
            <a:pPr marL="285750" lvl="1"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Staničení a kolmice</a:t>
            </a:r>
          </a:p>
          <a:p>
            <a:pPr marL="285750" lvl="1"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Pevná měřická přímka</a:t>
            </a:r>
          </a:p>
          <a:p>
            <a:pPr marL="285750" lvl="1"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Volná měřická přímka</a:t>
            </a:r>
          </a:p>
          <a:p>
            <a:pPr marL="285750" lvl="1">
              <a:buFont typeface="Wingdings" panose="05000000000000000000" pitchFamily="2" charset="2"/>
              <a:buChar char="Ø"/>
              <a:defRPr/>
            </a:pPr>
            <a:endParaRPr lang="cs-CZ" sz="1800" dirty="0"/>
          </a:p>
          <a:p>
            <a:pPr marL="285750" lvl="1"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Kolmice max ¾ přímky</a:t>
            </a:r>
          </a:p>
          <a:p>
            <a:pPr marL="285750" lvl="1"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Přímka lze prodloužit </a:t>
            </a:r>
          </a:p>
          <a:p>
            <a:pPr marL="0" lvl="1" indent="0">
              <a:buNone/>
              <a:defRPr/>
            </a:pPr>
            <a:r>
              <a:rPr lang="cs-CZ" sz="1800" dirty="0"/>
              <a:t>     pentagonem max o 1/3</a:t>
            </a:r>
          </a:p>
          <a:p>
            <a:pPr marL="0" lvl="1" indent="0">
              <a:buNone/>
              <a:defRPr/>
            </a:pPr>
            <a:endParaRPr lang="cs-CZ" sz="1800" dirty="0"/>
          </a:p>
          <a:p>
            <a:pPr marL="0" lvl="1" indent="0">
              <a:buNone/>
              <a:defRPr/>
            </a:pPr>
            <a:endParaRPr lang="cs-CZ" sz="1800" dirty="0"/>
          </a:p>
          <a:p>
            <a:pPr marL="0" lvl="1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8AE6234-4BE8-478F-834E-01BECFFC6B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7000"/>
                    </a14:imgEffect>
                    <a14:imgEffect>
                      <a14:saturation sat="0"/>
                    </a14:imgEffect>
                    <a14:imgEffect>
                      <a14:brightnessContrast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989" b="17246"/>
          <a:stretch/>
        </p:blipFill>
        <p:spPr>
          <a:xfrm>
            <a:off x="3494338" y="986042"/>
            <a:ext cx="5348037" cy="4352874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111997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2EEB38BC-A31D-4D17-921A-E82129D6C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8532813" cy="435063"/>
          </a:xfrm>
        </p:spPr>
        <p:txBody>
          <a:bodyPr/>
          <a:lstStyle/>
          <a:p>
            <a:r>
              <a:rPr lang="cs-CZ" altLang="cs-CZ" dirty="0"/>
              <a:t>1 – Polární metoda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82A2ADA-21C4-4BBA-AE89-2156D236B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838200"/>
            <a:ext cx="8537575" cy="5675313"/>
          </a:xfrm>
        </p:spPr>
        <p:txBody>
          <a:bodyPr/>
          <a:lstStyle/>
          <a:p>
            <a:pPr marL="285750" lvl="1"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pevné stanovisko</a:t>
            </a:r>
          </a:p>
          <a:p>
            <a:pPr marL="285750" lvl="1"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volné stanovisko</a:t>
            </a:r>
          </a:p>
          <a:p>
            <a:pPr marL="285750" lvl="1">
              <a:buFont typeface="Wingdings" panose="05000000000000000000" pitchFamily="2" charset="2"/>
              <a:buChar char="Ø"/>
              <a:defRPr/>
            </a:pPr>
            <a:endParaRPr lang="cs-CZ" sz="1800" dirty="0"/>
          </a:p>
          <a:p>
            <a:pPr marL="285750" lvl="1"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Orientace alespoň na dva body</a:t>
            </a:r>
          </a:p>
          <a:p>
            <a:pPr marL="285750" lvl="1"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Nejméně na jeden i délka</a:t>
            </a:r>
          </a:p>
          <a:p>
            <a:pPr marL="285750" lvl="1"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Určovaný bod max 1,5 násobek</a:t>
            </a:r>
          </a:p>
          <a:p>
            <a:pPr marL="0" lvl="1" indent="0">
              <a:buNone/>
              <a:defRPr/>
            </a:pPr>
            <a:r>
              <a:rPr lang="cs-CZ" sz="1800" dirty="0"/>
              <a:t>     délky orientace</a:t>
            </a:r>
          </a:p>
          <a:p>
            <a:pPr marL="285750" lvl="1"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polární kolmice max ½ délky od </a:t>
            </a:r>
          </a:p>
          <a:p>
            <a:pPr marL="0" lvl="1" indent="0">
              <a:buNone/>
              <a:defRPr/>
            </a:pPr>
            <a:r>
              <a:rPr lang="cs-CZ" sz="1800" dirty="0"/>
              <a:t>    stanoviska k patě kolmice avšak </a:t>
            </a:r>
          </a:p>
          <a:p>
            <a:pPr marL="0" lvl="1" indent="0">
              <a:buNone/>
              <a:defRPr/>
            </a:pPr>
            <a:r>
              <a:rPr lang="cs-CZ" sz="1800" dirty="0"/>
              <a:t>    maximálně 30 m</a:t>
            </a:r>
          </a:p>
          <a:p>
            <a:pPr marL="285750" lvl="1">
              <a:buFont typeface="Wingdings" panose="05000000000000000000" pitchFamily="2" charset="2"/>
              <a:buChar char="Ø"/>
              <a:defRPr/>
            </a:pPr>
            <a:endParaRPr lang="cs-CZ" sz="1800" dirty="0"/>
          </a:p>
          <a:p>
            <a:pPr marL="0" lvl="1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</p:txBody>
      </p:sp>
      <p:pic>
        <p:nvPicPr>
          <p:cNvPr id="8" name="Obrázek 7" descr="Obsah obrázku text, účtenka&#10;&#10;Popis byl vytvořen automaticky">
            <a:extLst>
              <a:ext uri="{FF2B5EF4-FFF2-40B4-BE49-F238E27FC236}">
                <a16:creationId xmlns:a16="http://schemas.microsoft.com/office/drawing/2014/main" id="{AFBEB5A9-AB5F-4FE1-8D87-87280FD2D8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204" r="7164" b="11398"/>
          <a:stretch/>
        </p:blipFill>
        <p:spPr>
          <a:xfrm>
            <a:off x="4118634" y="304800"/>
            <a:ext cx="4917386" cy="578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45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2EEB38BC-A31D-4D17-921A-E82129D6C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8532813" cy="435063"/>
          </a:xfrm>
        </p:spPr>
        <p:txBody>
          <a:bodyPr/>
          <a:lstStyle/>
          <a:p>
            <a:r>
              <a:rPr lang="cs-CZ" altLang="cs-CZ" dirty="0"/>
              <a:t>4 – Konstrukční </a:t>
            </a:r>
            <a:r>
              <a:rPr lang="cs-CZ" altLang="cs-CZ" dirty="0" err="1"/>
              <a:t>oměrné</a:t>
            </a:r>
            <a:endParaRPr lang="cs-CZ" alt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82A2ADA-21C4-4BBA-AE89-2156D236B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838200"/>
            <a:ext cx="8537575" cy="5675313"/>
          </a:xfrm>
        </p:spPr>
        <p:txBody>
          <a:bodyPr/>
          <a:lstStyle/>
          <a:p>
            <a:pPr marL="285750" lvl="1"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Pro pravoúhlé objekty</a:t>
            </a:r>
          </a:p>
          <a:p>
            <a:pPr marL="285750" lvl="1"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Menší než 2 m</a:t>
            </a:r>
          </a:p>
          <a:p>
            <a:pPr marL="285750" lvl="1"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Dopočet souřadnic</a:t>
            </a:r>
          </a:p>
          <a:p>
            <a:pPr marL="285750" lvl="1"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Znamínko !!!</a:t>
            </a:r>
          </a:p>
          <a:p>
            <a:pPr marL="285750" lvl="1"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Max. 8 bodů</a:t>
            </a:r>
          </a:p>
          <a:p>
            <a:pPr marL="285750" lvl="1">
              <a:buFont typeface="Wingdings" panose="05000000000000000000" pitchFamily="2" charset="2"/>
              <a:buChar char="Ø"/>
              <a:defRPr/>
            </a:pPr>
            <a:endParaRPr lang="cs-CZ" sz="1800" dirty="0"/>
          </a:p>
          <a:p>
            <a:pPr marL="0" lvl="1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7BDD450-EAD1-4E83-95BD-CF0F41049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70" r="19168" b="14062"/>
          <a:stretch/>
        </p:blipFill>
        <p:spPr>
          <a:xfrm>
            <a:off x="4268863" y="777046"/>
            <a:ext cx="3791130" cy="221924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F25AF2A-934A-4D95-8A17-22927DEF75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</a:blip>
          <a:srcRect b="7320"/>
          <a:stretch/>
        </p:blipFill>
        <p:spPr>
          <a:xfrm>
            <a:off x="3249390" y="2940002"/>
            <a:ext cx="5592985" cy="28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50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2EEB38BC-A31D-4D17-921A-E82129D6C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8532813" cy="435063"/>
          </a:xfrm>
        </p:spPr>
        <p:txBody>
          <a:bodyPr/>
          <a:lstStyle/>
          <a:p>
            <a:r>
              <a:rPr lang="cs-CZ" altLang="cs-CZ" dirty="0"/>
              <a:t>Křivkové prvky polohopisu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82A2ADA-21C4-4BBA-AE89-2156D236B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838200"/>
            <a:ext cx="8537575" cy="5675313"/>
          </a:xfrm>
        </p:spPr>
        <p:txBody>
          <a:bodyPr/>
          <a:lstStyle/>
          <a:p>
            <a:pPr marL="285750" lvl="1"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Na kruhovém oblouku (začátek, střed, konec – spojuje se přímkou !)</a:t>
            </a:r>
          </a:p>
          <a:p>
            <a:pPr marL="285750" lvl="1"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Na kružnici (3 body na obvodu, nebo střed a poloměr)</a:t>
            </a:r>
          </a:p>
          <a:p>
            <a:pPr marL="285750" lvl="1"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Na obecné křivce (body tak, aby to vystihlo tvar – nejméně 5)</a:t>
            </a:r>
          </a:p>
          <a:p>
            <a:pPr marL="285750" lvl="1">
              <a:buFont typeface="Wingdings" panose="05000000000000000000" pitchFamily="2" charset="2"/>
              <a:buChar char="Ø"/>
              <a:defRPr/>
            </a:pPr>
            <a:endParaRPr lang="cs-CZ" sz="800" dirty="0"/>
          </a:p>
          <a:p>
            <a:pPr marL="0" lvl="1" indent="0" algn="ctr">
              <a:buNone/>
              <a:defRPr/>
            </a:pPr>
            <a:r>
              <a:rPr lang="cs-CZ" sz="1800" dirty="0">
                <a:solidFill>
                  <a:srgbClr val="FF0000"/>
                </a:solidFill>
              </a:rPr>
              <a:t>Při podrobném měření zadávat fyzikální a matematické korekce !!!</a:t>
            </a:r>
          </a:p>
          <a:p>
            <a:pPr marL="0" lvl="1" indent="0" algn="ctr">
              <a:buNone/>
              <a:defRPr/>
            </a:pPr>
            <a:endParaRPr lang="cs-CZ" sz="800" dirty="0">
              <a:solidFill>
                <a:srgbClr val="FF0000"/>
              </a:solidFill>
            </a:endParaRPr>
          </a:p>
          <a:p>
            <a:pPr marL="0" lvl="1" indent="0">
              <a:buNone/>
              <a:defRPr/>
            </a:pPr>
            <a:r>
              <a:rPr lang="cs-CZ" sz="1800" dirty="0">
                <a:solidFill>
                  <a:srgbClr val="FF0000"/>
                </a:solidFill>
              </a:rPr>
              <a:t>Kontroly: </a:t>
            </a:r>
          </a:p>
          <a:p>
            <a:pPr marL="285750" lvl="1">
              <a:buFont typeface="Wingdings" panose="05000000000000000000" pitchFamily="2" charset="2"/>
              <a:buChar char="Ø"/>
              <a:defRPr/>
            </a:pPr>
            <a:r>
              <a:rPr lang="cs-CZ" sz="1800" dirty="0">
                <a:solidFill>
                  <a:srgbClr val="FF0000"/>
                </a:solidFill>
              </a:rPr>
              <a:t>Dvojí zaměření podrobného bodu z jiného stanoviska</a:t>
            </a:r>
          </a:p>
          <a:p>
            <a:pPr marL="285750" lvl="1">
              <a:buFont typeface="Wingdings" panose="05000000000000000000" pitchFamily="2" charset="2"/>
              <a:buChar char="Ø"/>
              <a:defRPr/>
            </a:pPr>
            <a:r>
              <a:rPr lang="cs-CZ" sz="1800" dirty="0">
                <a:solidFill>
                  <a:srgbClr val="FF0000"/>
                </a:solidFill>
              </a:rPr>
              <a:t>Na konci měření kontrola orientace </a:t>
            </a:r>
          </a:p>
          <a:p>
            <a:pPr marL="285750" lvl="1">
              <a:buFont typeface="Wingdings" panose="05000000000000000000" pitchFamily="2" charset="2"/>
              <a:buChar char="Ø"/>
              <a:defRPr/>
            </a:pPr>
            <a:r>
              <a:rPr lang="cs-CZ" sz="1800" dirty="0" err="1">
                <a:solidFill>
                  <a:srgbClr val="FF0000"/>
                </a:solidFill>
              </a:rPr>
              <a:t>Oměrné</a:t>
            </a:r>
            <a:r>
              <a:rPr lang="cs-CZ" sz="1800" dirty="0">
                <a:solidFill>
                  <a:srgbClr val="FF0000"/>
                </a:solidFill>
              </a:rPr>
              <a:t> míry a křížové míry</a:t>
            </a:r>
          </a:p>
          <a:p>
            <a:pPr marL="285750" lvl="1">
              <a:buFont typeface="Wingdings" panose="05000000000000000000" pitchFamily="2" charset="2"/>
              <a:buChar char="Ø"/>
              <a:defRPr/>
            </a:pPr>
            <a:endParaRPr lang="cs-CZ" sz="1800" dirty="0"/>
          </a:p>
          <a:p>
            <a:pPr marL="0" lvl="1" indent="0">
              <a:buNone/>
              <a:defRPr/>
            </a:pPr>
            <a:r>
              <a:rPr lang="cs-CZ" sz="1800" dirty="0"/>
              <a:t>Kód kvality – střední souřadnicová chyba vůči základu (</a:t>
            </a:r>
            <a:r>
              <a:rPr lang="cs-CZ" dirty="0"/>
              <a:t>VYHLÁŠKA č. 190/1996 Sb.</a:t>
            </a:r>
            <a:r>
              <a:rPr lang="cs-CZ" sz="1800" dirty="0"/>
              <a:t>)</a:t>
            </a:r>
          </a:p>
          <a:p>
            <a:pPr marL="285750" lvl="1">
              <a:buFont typeface="Wingdings" panose="05000000000000000000" pitchFamily="2" charset="2"/>
              <a:buChar char="Ø"/>
              <a:defRPr/>
            </a:pPr>
            <a:endParaRPr lang="cs-CZ" sz="1800" dirty="0"/>
          </a:p>
          <a:p>
            <a:pPr marL="0" lvl="1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115CCF7-7E1A-4987-AAE2-DEBE2CF0D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55" y="4894431"/>
            <a:ext cx="7869490" cy="184232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0719450-E7B9-4343-B6A2-BEB27EF19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1674" y="4437167"/>
            <a:ext cx="2333951" cy="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91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2EEB38BC-A31D-4D17-921A-E82129D6C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8532813" cy="435063"/>
          </a:xfrm>
        </p:spPr>
        <p:txBody>
          <a:bodyPr/>
          <a:lstStyle/>
          <a:p>
            <a:r>
              <a:rPr lang="cs-CZ" altLang="cs-CZ" dirty="0"/>
              <a:t>COGO funkce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82A2ADA-21C4-4BBA-AE89-2156D236B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838200"/>
            <a:ext cx="8537575" cy="5675313"/>
          </a:xfrm>
        </p:spPr>
        <p:txBody>
          <a:bodyPr/>
          <a:lstStyle/>
          <a:p>
            <a:pPr marL="0" lvl="1" indent="0">
              <a:buNone/>
              <a:defRPr/>
            </a:pPr>
            <a:r>
              <a:rPr lang="cs-CZ" sz="1800" dirty="0"/>
              <a:t>Výpočty přímo v terénu (totální stanice)</a:t>
            </a:r>
          </a:p>
          <a:p>
            <a:pPr marL="285750" lvl="1">
              <a:buFont typeface="Wingdings" panose="05000000000000000000" pitchFamily="2" charset="2"/>
              <a:buChar char="Ø"/>
              <a:defRPr/>
            </a:pPr>
            <a:r>
              <a:rPr lang="cs-CZ" sz="1800" dirty="0" err="1"/>
              <a:t>Oměrné</a:t>
            </a:r>
            <a:r>
              <a:rPr lang="cs-CZ" sz="1800" dirty="0"/>
              <a:t> míry</a:t>
            </a:r>
          </a:p>
          <a:p>
            <a:pPr marL="285750" lvl="1"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Referenční přímka </a:t>
            </a:r>
          </a:p>
          <a:p>
            <a:pPr marL="285750" lvl="1"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Dělení přímky na úseky</a:t>
            </a:r>
          </a:p>
          <a:p>
            <a:pPr marL="285750" lvl="1"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Plochy</a:t>
            </a:r>
          </a:p>
          <a:p>
            <a:pPr marL="285750" lvl="1"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Objemy</a:t>
            </a:r>
          </a:p>
          <a:p>
            <a:pPr marL="285750" lvl="1"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Atd..</a:t>
            </a:r>
          </a:p>
          <a:p>
            <a:pPr marL="0" lvl="1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1A5266D-3866-4E0C-8443-93E06C011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496" y="1706712"/>
            <a:ext cx="4691660" cy="442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5771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2EEB38BC-A31D-4D17-921A-E82129D6C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8532813" cy="434975"/>
          </a:xfrm>
        </p:spPr>
        <p:txBody>
          <a:bodyPr/>
          <a:lstStyle/>
          <a:p>
            <a:r>
              <a:rPr lang="cs-CZ" altLang="cs-CZ" dirty="0"/>
              <a:t>Polohopis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82A2ADA-21C4-4BBA-AE89-2156D236B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838200"/>
            <a:ext cx="8537575" cy="567531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Obraz předmětů šetření a měření na mapě, ukazující jejich polohu, rozměr a tvar, bez závislosti na terénním reliéfu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Soubor zobrazených bodů, čar a mapových značek na mapě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Vlastnické hranice (katastrální mapa)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Obvod budov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Průběh liniových staveb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Průběh inženýrských sítí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Vodní toky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cs-CZ" sz="8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38916BD-AA4B-47F1-AF32-A9AF4FA034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659" y="2207285"/>
            <a:ext cx="3812515" cy="3812515"/>
          </a:xfrm>
          <a:prstGeom prst="rect">
            <a:avLst/>
          </a:prstGeom>
        </p:spPr>
      </p:pic>
      <p:pic>
        <p:nvPicPr>
          <p:cNvPr id="6" name="Obrázek 5" descr="Obsah obrázku mapa&#10;&#10;Popis byl vytvořen automaticky">
            <a:extLst>
              <a:ext uri="{FF2B5EF4-FFF2-40B4-BE49-F238E27FC236}">
                <a16:creationId xmlns:a16="http://schemas.microsoft.com/office/drawing/2014/main" id="{BF6650EE-8CA3-40B3-A37D-2C1FB21C5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429000"/>
            <a:ext cx="4572000" cy="323363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2EEB38BC-A31D-4D17-921A-E82129D6C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8532813" cy="434975"/>
          </a:xfrm>
        </p:spPr>
        <p:txBody>
          <a:bodyPr/>
          <a:lstStyle/>
          <a:p>
            <a:r>
              <a:rPr lang="cs-CZ" altLang="cs-CZ" dirty="0"/>
              <a:t>Měřická síť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82A2ADA-21C4-4BBA-AE89-2156D236B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838200"/>
            <a:ext cx="8537575" cy="567531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Vychází se z bodů ZBPP a PBPP, které se doplňuje pomocnými body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Pomocné body se číslují v rámci katastrálního území od 4001 a jsou dočasně stabilizované (kolík, </a:t>
            </a:r>
            <a:r>
              <a:rPr lang="cs-CZ" sz="1800" dirty="0" err="1"/>
              <a:t>roxor</a:t>
            </a:r>
            <a:r>
              <a:rPr lang="cs-CZ" sz="1800" dirty="0"/>
              <a:t>, nastřelovací hřebík, křížek fixou, odrazný štítek)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Pomocné body se zaměřují před vlastním podrobném měření nebo při něm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Volba sítě s ohledem na metodu měření (polární, ortogonální ..)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Prohlídka terénu před měřením = rekognoskace</a:t>
            </a:r>
          </a:p>
          <a:p>
            <a:pPr marL="0" indent="0">
              <a:buNone/>
              <a:defRPr/>
            </a:pPr>
            <a:endParaRPr lang="cs-CZ" sz="1100" dirty="0"/>
          </a:p>
          <a:p>
            <a:pPr marL="0" indent="0">
              <a:buNone/>
              <a:defRPr/>
            </a:pPr>
            <a:r>
              <a:rPr lang="cs-CZ" sz="1800" dirty="0"/>
              <a:t>Metody: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Protínání vpřed z úhlů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Protínání vpřed z délek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Volné stanovisko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GNSS (pozor v KN)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Rajón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Polygonové pořady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cs-CZ" sz="1800" dirty="0"/>
          </a:p>
          <a:p>
            <a:pPr>
              <a:buFont typeface="Wingdings" panose="05000000000000000000" pitchFamily="2" charset="2"/>
              <a:buChar char="Ø"/>
              <a:defRPr/>
            </a:pPr>
            <a:endParaRPr lang="cs-CZ" sz="1800" dirty="0"/>
          </a:p>
          <a:p>
            <a:pPr>
              <a:buFont typeface="Wingdings" panose="05000000000000000000" pitchFamily="2" charset="2"/>
              <a:buChar char="Ø"/>
              <a:defRPr/>
            </a:pPr>
            <a:endParaRPr lang="cs-CZ" sz="1800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Pro fotogrammetrické metody se jedná o síť (diskrétních) </a:t>
            </a:r>
            <a:r>
              <a:rPr lang="cs-CZ" sz="1800" dirty="0" err="1"/>
              <a:t>vlícovacích</a:t>
            </a:r>
            <a:r>
              <a:rPr lang="cs-CZ" sz="1800" dirty="0"/>
              <a:t> bodů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cs-CZ" sz="8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1F27274-1F59-470D-96E6-588B4FD5E3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21"/>
          <a:stretch/>
        </p:blipFill>
        <p:spPr>
          <a:xfrm>
            <a:off x="4071668" y="2863970"/>
            <a:ext cx="5072332" cy="333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177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2EEB38BC-A31D-4D17-921A-E82129D6C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8532813" cy="434975"/>
          </a:xfrm>
        </p:spPr>
        <p:txBody>
          <a:bodyPr/>
          <a:lstStyle/>
          <a:p>
            <a:r>
              <a:rPr lang="cs-CZ" altLang="cs-CZ" dirty="0"/>
              <a:t>Zadané území a měřická síť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82A2ADA-21C4-4BBA-AE89-2156D236B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838200"/>
            <a:ext cx="8537575" cy="567531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Informace o zaměřovaném území (vymezení lokality)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Účel vyhotoveného plánu sloužící pro stanovení požadované podrobnosti zaměření (a přesnosti)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Umístění měřické sítě a metody zaměření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E8A0E8A-420C-4457-A062-0C6DD1BF4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014" y="2398859"/>
            <a:ext cx="3843081" cy="3103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FFE6814-4DD7-4996-AC0B-5EC3106123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05" y="2408878"/>
            <a:ext cx="3843081" cy="30933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7965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2EEB38BC-A31D-4D17-921A-E82129D6C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8532813" cy="434975"/>
          </a:xfrm>
        </p:spPr>
        <p:txBody>
          <a:bodyPr/>
          <a:lstStyle/>
          <a:p>
            <a:r>
              <a:rPr lang="cs-CZ" altLang="cs-CZ" dirty="0"/>
              <a:t>Polohové měření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82A2ADA-21C4-4BBA-AE89-2156D236B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838200"/>
            <a:ext cx="8537575" cy="567531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Metoda zaměření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Složení měřické skupiny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Tvorba měřického náčrtu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Předměty měření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DEF2FBF-4B11-4853-B93F-D524027DD9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68" y="2280635"/>
            <a:ext cx="3901556" cy="3154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8EBBDE6-6161-4580-9D8D-BE762107D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892" y="522287"/>
            <a:ext cx="3603068" cy="2926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BB8F8DD-1D4D-40ED-B111-ACC5CE528E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233" y="3448594"/>
            <a:ext cx="3966983" cy="31933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3603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E61EE601-84E8-4A7C-AB0C-8DB4EA55B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25" y="2467155"/>
            <a:ext cx="4829175" cy="3915410"/>
          </a:xfrm>
          <a:prstGeom prst="rect">
            <a:avLst/>
          </a:prstGeom>
        </p:spPr>
      </p:pic>
      <p:sp>
        <p:nvSpPr>
          <p:cNvPr id="17410" name="Nadpis 1">
            <a:extLst>
              <a:ext uri="{FF2B5EF4-FFF2-40B4-BE49-F238E27FC236}">
                <a16:creationId xmlns:a16="http://schemas.microsoft.com/office/drawing/2014/main" id="{2EEB38BC-A31D-4D17-921A-E82129D6C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8532813" cy="434975"/>
          </a:xfrm>
        </p:spPr>
        <p:txBody>
          <a:bodyPr/>
          <a:lstStyle/>
          <a:p>
            <a:r>
              <a:rPr lang="cs-CZ" altLang="cs-CZ" dirty="0"/>
              <a:t>Měřický náčrt a zobrazení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82A2ADA-21C4-4BBA-AE89-2156D236B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838200"/>
            <a:ext cx="8537575" cy="567531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Export souřadnic z TS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Import do CAD systému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Tvorba výkresu dle náčrtu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1FD4F288-8C24-4AAF-B5A1-68D2679200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772" y="967596"/>
            <a:ext cx="4791075" cy="38627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34377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731CCC10-0026-46B5-8B38-603D31A172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147"/>
          <a:stretch/>
        </p:blipFill>
        <p:spPr>
          <a:xfrm>
            <a:off x="5157747" y="2156792"/>
            <a:ext cx="3762360" cy="3768117"/>
          </a:xfrm>
          <a:prstGeom prst="rect">
            <a:avLst/>
          </a:prstGeom>
        </p:spPr>
      </p:pic>
      <p:sp>
        <p:nvSpPr>
          <p:cNvPr id="17410" name="Nadpis 1">
            <a:extLst>
              <a:ext uri="{FF2B5EF4-FFF2-40B4-BE49-F238E27FC236}">
                <a16:creationId xmlns:a16="http://schemas.microsoft.com/office/drawing/2014/main" id="{2EEB38BC-A31D-4D17-921A-E82129D6C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8532813" cy="434975"/>
          </a:xfrm>
        </p:spPr>
        <p:txBody>
          <a:bodyPr/>
          <a:lstStyle/>
          <a:p>
            <a:r>
              <a:rPr lang="cs-CZ" altLang="cs-CZ" dirty="0"/>
              <a:t>Měřický náčrt (dle návodu na obnovu katastrálního operátu)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82A2ADA-21C4-4BBA-AE89-2156D236B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838200"/>
            <a:ext cx="8537575" cy="567531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Obsahují grafické a číselné vyjádření výsledků podrobného měření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Je součástí Záznamu podrobného měření změn (ZPMZ) pro katastr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Kreslí se na papír nebo na </a:t>
            </a:r>
            <a:r>
              <a:rPr lang="cs-CZ" sz="1800" dirty="0" err="1"/>
              <a:t>pokreslovací</a:t>
            </a:r>
            <a:r>
              <a:rPr lang="cs-CZ" sz="1800" dirty="0"/>
              <a:t> fólii (katastr formát A3)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Většinou se volí od 1:500 do 1:1000 pro intravilán a 1:1000 až 1:5000 pro extravilán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Blokové náčrty (ucelená skupina pozemků)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Rámové náčrty (čtvrtí se mapový list)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cs-CZ" sz="1800" dirty="0"/>
          </a:p>
          <a:p>
            <a:pPr>
              <a:buFont typeface="Wingdings" panose="05000000000000000000" pitchFamily="2" charset="2"/>
              <a:buChar char="Ø"/>
              <a:defRPr/>
            </a:pPr>
            <a:endParaRPr lang="cs-CZ" sz="1800" dirty="0"/>
          </a:p>
          <a:p>
            <a:pPr>
              <a:buFont typeface="Wingdings" panose="05000000000000000000" pitchFamily="2" charset="2"/>
              <a:buChar char="Ø"/>
              <a:defRPr/>
            </a:pPr>
            <a:endParaRPr lang="cs-CZ" sz="1800" dirty="0"/>
          </a:p>
          <a:p>
            <a:pPr>
              <a:buFont typeface="Wingdings" panose="05000000000000000000" pitchFamily="2" charset="2"/>
              <a:buChar char="Ø"/>
              <a:defRPr/>
            </a:pPr>
            <a:endParaRPr lang="cs-CZ" sz="1800" dirty="0"/>
          </a:p>
          <a:p>
            <a:pPr>
              <a:buFont typeface="Wingdings" panose="05000000000000000000" pitchFamily="2" charset="2"/>
              <a:buChar char="Ø"/>
              <a:defRPr/>
            </a:pPr>
            <a:endParaRPr lang="cs-CZ" sz="1800" dirty="0"/>
          </a:p>
          <a:p>
            <a:pPr>
              <a:buFont typeface="Wingdings" panose="05000000000000000000" pitchFamily="2" charset="2"/>
              <a:buChar char="Ø"/>
              <a:defRPr/>
            </a:pPr>
            <a:endParaRPr lang="cs-CZ" sz="1800" dirty="0"/>
          </a:p>
          <a:p>
            <a:pPr>
              <a:buFont typeface="Wingdings" panose="05000000000000000000" pitchFamily="2" charset="2"/>
              <a:buChar char="Ø"/>
              <a:defRPr/>
            </a:pPr>
            <a:endParaRPr lang="cs-CZ" sz="1800" dirty="0"/>
          </a:p>
          <a:p>
            <a:pPr>
              <a:buFont typeface="Wingdings" panose="05000000000000000000" pitchFamily="2" charset="2"/>
              <a:buChar char="Ø"/>
              <a:defRPr/>
            </a:pPr>
            <a:endParaRPr lang="cs-CZ" sz="1800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Síť červeně, polygon čerchovaně, rajón čárkovaně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Popis měřického náčrtu tvoří v levém horním rohu číslo ZPMZ a název katastrálního území</a:t>
            </a:r>
            <a:endParaRPr lang="cs-CZ" sz="8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CC725CF-3CA1-4F82-BFDC-8CF1E176CF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983"/>
          <a:stretch/>
        </p:blipFill>
        <p:spPr>
          <a:xfrm>
            <a:off x="689263" y="3588190"/>
            <a:ext cx="3296992" cy="199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55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2EEB38BC-A31D-4D17-921A-E82129D6C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8532813" cy="435063"/>
          </a:xfrm>
        </p:spPr>
        <p:txBody>
          <a:bodyPr/>
          <a:lstStyle/>
          <a:p>
            <a:r>
              <a:rPr lang="cs-CZ" altLang="cs-CZ" dirty="0"/>
              <a:t>Obsah měřického náčrtu (dle návodu pro obnovu KN)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82A2ADA-21C4-4BBA-AE89-2156D236B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838200"/>
            <a:ext cx="8537575" cy="567531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Body ZPBP a </a:t>
            </a:r>
            <a:r>
              <a:rPr lang="cs-CZ" sz="1800" dirty="0" err="1"/>
              <a:t>ZhB</a:t>
            </a:r>
            <a:r>
              <a:rPr lang="cs-CZ" sz="1800" dirty="0"/>
              <a:t> se značí úplným číslem bodu nebo jen vlastním číslem bodu a číslem triangulačního listu uvedeném v závorce za vlastním číslem bodu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Body PPBP a pomocné body jen svým pořadovým číslem, úplné číslo bodu se uvede jen u bodu očíslovaného v jiném katastrálním území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Podrobné body jen svým pořadovým číslem.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Podrobné body je také možné označit číslem měřického náčrtu, v rámci kterého byl očíslován, a za pomlčkou vlastním číslem bodu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Opakované určení podrobného bodu se vyznačí v náčrtu podtržením čísla bodu (černě).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 err="1"/>
              <a:t>Oměrné</a:t>
            </a:r>
            <a:r>
              <a:rPr lang="cs-CZ" sz="1800" dirty="0"/>
              <a:t> míry.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Pokud </a:t>
            </a:r>
            <a:r>
              <a:rPr lang="cs-CZ" sz="1800" dirty="0" err="1"/>
              <a:t>oměrnou</a:t>
            </a:r>
            <a:r>
              <a:rPr lang="cs-CZ" sz="1800" dirty="0"/>
              <a:t> míru nelze změřit, zapíší se v náčrtu podél spojnice lomových bodů písmena „n.m.“.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Pokud je </a:t>
            </a:r>
            <a:r>
              <a:rPr lang="cs-CZ" sz="1800" dirty="0" err="1"/>
              <a:t>oměrná</a:t>
            </a:r>
            <a:r>
              <a:rPr lang="cs-CZ" sz="1800" dirty="0"/>
              <a:t> míra zapsána v zápisníku podrobného měření nebo v registračním zařízení, vyznačí se v náčrtu podél změřené spojnice krátká čára.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 err="1"/>
              <a:t>Oměrné</a:t>
            </a:r>
            <a:r>
              <a:rPr lang="cs-CZ" sz="1800" dirty="0"/>
              <a:t> míry se v náčrtu zapisují prostým číslem, pouze v případě, kdy míra vynechává vložený bod na přímce, použijí se krátké pomlčky před a za číslem.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88808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2EEB38BC-A31D-4D17-921A-E82129D6C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8532813" cy="435063"/>
          </a:xfrm>
        </p:spPr>
        <p:txBody>
          <a:bodyPr/>
          <a:lstStyle/>
          <a:p>
            <a:r>
              <a:rPr lang="cs-CZ" altLang="cs-CZ" dirty="0"/>
              <a:t>Přehled kladu měřických náčrtů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C8E3D62-CD80-425D-843B-15D72D0B6B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7315"/>
          <a:stretch/>
        </p:blipFill>
        <p:spPr>
          <a:xfrm>
            <a:off x="632127" y="816787"/>
            <a:ext cx="7879746" cy="5653024"/>
          </a:xfrm>
        </p:spPr>
      </p:pic>
    </p:spTree>
    <p:extLst>
      <p:ext uri="{BB962C8B-B14F-4D97-AF65-F5344CB8AC3E}">
        <p14:creationId xmlns:p14="http://schemas.microsoft.com/office/powerpoint/2010/main" val="2237264385"/>
      </p:ext>
    </p:extLst>
  </p:cSld>
  <p:clrMapOvr>
    <a:masterClrMapping/>
  </p:clrMapOvr>
</p:sld>
</file>

<file path=ppt/theme/theme1.xml><?xml version="1.0" encoding="utf-8"?>
<a:theme xmlns:a="http://schemas.openxmlformats.org/drawingml/2006/main" name="1_Kapsle">
  <a:themeElements>
    <a:clrScheme name="1_Kapsle 10">
      <a:dk1>
        <a:srgbClr val="000000"/>
      </a:dk1>
      <a:lt1>
        <a:srgbClr val="FFFFFF"/>
      </a:lt1>
      <a:dk2>
        <a:srgbClr val="000066"/>
      </a:dk2>
      <a:lt2>
        <a:srgbClr val="006600"/>
      </a:lt2>
      <a:accent1>
        <a:srgbClr val="33CC33"/>
      </a:accent1>
      <a:accent2>
        <a:srgbClr val="FFCC66"/>
      </a:accent2>
      <a:accent3>
        <a:srgbClr val="FFFFFF"/>
      </a:accent3>
      <a:accent4>
        <a:srgbClr val="000000"/>
      </a:accent4>
      <a:accent5>
        <a:srgbClr val="ADE2AD"/>
      </a:accent5>
      <a:accent6>
        <a:srgbClr val="E7B95C"/>
      </a:accent6>
      <a:hlink>
        <a:srgbClr val="0033CC"/>
      </a:hlink>
      <a:folHlink>
        <a:srgbClr val="CC0066"/>
      </a:folHlink>
    </a:clrScheme>
    <a:fontScheme name="1_Kaps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Kapsle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Kapsle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Kapsle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Kapsle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Kapsle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Kapsle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Kapsle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Kapsle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Kapsle 9">
        <a:dk1>
          <a:srgbClr val="000000"/>
        </a:dk1>
        <a:lt1>
          <a:srgbClr val="FFFFFF"/>
        </a:lt1>
        <a:dk2>
          <a:srgbClr val="003366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Kapsle 10">
        <a:dk1>
          <a:srgbClr val="000000"/>
        </a:dk1>
        <a:lt1>
          <a:srgbClr val="FFFFFF"/>
        </a:lt1>
        <a:dk2>
          <a:srgbClr val="000066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5015</TotalTime>
  <Words>875</Words>
  <Application>Microsoft Office PowerPoint</Application>
  <PresentationFormat>Předvádění na obrazovce (4:3)</PresentationFormat>
  <Paragraphs>162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19" baseType="lpstr">
      <vt:lpstr>Arial</vt:lpstr>
      <vt:lpstr>Wingdings</vt:lpstr>
      <vt:lpstr>1_Kapsle</vt:lpstr>
      <vt:lpstr>Podrobné měření polohové</vt:lpstr>
      <vt:lpstr>Polohopis</vt:lpstr>
      <vt:lpstr>Měřická síť</vt:lpstr>
      <vt:lpstr>Zadané území a měřická síť</vt:lpstr>
      <vt:lpstr>Polohové měření</vt:lpstr>
      <vt:lpstr>Měřický náčrt a zobrazení</vt:lpstr>
      <vt:lpstr>Měřický náčrt (dle návodu na obnovu katastrálního operátu) </vt:lpstr>
      <vt:lpstr>Obsah měřického náčrtu (dle návodu pro obnovu KN) </vt:lpstr>
      <vt:lpstr>Přehled kladu měřických náčrtů</vt:lpstr>
      <vt:lpstr>Zápisníky podrobného měření</vt:lpstr>
      <vt:lpstr>Typy úloh</vt:lpstr>
      <vt:lpstr>0 – Ortogonální metoda</vt:lpstr>
      <vt:lpstr>1 – Polární metoda</vt:lpstr>
      <vt:lpstr>4 – Konstrukční oměrné</vt:lpstr>
      <vt:lpstr>Křivkové prvky polohopisu</vt:lpstr>
      <vt:lpstr>COGO funkce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Martin Setnička</dc:creator>
  <cp:lastModifiedBy>Rudolf</cp:lastModifiedBy>
  <cp:revision>193</cp:revision>
  <dcterms:created xsi:type="dcterms:W3CDTF">2009-03-12T12:44:05Z</dcterms:created>
  <dcterms:modified xsi:type="dcterms:W3CDTF">2022-03-06T20:43:09Z</dcterms:modified>
</cp:coreProperties>
</file>