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5" r:id="rId1"/>
  </p:sldMasterIdLst>
  <p:notesMasterIdLst>
    <p:notesMasterId r:id="rId30"/>
  </p:notesMasterIdLst>
  <p:handoutMasterIdLst>
    <p:handoutMasterId r:id="rId31"/>
  </p:handoutMasterIdLst>
  <p:sldIdLst>
    <p:sldId id="265" r:id="rId2"/>
    <p:sldId id="294" r:id="rId3"/>
    <p:sldId id="295" r:id="rId4"/>
    <p:sldId id="296" r:id="rId5"/>
    <p:sldId id="297" r:id="rId6"/>
    <p:sldId id="306" r:id="rId7"/>
    <p:sldId id="298" r:id="rId8"/>
    <p:sldId id="299" r:id="rId9"/>
    <p:sldId id="308" r:id="rId10"/>
    <p:sldId id="300" r:id="rId11"/>
    <p:sldId id="301" r:id="rId12"/>
    <p:sldId id="302" r:id="rId13"/>
    <p:sldId id="303" r:id="rId14"/>
    <p:sldId id="304" r:id="rId15"/>
    <p:sldId id="305" r:id="rId16"/>
    <p:sldId id="309" r:id="rId17"/>
    <p:sldId id="316" r:id="rId18"/>
    <p:sldId id="311" r:id="rId19"/>
    <p:sldId id="312" r:id="rId20"/>
    <p:sldId id="313" r:id="rId21"/>
    <p:sldId id="314" r:id="rId22"/>
    <p:sldId id="317" r:id="rId23"/>
    <p:sldId id="315" r:id="rId24"/>
    <p:sldId id="318" r:id="rId25"/>
    <p:sldId id="319" r:id="rId26"/>
    <p:sldId id="320" r:id="rId27"/>
    <p:sldId id="321" r:id="rId28"/>
    <p:sldId id="322" r:id="rId29"/>
  </p:sldIdLst>
  <p:sldSz cx="9144000" cy="6858000" type="screen4x3"/>
  <p:notesSz cx="9866313" cy="66611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">
          <p15:clr>
            <a:srgbClr val="A4A3A4"/>
          </p15:clr>
        </p15:guide>
        <p15:guide id="2" pos="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98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6633"/>
    <a:srgbClr val="CC9900"/>
    <a:srgbClr val="008000"/>
    <a:srgbClr val="00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6811" autoAdjust="0"/>
  </p:normalViewPr>
  <p:slideViewPr>
    <p:cSldViewPr snapToGrid="0" snapToObjects="1">
      <p:cViewPr varScale="1">
        <p:scale>
          <a:sx n="111" d="100"/>
          <a:sy n="111" d="100"/>
        </p:scale>
        <p:origin x="1728" y="114"/>
      </p:cViewPr>
      <p:guideLst>
        <p:guide orient="horz" pos="194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82" y="-90"/>
      </p:cViewPr>
      <p:guideLst>
        <p:guide orient="horz" pos="2098"/>
        <p:guide pos="31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3011687-7FAD-4140-B521-4BA194C952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2EB33A-C6D0-4AC6-8C84-E10EE80FE1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E1B6155-43DF-44A0-86A6-42A6F1C66F1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8CA3C9C-E4FF-4B30-8A63-E960B4CFF7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8934F11B-3231-484C-BC72-52E8ED36DE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E164DED-CAB0-49D5-935B-640B48D2BC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5138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9843934-AECB-4270-9317-220B3315EE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42751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39F2DFB-8A92-4884-83D7-8479AA3532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498475"/>
            <a:ext cx="3330575" cy="249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17DA897-60C9-4CDA-9671-DE54269008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163888"/>
            <a:ext cx="7891463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10CB130-A919-4767-A037-E581DE0B7E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27775"/>
            <a:ext cx="4275138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defTabSz="871538" eaLnBrk="1" hangingPunct="1"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994840E-5BD3-4E4A-880C-D4BCBC59EC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9588" y="6327775"/>
            <a:ext cx="427513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179" tIns="43589" rIns="87179" bIns="43589" numCol="1" anchor="b" anchorCtr="0" compatLnSpc="1">
            <a:prstTxWarp prst="textNoShape">
              <a:avLst/>
            </a:prstTxWarp>
          </a:bodyPr>
          <a:lstStyle>
            <a:lvl1pPr algn="r" defTabSz="871538" eaLnBrk="1" hangingPunct="1">
              <a:defRPr sz="1100"/>
            </a:lvl1pPr>
          </a:lstStyle>
          <a:p>
            <a:pPr>
              <a:defRPr/>
            </a:pPr>
            <a:fld id="{CB2812E3-40F6-4D40-8935-1700F1C035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CE42C3-6EFB-40B6-A028-4DD0C5C04BD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138863"/>
            <a:ext cx="9140825" cy="719137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F55A11C-823F-41D8-84A4-EDF7D50D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875213"/>
            <a:ext cx="7899400" cy="1254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Tento dokument slouží jako podklad pro přednášky předmětu Stavební geodézie (154SGE) a bez výkladu přednášejícího neposkytuje dostatečné informace.</a:t>
            </a:r>
            <a:br>
              <a:rPr lang="cs-CZ" sz="1600">
                <a:solidFill>
                  <a:srgbClr val="000000"/>
                </a:solidFill>
              </a:rPr>
            </a:b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Rozsah nemusí odpovídat důležitosti probíraného tématu.</a:t>
            </a:r>
          </a:p>
          <a:p>
            <a:pPr eaLnBrk="1" hangingPunct="1">
              <a:buFontTx/>
              <a:buChar char="•"/>
              <a:defRPr/>
            </a:pPr>
            <a:endParaRPr lang="cs-CZ" sz="6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  <a:defRPr/>
            </a:pPr>
            <a:r>
              <a:rPr lang="cs-CZ" sz="1600">
                <a:solidFill>
                  <a:srgbClr val="000000"/>
                </a:solidFill>
              </a:rPr>
              <a:t>Závěr je věnován odkazům na stránky věnující se shodnému tématu.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EFCD90-7194-44D5-8FE5-EE74BACF3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719138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C03081C5-5137-4C9A-ADE3-C2F0A9C25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582863"/>
            <a:ext cx="7899400" cy="1371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>
            <a:lvl1pPr marL="355600" indent="-355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sz="2400">
                <a:solidFill>
                  <a:srgbClr val="000000"/>
                </a:solidFill>
              </a:rPr>
              <a:t>Doc. Ing. Pavel Hánek, CSc.</a:t>
            </a:r>
          </a:p>
          <a:p>
            <a:pPr algn="ctr" eaLnBrk="1" hangingPunct="1">
              <a:defRPr/>
            </a:pPr>
            <a:endParaRPr lang="cs-CZ" sz="100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ČVUT v Praze, Fakulta stavební, katedra speciální geodézie</a:t>
            </a:r>
          </a:p>
          <a:p>
            <a:pPr algn="ctr" eaLnBrk="1" hangingPunct="1">
              <a:defRPr/>
            </a:pPr>
            <a:endParaRPr lang="cs-CZ" sz="1000" i="1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cs-CZ" sz="2000" i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8904288" y="6629400"/>
            <a:ext cx="236537" cy="228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3188" name="AutoShape 4"/>
          <p:cNvSpPr>
            <a:spLocks noGrp="1" noChangeArrowheads="1"/>
          </p:cNvSpPr>
          <p:nvPr>
            <p:ph type="ctrTitle" sz="quarter"/>
          </p:nvPr>
        </p:nvSpPr>
        <p:spPr>
          <a:xfrm>
            <a:off x="2006600" y="736600"/>
            <a:ext cx="5127625" cy="1563688"/>
          </a:xfrm>
          <a:prstGeom prst="roundRect">
            <a:avLst>
              <a:gd name="adj" fmla="val 29333"/>
            </a:avLst>
          </a:prstGeom>
          <a:solidFill>
            <a:srgbClr val="FFCC00"/>
          </a:solidFill>
        </p:spPr>
        <p:txBody>
          <a:bodyPr anchor="ctr" anchorCtr="1"/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cs-CZ"/>
              <a:t>Stavební geodézie</a:t>
            </a:r>
            <a:br>
              <a:rPr lang="cs-CZ"/>
            </a:br>
            <a:r>
              <a:rPr lang="cs-CZ"/>
              <a:t>Přednáška</a:t>
            </a:r>
          </a:p>
        </p:txBody>
      </p:sp>
    </p:spTree>
    <p:extLst>
      <p:ext uri="{BB962C8B-B14F-4D97-AF65-F5344CB8AC3E}">
        <p14:creationId xmlns:p14="http://schemas.microsoft.com/office/powerpoint/2010/main" val="110354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78332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8775" y="304800"/>
            <a:ext cx="2133600" cy="62087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51575" cy="62087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0581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2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780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04800" y="727075"/>
            <a:ext cx="4192588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788" y="727075"/>
            <a:ext cx="4192587" cy="578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7183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900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1605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0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4459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462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80B18DF-BB1A-4D80-B586-6B927BD91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3BE6B0-B6ED-4E4A-8260-6F5873E215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6489700"/>
            <a:ext cx="9140825" cy="3683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35A0AD67-7AA2-4D30-9BEF-EC7FDA152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2813" cy="42227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FFCC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CFFF40-75CA-403A-B4D3-B343C7805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727075"/>
            <a:ext cx="85375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dolf.urban@fsv.cvut.cz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8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>
            <a:extLst>
              <a:ext uri="{FF2B5EF4-FFF2-40B4-BE49-F238E27FC236}">
                <a16:creationId xmlns:a16="http://schemas.microsoft.com/office/drawing/2014/main" id="{A04D9C7A-821F-43BC-8D84-EEBC89CE9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023938"/>
            <a:ext cx="7234238" cy="670941"/>
          </a:xfrm>
          <a:solidFill>
            <a:srgbClr val="FFC000"/>
          </a:solidFill>
        </p:spPr>
        <p:txBody>
          <a:bodyPr/>
          <a:lstStyle/>
          <a:p>
            <a:pPr algn="ctr" eaLnBrk="1" hangingPunct="1"/>
            <a:r>
              <a:rPr lang="cs-CZ" altLang="cs-CZ" sz="3600" cap="none" dirty="0"/>
              <a:t>Vytyčování polohy</a:t>
            </a:r>
          </a:p>
        </p:txBody>
      </p:sp>
      <p:sp>
        <p:nvSpPr>
          <p:cNvPr id="5123" name="Zástupný symbol pro text 2">
            <a:extLst>
              <a:ext uri="{FF2B5EF4-FFF2-40B4-BE49-F238E27FC236}">
                <a16:creationId xmlns:a16="http://schemas.microsoft.com/office/drawing/2014/main" id="{D43E28CF-0CBC-4AB8-B8C9-6F512AB20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219325"/>
            <a:ext cx="7772400" cy="4381500"/>
          </a:xfrm>
        </p:spPr>
        <p:txBody>
          <a:bodyPr anchor="t"/>
          <a:lstStyle/>
          <a:p>
            <a:pPr algn="ctr"/>
            <a:endParaRPr lang="cs-CZ" altLang="cs-CZ" sz="3200" dirty="0"/>
          </a:p>
          <a:p>
            <a:pPr algn="ctr"/>
            <a:endParaRPr lang="cs-CZ" altLang="cs-CZ" sz="3200" dirty="0"/>
          </a:p>
          <a:p>
            <a:pPr algn="ctr"/>
            <a:r>
              <a:rPr lang="cs-CZ" altLang="cs-CZ" sz="3200" dirty="0"/>
              <a:t>Doc. Ing. Rudolf Urban, Ph.D.</a:t>
            </a:r>
          </a:p>
          <a:p>
            <a:pPr algn="ctr"/>
            <a:endParaRPr lang="cs-CZ" altLang="cs-CZ" sz="800" dirty="0"/>
          </a:p>
          <a:p>
            <a:pPr algn="ctr"/>
            <a:endParaRPr lang="cs-CZ" altLang="cs-CZ" sz="800" dirty="0"/>
          </a:p>
          <a:p>
            <a:pPr algn="ctr"/>
            <a:r>
              <a:rPr lang="cs-CZ" altLang="cs-CZ" dirty="0"/>
              <a:t>Email: </a:t>
            </a:r>
            <a:r>
              <a:rPr lang="cs-CZ" altLang="cs-CZ" dirty="0">
                <a:hlinkClick r:id="rId2"/>
              </a:rPr>
              <a:t>rudolf.urban@fsv.cvut.cz</a:t>
            </a:r>
            <a:endParaRPr lang="cs-CZ" altLang="cs-CZ" dirty="0"/>
          </a:p>
          <a:p>
            <a:pPr algn="ctr"/>
            <a:r>
              <a:rPr lang="cs-CZ" altLang="cs-CZ" dirty="0"/>
              <a:t>Místnost: </a:t>
            </a:r>
            <a:r>
              <a:rPr lang="cs-CZ" altLang="cs-CZ" b="1" dirty="0"/>
              <a:t>B903</a:t>
            </a:r>
          </a:p>
          <a:p>
            <a:pPr algn="ctr"/>
            <a:endParaRPr lang="cs-CZ" altLang="cs-CZ" sz="800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0F342E12-3144-4F56-9696-944F5368B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protínáním vpřed z úhlů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FCB6E941-93B6-4932-AB5C-600555030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31850"/>
            <a:ext cx="8709025" cy="568166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altLang="cs-CZ" sz="1800" dirty="0"/>
              <a:t>Vytyčovací prvky - vodorovné úhly </a:t>
            </a:r>
            <a:r>
              <a:rPr lang="cs-CZ" altLang="cs-CZ" sz="1800" dirty="0">
                <a:sym typeface="Symbol" panose="05050102010706020507" pitchFamily="18" charset="2"/>
              </a:rPr>
              <a:t></a:t>
            </a:r>
            <a:r>
              <a:rPr lang="cs-CZ" altLang="cs-CZ" sz="1800" baseline="-25000" dirty="0"/>
              <a:t>1</a:t>
            </a:r>
            <a:r>
              <a:rPr lang="cs-CZ" altLang="cs-CZ" sz="1800" dirty="0"/>
              <a:t> a </a:t>
            </a:r>
            <a:r>
              <a:rPr lang="cs-CZ" altLang="cs-CZ" sz="1800" dirty="0">
                <a:sym typeface="Symbol" panose="05050102010706020507" pitchFamily="18" charset="2"/>
              </a:rPr>
              <a:t></a:t>
            </a:r>
            <a:r>
              <a:rPr lang="cs-CZ" altLang="cs-CZ" sz="1800" baseline="-25000" dirty="0"/>
              <a:t>2 </a:t>
            </a:r>
            <a:r>
              <a:rPr lang="cs-CZ" altLang="cs-CZ" sz="1800" dirty="0"/>
              <a:t>vztažené</a:t>
            </a:r>
            <a:r>
              <a:rPr lang="cs-CZ" altLang="cs-CZ" sz="1800" baseline="-25000" dirty="0"/>
              <a:t> </a:t>
            </a:r>
            <a:r>
              <a:rPr lang="cs-CZ" altLang="cs-CZ" sz="1800" dirty="0"/>
              <a:t>ke spojnici známých bodů 1 a 2.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altLang="cs-CZ" sz="1800" dirty="0"/>
              <a:t>K vytyčení se použijí dva teodolity umístěné na bodech 1 a 2.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altLang="cs-CZ" sz="1800" dirty="0"/>
              <a:t>Metoda vysoce přesná, vhodná v rovinném terénu. Třeba dbát, aby úhel sevřený záměrami byl blízký úhlu pravému (rozmezí 30 – 170 </a:t>
            </a:r>
            <a:r>
              <a:rPr lang="cs-CZ" altLang="cs-CZ" sz="1800" dirty="0" err="1"/>
              <a:t>gon</a:t>
            </a:r>
            <a:r>
              <a:rPr lang="cs-CZ" altLang="cs-CZ" sz="1800" dirty="0"/>
              <a:t>)</a:t>
            </a:r>
            <a:endParaRPr lang="en-US" alt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graphicFrame>
        <p:nvGraphicFramePr>
          <p:cNvPr id="12292" name="Objekt 3">
            <a:extLst>
              <a:ext uri="{FF2B5EF4-FFF2-40B4-BE49-F238E27FC236}">
                <a16:creationId xmlns:a16="http://schemas.microsoft.com/office/drawing/2014/main" id="{211B5C55-8415-4B46-807C-483D2E5570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0913" y="2068513"/>
          <a:ext cx="5129212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utoCAD Drawing" r:id="rId3" imgW="12887325" imgH="7458075" progId="AutoCAD.Drawing.16">
                  <p:embed/>
                </p:oleObj>
              </mc:Choice>
              <mc:Fallback>
                <p:oleObj name="AutoCAD Drawing" r:id="rId3" imgW="12887325" imgH="7458075" progId="AutoCAD.Drawing.16">
                  <p:embed/>
                  <p:pic>
                    <p:nvPicPr>
                      <p:cNvPr id="12292" name="Objekt 3">
                        <a:extLst>
                          <a:ext uri="{FF2B5EF4-FFF2-40B4-BE49-F238E27FC236}">
                            <a16:creationId xmlns:a16="http://schemas.microsoft.com/office/drawing/2014/main" id="{211B5C55-8415-4B46-807C-483D2E5570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166" r="18489"/>
                      <a:stretch>
                        <a:fillRect/>
                      </a:stretch>
                    </p:blipFill>
                    <p:spPr bwMode="auto">
                      <a:xfrm>
                        <a:off x="2220913" y="2068513"/>
                        <a:ext cx="5129212" cy="440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9199C647-A9E0-4DA0-B083-42DD695BE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bodu protínáním z délek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259AB253-EB2F-45AF-A910-4C8DC58993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42963"/>
            <a:ext cx="8537575" cy="567055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Vytyčovací prvky – délky d</a:t>
            </a:r>
            <a:r>
              <a:rPr lang="cs-CZ" altLang="cs-CZ" sz="1800" baseline="-25000"/>
              <a:t>1</a:t>
            </a:r>
            <a:r>
              <a:rPr lang="cs-CZ" altLang="cs-CZ" sz="1800"/>
              <a:t> a d</a:t>
            </a:r>
            <a:r>
              <a:rPr lang="cs-CZ" altLang="cs-CZ" sz="1800" baseline="-25000"/>
              <a:t>2</a:t>
            </a:r>
            <a:r>
              <a:rPr lang="cs-CZ" altLang="cs-CZ" sz="1800"/>
              <a:t> vztažené k bodům 1 a 2 vytyčovací sítě.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Z bodů 1 a 2 opíšeme ocelovým pásmem obloučky jejichž průsečíkem je dána poloha vytyčovaného bodu. Vhodné pro vytyčování blízkých bodů do délky jednoho kladu pásma. Potřeba dbát na úhel protnutí </a:t>
            </a:r>
            <a:r>
              <a:rPr lang="el-GR" altLang="cs-CZ" sz="1800"/>
              <a:t>ω</a:t>
            </a:r>
            <a:r>
              <a:rPr lang="cs-CZ" altLang="cs-CZ" sz="1800"/>
              <a:t>, aby nebyl příliš ostrý.</a:t>
            </a:r>
            <a:endParaRPr lang="el-GR" altLang="cs-CZ" sz="18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F810D43B-3FB8-404E-99A0-E63D8922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374900"/>
            <a:ext cx="37528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0DB35794-F058-49C7-B860-C071E8ADB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bodu průsečíkovým způsobem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48B04F8D-6E3D-4465-A380-03DE377201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90588"/>
            <a:ext cx="8537575" cy="562292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Metoda hojně používaná při vytyčování pozemních staveb, především při opakovaném vytyčení bodů, které budou v průběhu stavby zničeny. Navazuje na některou z výše popsaných metod.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Vytyčovaný bod leží v průsečíku dvou záměrných přímek, spojujících trvale stabilizované body. Při vytyčování blízkých bodů se přímky realizují tenkým drátem nebo motouzem.  </a:t>
            </a:r>
            <a:endParaRPr lang="en-US" altLang="cs-CZ" sz="18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06DF2E7B-4F73-4E97-AD0B-B7E911347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2698750"/>
            <a:ext cx="390683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6">
            <a:extLst>
              <a:ext uri="{FF2B5EF4-FFF2-40B4-BE49-F238E27FC236}">
                <a16:creationId xmlns:a16="http://schemas.microsoft.com/office/drawing/2014/main" id="{45FCE3F9-8E66-477F-997B-94FACBFF1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54338"/>
            <a:ext cx="4625975" cy="36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Body A, B, C, D se vytyčí dříve popsanými postupy. V dostatečné vzdálenosti od nich se umístí tzv. </a:t>
            </a:r>
            <a:r>
              <a:rPr lang="cs-CZ" altLang="cs-CZ" sz="1800" i="1" dirty="0">
                <a:cs typeface="Arial" panose="020B0604020202020204" pitchFamily="34" charset="0"/>
              </a:rPr>
              <a:t>lavičky</a:t>
            </a:r>
            <a:r>
              <a:rPr lang="cs-CZ" altLang="cs-CZ" sz="1800" dirty="0">
                <a:cs typeface="Arial" panose="020B0604020202020204" pitchFamily="34" charset="0"/>
              </a:rPr>
              <a:t>. Stabilizují se prkny, přibitými na kůly, zatlučené do země. Lavičky se umisťují do vodorovné roviny ve stanovené výšce nad dnem budoucího výkopu (stavební jámy) pro snadné přenesení výšky. </a:t>
            </a:r>
          </a:p>
          <a:p>
            <a:pPr eaLnBrk="1" hangingPunct="1">
              <a:lnSpc>
                <a:spcPct val="110000"/>
              </a:lnSpc>
              <a:buClrTx/>
              <a:buSzTx/>
              <a:buFontTx/>
              <a:buNone/>
            </a:pPr>
            <a:endParaRPr lang="cs-CZ" altLang="cs-CZ" sz="800" dirty="0"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ClrTx/>
              <a:buSzTx/>
              <a:buFontTx/>
              <a:buNone/>
            </a:pPr>
            <a:r>
              <a:rPr lang="cs-CZ" altLang="cs-CZ" sz="1800" dirty="0">
                <a:cs typeface="Arial" panose="020B0604020202020204" pitchFamily="34" charset="0"/>
              </a:rPr>
              <a:t>Zpravidla se vytyčuje výška odvozená od projektované hodnoty nultého podlaží („</a:t>
            </a:r>
            <a:r>
              <a:rPr lang="cs-CZ" altLang="cs-CZ" sz="1800" dirty="0" err="1">
                <a:cs typeface="Arial" panose="020B0604020202020204" pitchFamily="34" charset="0"/>
              </a:rPr>
              <a:t>vágris</a:t>
            </a:r>
            <a:r>
              <a:rPr lang="cs-CZ" altLang="cs-CZ" sz="1800" dirty="0">
                <a:cs typeface="Arial" panose="020B0604020202020204" pitchFamily="34" charset="0"/>
              </a:rPr>
              <a:t>“).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BDC6A02F-F7C5-461D-826B-220408FB6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bodů průsečíkovým způsobem 2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6C2D73D9-3D90-419A-B69A-859DE328B0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55663"/>
            <a:ext cx="8537575" cy="56578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U velkých a náročných staveb, např. při stavbě mostních pilířů, se metoda používá v upravené formě. Vytyčovaný bod A je průsečíkem přímek 11’ a 22’, realizovaných záměrami teodolitů. Body 1,2 a 1’, 2’ leží na přímkách p a p’. Pokud to dovolí terénní podmínky, vytyčí se body 1 a 2 tak, aby přímka p byla kolmá k ose stavby (mostu) O</a:t>
            </a:r>
            <a:r>
              <a:rPr lang="cs-CZ" altLang="cs-CZ" sz="1800" baseline="-25000"/>
              <a:t>1</a:t>
            </a:r>
            <a:r>
              <a:rPr lang="cs-CZ" altLang="cs-CZ" sz="1800"/>
              <a:t> O</a:t>
            </a:r>
            <a:r>
              <a:rPr lang="cs-CZ" altLang="cs-CZ" sz="1800" baseline="-25000"/>
              <a:t>2</a:t>
            </a:r>
            <a:r>
              <a:rPr lang="cs-CZ" altLang="cs-CZ" sz="180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15364" name="Picture 5">
            <a:extLst>
              <a:ext uri="{FF2B5EF4-FFF2-40B4-BE49-F238E27FC236}">
                <a16:creationId xmlns:a16="http://schemas.microsoft.com/office/drawing/2014/main" id="{2E8602E3-1EA1-4568-85B9-EA82540D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2235200"/>
            <a:ext cx="461168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6">
            <a:extLst>
              <a:ext uri="{FF2B5EF4-FFF2-40B4-BE49-F238E27FC236}">
                <a16:creationId xmlns:a16="http://schemas.microsoft.com/office/drawing/2014/main" id="{126F9796-EC5D-4B63-B7B5-AADB2130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497138"/>
            <a:ext cx="4062412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Body 1 a 2 se určí v souřadnicovém systému, jehož jedna osa je rovnoběžná s osou stavby O</a:t>
            </a:r>
            <a:r>
              <a:rPr lang="cs-CZ" altLang="cs-CZ" sz="1800" baseline="-25000">
                <a:cs typeface="Arial" panose="020B0604020202020204" pitchFamily="34" charset="0"/>
              </a:rPr>
              <a:t>1</a:t>
            </a:r>
            <a:r>
              <a:rPr lang="cs-CZ" altLang="cs-CZ" sz="1800">
                <a:cs typeface="Arial" panose="020B0604020202020204" pitchFamily="34" charset="0"/>
              </a:rPr>
              <a:t> O</a:t>
            </a:r>
            <a:r>
              <a:rPr lang="cs-CZ" altLang="cs-CZ" sz="1800" baseline="-25000">
                <a:cs typeface="Arial" panose="020B0604020202020204" pitchFamily="34" charset="0"/>
              </a:rPr>
              <a:t>2</a:t>
            </a:r>
            <a:r>
              <a:rPr lang="cs-CZ" altLang="cs-CZ" sz="1800">
                <a:cs typeface="Arial" panose="020B0604020202020204" pitchFamily="34" charset="0"/>
              </a:rPr>
              <a:t> a pomocí známých souřadnic bodu A se vypočtou souřadnice bodů 1’´a 2´a tyto body se vytyčí v terénu.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Lze také vytyčit polohu bodu A protínáním vpřed a prodloužením přímky získat body 1’ a 2’.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C19AE743-D597-4BBD-8D9B-574D5FC5C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bodu průsečíkovým způsobem 3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BF8F805-5332-463F-97E3-E47695F99A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31850"/>
            <a:ext cx="8537575" cy="56816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Modifikací průsečíkové metody je vytyčování bodů z odsazených os.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Dvě odsazené osy se volí tak, aby nebyly zasaženy stavební činností. Vytyčují se rovnoběžně s osou stavby v optimálně volených vzdálenostech o</a:t>
            </a:r>
            <a:r>
              <a:rPr lang="cs-CZ" altLang="cs-CZ" sz="1800" baseline="-25000"/>
              <a:t>1</a:t>
            </a:r>
            <a:r>
              <a:rPr lang="cs-CZ" altLang="cs-CZ" sz="1800"/>
              <a:t> a o</a:t>
            </a:r>
            <a:r>
              <a:rPr lang="cs-CZ" altLang="cs-CZ" sz="1800" baseline="-25000"/>
              <a:t>2</a:t>
            </a:r>
            <a:r>
              <a:rPr lang="cs-CZ" altLang="cs-CZ" sz="1800"/>
              <a:t>. Vytyčené body osy A a B leží na spojnici odsazených bodů A’, A’’ a B’ a B’’ v daných vzdálenostech o</a:t>
            </a:r>
            <a:r>
              <a:rPr lang="cs-CZ" altLang="cs-CZ" sz="1800" baseline="-25000"/>
              <a:t>1</a:t>
            </a:r>
            <a:r>
              <a:rPr lang="cs-CZ" altLang="cs-CZ" sz="1800"/>
              <a:t> a o</a:t>
            </a:r>
            <a:r>
              <a:rPr lang="cs-CZ" altLang="cs-CZ" sz="1800" baseline="-25000"/>
              <a:t>2</a:t>
            </a:r>
            <a:r>
              <a:rPr lang="cs-CZ" altLang="cs-CZ" sz="1800"/>
              <a:t>, takže je lze kdykoliv během postupu stavby obnovit.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3CBD7E01-E30A-449A-970B-70C02F7B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908300"/>
            <a:ext cx="7899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06B6A2DF-B4C1-46FA-805D-0131E9665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Vytyčování obecného úhlu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F9B81F38-48AB-4652-A69F-A8A6D508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55663"/>
            <a:ext cx="8537575" cy="565785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K vytyčení obecného úhlu používáme teodolit nebo totální stanici.</a:t>
            </a:r>
          </a:p>
          <a:p>
            <a:pPr marL="0" indent="0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Postup: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urovnat přístroj na bodě 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zacílit na bod A </a:t>
            </a:r>
            <a:r>
              <a:rPr lang="cs-CZ" sz="1800" dirty="0" err="1"/>
              <a:t>a</a:t>
            </a:r>
            <a:r>
              <a:rPr lang="cs-CZ" sz="1800" dirty="0"/>
              <a:t> přečíst čtení na vodorovném kruhu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ke čtení přičíst úhel ω a „nastavit“ vypočtené čtení otáčením přístroje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 požadované vzdálenosti d vyznačit </a:t>
            </a:r>
            <a:br>
              <a:rPr lang="cs-CZ" sz="1800" dirty="0"/>
            </a:br>
            <a:r>
              <a:rPr lang="cs-CZ" sz="1800" dirty="0"/>
              <a:t>v tomto směru bod B´ (při nízkých </a:t>
            </a:r>
            <a:br>
              <a:rPr lang="cs-CZ" sz="1800" dirty="0"/>
            </a:br>
            <a:r>
              <a:rPr lang="cs-CZ" sz="1800" dirty="0"/>
              <a:t>požadavcích na přesnost </a:t>
            </a:r>
            <a:r>
              <a:rPr lang="cs-CZ" sz="1800" dirty="0">
                <a:sym typeface="Symbol" pitchFamily="18" charset="2"/>
              </a:rPr>
              <a:t></a:t>
            </a:r>
            <a:r>
              <a:rPr lang="cs-CZ" sz="1800" dirty="0"/>
              <a:t> výsledek)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jsou-li nároky na přesnost vyšší, </a:t>
            </a:r>
            <a:br>
              <a:rPr lang="cs-CZ" sz="1800" dirty="0"/>
            </a:br>
            <a:r>
              <a:rPr lang="cs-CZ" sz="1800" dirty="0"/>
              <a:t>opakovat vytyčení úhlu ω v druhé </a:t>
            </a:r>
            <a:br>
              <a:rPr lang="cs-CZ" sz="1800" dirty="0"/>
            </a:br>
            <a:r>
              <a:rPr lang="cs-CZ" sz="1800" dirty="0"/>
              <a:t>poloze dalekohledu a vyznačit </a:t>
            </a:r>
            <a:br>
              <a:rPr lang="cs-CZ" sz="1800" dirty="0"/>
            </a:br>
            <a:r>
              <a:rPr lang="cs-CZ" sz="1800" dirty="0"/>
              <a:t>bod B´´. Rozpůlit vzdálenost mezi </a:t>
            </a:r>
            <a:br>
              <a:rPr lang="cs-CZ" sz="1800" dirty="0"/>
            </a:br>
            <a:r>
              <a:rPr lang="cs-CZ" sz="1800" dirty="0"/>
              <a:t>body </a:t>
            </a:r>
            <a:r>
              <a:rPr lang="cs-CZ" sz="1800" dirty="0" err="1"/>
              <a:t>B´a</a:t>
            </a:r>
            <a:r>
              <a:rPr lang="cs-CZ" sz="1800" dirty="0"/>
              <a:t> B´´ </a:t>
            </a:r>
            <a:r>
              <a:rPr lang="cs-CZ" sz="1800" dirty="0">
                <a:sym typeface="Symbol" pitchFamily="18" charset="2"/>
              </a:rPr>
              <a:t></a:t>
            </a:r>
            <a:r>
              <a:rPr lang="cs-CZ" sz="1800" dirty="0"/>
              <a:t>  B (výsledek).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C5D1B700-6DDD-4B6B-AD0E-FECE835C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4176713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3B3B0545-7D46-4621-A0B3-D142E38FF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Vytyčování přímek – zařazení, prodloužení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3E0B8398-5455-4F36-8D45-0101546FD0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7575" cy="55991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Úkol: Zařadit několik bodů do přímky , jejíž koncové body A </a:t>
            </a:r>
            <a:r>
              <a:rPr lang="cs-CZ" altLang="cs-CZ" sz="1800" dirty="0" err="1"/>
              <a:t>a</a:t>
            </a:r>
            <a:r>
              <a:rPr lang="cs-CZ" altLang="cs-CZ" sz="1800" dirty="0"/>
              <a:t> B jsou viditelné.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Postup: Při vyšší požadované přesnosti se mezilehlé body zařazují teodolitem urovnaným na jednom z koncových bodů.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Při nižší přesnosti stačí body zařadit od oka shlížením. Koncové body přímky se signalizují výtyčkami, měřič se postaví do prodloužené přímky několik metrů za výtyčku A </a:t>
            </a:r>
            <a:r>
              <a:rPr lang="cs-CZ" altLang="cs-CZ" sz="1800" dirty="0" err="1"/>
              <a:t>a</a:t>
            </a:r>
            <a:r>
              <a:rPr lang="cs-CZ" altLang="cs-CZ" sz="1800" dirty="0"/>
              <a:t> postupně zařazuje pomocníka s výtyčkou do zákrytu výtyček na bodech A </a:t>
            </a:r>
            <a:r>
              <a:rPr lang="cs-CZ" altLang="cs-CZ" sz="1800" dirty="0" err="1"/>
              <a:t>a</a:t>
            </a:r>
            <a:r>
              <a:rPr lang="cs-CZ" altLang="cs-CZ" sz="1800" dirty="0"/>
              <a:t> B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b="1" dirty="0"/>
              <a:t>Prodloužení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Proložením dalekohledu – Z bodu B zacílíme na bod A </a:t>
            </a:r>
            <a:r>
              <a:rPr lang="cs-CZ" altLang="cs-CZ" sz="1800" dirty="0" err="1"/>
              <a:t>a</a:t>
            </a:r>
            <a:r>
              <a:rPr lang="cs-CZ" altLang="cs-CZ" sz="1800" dirty="0"/>
              <a:t> proložíme dalekohled (v obou polohách, výsledek je průměr). Vytyčením přímého úhlu – Na bodě B vytyčíme v obou polohách dalekohledu úhel 200 </a:t>
            </a:r>
            <a:r>
              <a:rPr lang="cs-CZ" altLang="cs-CZ" sz="1800" dirty="0" err="1"/>
              <a:t>gon</a:t>
            </a:r>
            <a:r>
              <a:rPr lang="cs-CZ" altLang="cs-CZ" sz="1800" dirty="0"/>
              <a:t> od směru na bod A, výsledkem je průměr.</a:t>
            </a:r>
            <a:endParaRPr lang="en-US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582E9DB6-9C3D-473F-9F45-357A0018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18013" r="3918" b="10931"/>
          <a:stretch>
            <a:fillRect/>
          </a:stretch>
        </p:blipFill>
        <p:spPr bwMode="auto">
          <a:xfrm>
            <a:off x="3040063" y="2968625"/>
            <a:ext cx="48577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3EE98B99-D3CB-4CB3-A2B0-B9F4D56B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12199" r="3249" b="11919"/>
          <a:stretch>
            <a:fillRect/>
          </a:stretch>
        </p:blipFill>
        <p:spPr bwMode="auto">
          <a:xfrm>
            <a:off x="3692525" y="5321300"/>
            <a:ext cx="4335463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E9F11-A2F3-426D-9EE3-5AC717AD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8532813" cy="435063"/>
          </a:xfrm>
        </p:spPr>
        <p:txBody>
          <a:bodyPr/>
          <a:lstStyle/>
          <a:p>
            <a:r>
              <a:rPr lang="cs-CZ" dirty="0"/>
              <a:t>Zařazení bodu do dlouhé přímky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38FC8B3-6E21-484E-8252-9868DFEC3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254" y="727075"/>
            <a:ext cx="8314666" cy="578643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5B15168-8095-4207-9C7D-7B10AB50B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544" y="2642619"/>
            <a:ext cx="3153464" cy="12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D72499-96B3-4761-8B59-7C71E6BEE8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b="10791"/>
          <a:stretch/>
        </p:blipFill>
        <p:spPr>
          <a:xfrm>
            <a:off x="1840835" y="2490881"/>
            <a:ext cx="3015135" cy="152040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48FB8D7-034A-4D57-8182-985E2DB6A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11664"/>
            <a:ext cx="3159364" cy="12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89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C6E9BEED-2B64-45C7-B6AD-DE5BF1596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Kružnicový oblouk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E1BF78AE-ED0A-44E0-9FFD-8F58D07C7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55663"/>
            <a:ext cx="8537575" cy="565785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Osy liniových staveb (silnice, železnice, regulované vodní toky, atd.) jsou tvořeny přímými částmi a oblouky.  Nejčastěji se používá kružnic pro jejich konstantní křivost a jednoduchost vytyčování, ale často se doplňují křivkami proměnlivé křivosti, tzv. přechodnicemi.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Přejede-li rychle se pohybující vozidlo z přímé dráhy do oblouku o poloměru r, je vystaveno účinkům odstředivé síly, která roste se zvyšující se rychlostí a zmenšujícím se poloměrem. Aby přechod byl plynulý, vkládá se mezi přímou a kružnici křivka – přechodnice.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Druhy přechodnic (ČR):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silnice - </a:t>
            </a:r>
            <a:r>
              <a:rPr lang="cs-CZ" altLang="cs-CZ" sz="1800" dirty="0" err="1"/>
              <a:t>klotoida</a:t>
            </a:r>
            <a:r>
              <a:rPr lang="cs-CZ" altLang="cs-CZ" sz="1800" dirty="0"/>
              <a:t>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železnice - kubická parabola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vodní toky - lemniskáta</a:t>
            </a:r>
            <a:r>
              <a:rPr lang="cs-CZ" altLang="cs-CZ" dirty="0"/>
              <a:t>.  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dirty="0"/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Trasa liniové stavby se skládá z přímých úseků a kružnicových oblouků (prostých nebo s přechodnicemi). Zde se seznámíme pouze s prostým kružnicovým obloukem (obloukem bez přechodnic).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53C727-12B4-400D-8BF9-A3AA90B8A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96"/>
          <a:stretch/>
        </p:blipFill>
        <p:spPr>
          <a:xfrm>
            <a:off x="3596729" y="3075318"/>
            <a:ext cx="4876347" cy="23248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8CD1BAD8-9D4F-4420-9C7A-718BA8958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Kružnicový oblouk – hlavní prvky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1EEC1EBE-B75D-4E7C-A0D2-10C4421FB7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Kružnicový oblouk je dán dvěma tečnami</a:t>
            </a:r>
            <a:r>
              <a:rPr lang="cs-CZ" altLang="cs-CZ" sz="1800" i="1"/>
              <a:t> t</a:t>
            </a:r>
            <a:r>
              <a:rPr lang="cs-CZ" altLang="cs-CZ" sz="1800" i="1" baseline="-25000"/>
              <a:t>1</a:t>
            </a:r>
            <a:r>
              <a:rPr lang="cs-CZ" altLang="cs-CZ" sz="1800"/>
              <a:t> a </a:t>
            </a:r>
            <a:r>
              <a:rPr lang="cs-CZ" altLang="cs-CZ" sz="1800" i="1"/>
              <a:t>t</a:t>
            </a:r>
            <a:r>
              <a:rPr lang="cs-CZ" altLang="cs-CZ" sz="1800" i="1" baseline="-25000"/>
              <a:t>2</a:t>
            </a:r>
            <a:r>
              <a:rPr lang="cs-CZ" altLang="cs-CZ" sz="1800"/>
              <a:t> a poloměrem </a:t>
            </a:r>
            <a:r>
              <a:rPr lang="cs-CZ" altLang="cs-CZ" sz="1800" i="1"/>
              <a:t>r</a:t>
            </a:r>
            <a:r>
              <a:rPr lang="cs-CZ" altLang="cs-CZ" sz="1800"/>
              <a:t>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Středový úhel </a:t>
            </a:r>
            <a:r>
              <a:rPr lang="el-GR" altLang="cs-CZ" sz="1800" i="1"/>
              <a:t>α</a:t>
            </a:r>
            <a:r>
              <a:rPr lang="cs-CZ" altLang="cs-CZ" sz="1800" i="1"/>
              <a:t>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800" i="1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Úhel </a:t>
            </a:r>
            <a:r>
              <a:rPr lang="el-GR" altLang="cs-CZ" sz="1800" i="1"/>
              <a:t>γ</a:t>
            </a:r>
            <a:r>
              <a:rPr lang="cs-CZ" altLang="cs-CZ" sz="1800" i="1"/>
              <a:t> </a:t>
            </a:r>
            <a:r>
              <a:rPr lang="cs-CZ" altLang="cs-CZ" sz="1800"/>
              <a:t>se určí měřením v terénu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nebo výpočtem ze souřadnic.</a:t>
            </a:r>
            <a:endParaRPr lang="cs-CZ" altLang="cs-CZ" sz="800"/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endParaRPr lang="cs-CZ" altLang="cs-CZ" sz="800"/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Hlavní prvky oblouku pomocí </a:t>
            </a:r>
            <a:r>
              <a:rPr lang="cs-CZ" altLang="cs-CZ" sz="1800" b="1" i="1">
                <a:solidFill>
                  <a:srgbClr val="FF0000"/>
                </a:solidFill>
              </a:rPr>
              <a:t>r</a:t>
            </a:r>
            <a:r>
              <a:rPr lang="cs-CZ" altLang="cs-CZ" sz="1800" b="1">
                <a:solidFill>
                  <a:srgbClr val="FF0000"/>
                </a:solidFill>
              </a:rPr>
              <a:t> a </a:t>
            </a:r>
            <a:r>
              <a:rPr lang="el-GR" altLang="cs-CZ" sz="1800" b="1" i="1">
                <a:solidFill>
                  <a:srgbClr val="FF0000"/>
                </a:solidFill>
              </a:rPr>
              <a:t>α</a:t>
            </a:r>
            <a:r>
              <a:rPr lang="cs-CZ" altLang="cs-CZ" sz="1800" b="1">
                <a:solidFill>
                  <a:srgbClr val="FF0000"/>
                </a:solidFill>
              </a:rPr>
              <a:t>:</a:t>
            </a:r>
            <a:endParaRPr lang="cs-CZ" altLang="cs-CZ" sz="800" b="1"/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endParaRPr lang="cs-CZ" altLang="cs-CZ" sz="800"/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cs-CZ" altLang="cs-CZ" sz="1800"/>
              <a:t>Délka tečny:</a:t>
            </a:r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endParaRPr lang="cs-CZ" altLang="cs-CZ" sz="1000"/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cs-CZ" altLang="cs-CZ" sz="1800"/>
              <a:t>Vzepětí:</a:t>
            </a:r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cs-CZ" altLang="cs-CZ" sz="1800"/>
              <a:t>Pravoúhlé souřadnice vrcholu od tečny:</a:t>
            </a:r>
            <a:endParaRPr lang="el-GR" altLang="cs-CZ" sz="1800"/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	</a:t>
            </a:r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cs-CZ" altLang="cs-CZ" sz="1800"/>
              <a:t>				 	Délka oblouku: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l-GR" altLang="cs-CZ" sz="18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/>
          </a:p>
        </p:txBody>
      </p:sp>
      <p:graphicFrame>
        <p:nvGraphicFramePr>
          <p:cNvPr id="23556" name="Objekt 3">
            <a:extLst>
              <a:ext uri="{FF2B5EF4-FFF2-40B4-BE49-F238E27FC236}">
                <a16:creationId xmlns:a16="http://schemas.microsoft.com/office/drawing/2014/main" id="{FAD5BFC2-442C-4334-9FBB-E2E905999B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169988"/>
          <a:ext cx="1828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3" imgW="825500" imgH="228600" progId="Equation.DSMT4">
                  <p:embed/>
                </p:oleObj>
              </mc:Choice>
              <mc:Fallback>
                <p:oleObj name="Equation" r:id="rId3" imgW="825500" imgH="228600" progId="Equation.DSMT4">
                  <p:embed/>
                  <p:pic>
                    <p:nvPicPr>
                      <p:cNvPr id="23556" name="Objekt 3">
                        <a:extLst>
                          <a:ext uri="{FF2B5EF4-FFF2-40B4-BE49-F238E27FC236}">
                            <a16:creationId xmlns:a16="http://schemas.microsoft.com/office/drawing/2014/main" id="{FAD5BFC2-442C-4334-9FBB-E2E905999B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169988"/>
                        <a:ext cx="1828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kt 5">
            <a:extLst>
              <a:ext uri="{FF2B5EF4-FFF2-40B4-BE49-F238E27FC236}">
                <a16:creationId xmlns:a16="http://schemas.microsoft.com/office/drawing/2014/main" id="{6683C176-2F5D-4C28-A875-3F088431A8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2688" y="5737225"/>
          <a:ext cx="39973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5" imgW="1892300" imgH="444500" progId="Equation.DSMT4">
                  <p:embed/>
                </p:oleObj>
              </mc:Choice>
              <mc:Fallback>
                <p:oleObj name="Equation" r:id="rId5" imgW="1892300" imgH="444500" progId="Equation.DSMT4">
                  <p:embed/>
                  <p:pic>
                    <p:nvPicPr>
                      <p:cNvPr id="23558" name="Objekt 5">
                        <a:extLst>
                          <a:ext uri="{FF2B5EF4-FFF2-40B4-BE49-F238E27FC236}">
                            <a16:creationId xmlns:a16="http://schemas.microsoft.com/office/drawing/2014/main" id="{6683C176-2F5D-4C28-A875-3F088431A8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5737225"/>
                        <a:ext cx="39973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kt 6">
            <a:extLst>
              <a:ext uri="{FF2B5EF4-FFF2-40B4-BE49-F238E27FC236}">
                <a16:creationId xmlns:a16="http://schemas.microsoft.com/office/drawing/2014/main" id="{642F8894-C51D-4B49-A5CF-6F1B8165B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6738" y="3116263"/>
          <a:ext cx="15001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7" imgW="876300" imgH="431800" progId="Equation.DSMT4">
                  <p:embed/>
                </p:oleObj>
              </mc:Choice>
              <mc:Fallback>
                <p:oleObj name="Equation" r:id="rId7" imgW="876300" imgH="431800" progId="Equation.DSMT4">
                  <p:embed/>
                  <p:pic>
                    <p:nvPicPr>
                      <p:cNvPr id="23559" name="Objekt 6">
                        <a:extLst>
                          <a:ext uri="{FF2B5EF4-FFF2-40B4-BE49-F238E27FC236}">
                            <a16:creationId xmlns:a16="http://schemas.microsoft.com/office/drawing/2014/main" id="{642F8894-C51D-4B49-A5CF-6F1B8165B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116263"/>
                        <a:ext cx="15001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kt 7">
            <a:extLst>
              <a:ext uri="{FF2B5EF4-FFF2-40B4-BE49-F238E27FC236}">
                <a16:creationId xmlns:a16="http://schemas.microsoft.com/office/drawing/2014/main" id="{1529223B-5F95-4891-A685-7236A514E2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50" y="3730625"/>
          <a:ext cx="241141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9" imgW="1447800" imgH="482600" progId="Equation.DSMT4">
                  <p:embed/>
                </p:oleObj>
              </mc:Choice>
              <mc:Fallback>
                <p:oleObj name="Equation" r:id="rId9" imgW="1447800" imgH="482600" progId="Equation.DSMT4">
                  <p:embed/>
                  <p:pic>
                    <p:nvPicPr>
                      <p:cNvPr id="23560" name="Objekt 7">
                        <a:extLst>
                          <a:ext uri="{FF2B5EF4-FFF2-40B4-BE49-F238E27FC236}">
                            <a16:creationId xmlns:a16="http://schemas.microsoft.com/office/drawing/2014/main" id="{1529223B-5F95-4891-A685-7236A514E2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3730625"/>
                        <a:ext cx="241141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kt 9">
            <a:extLst>
              <a:ext uri="{FF2B5EF4-FFF2-40B4-BE49-F238E27FC236}">
                <a16:creationId xmlns:a16="http://schemas.microsoft.com/office/drawing/2014/main" id="{DBAE95A6-F3FD-402D-9392-AABC3960AD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2088" y="5143500"/>
          <a:ext cx="2219325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Rovnice" r:id="rId11" imgW="1333500" imgH="914400" progId="Equation.3">
                  <p:embed/>
                </p:oleObj>
              </mc:Choice>
              <mc:Fallback>
                <p:oleObj name="Rovnice" r:id="rId11" imgW="1333500" imgH="914400" progId="Equation.3">
                  <p:embed/>
                  <p:pic>
                    <p:nvPicPr>
                      <p:cNvPr id="23561" name="Objekt 9">
                        <a:extLst>
                          <a:ext uri="{FF2B5EF4-FFF2-40B4-BE49-F238E27FC236}">
                            <a16:creationId xmlns:a16="http://schemas.microsoft.com/office/drawing/2014/main" id="{DBAE95A6-F3FD-402D-9392-AABC3960AD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5143500"/>
                        <a:ext cx="2219325" cy="152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19170E95-5F5F-4587-9F69-CFFDCB7108C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lum bright="-20000" contrast="40000"/>
          </a:blip>
          <a:srcRect b="6332"/>
          <a:stretch/>
        </p:blipFill>
        <p:spPr>
          <a:xfrm>
            <a:off x="4429542" y="1282598"/>
            <a:ext cx="4695319" cy="39622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4D7ECB35-81B5-404A-909E-8E770C151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Vytyčování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B241F647-C768-45D4-9D05-13885014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95350"/>
            <a:ext cx="8696325" cy="56181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Pod pojmem vytyčení stavebního díla či hranic pozemku se rozumí jeho </a:t>
            </a:r>
            <a:r>
              <a:rPr lang="cs-CZ" sz="1800" dirty="0">
                <a:solidFill>
                  <a:srgbClr val="FF0000"/>
                </a:solidFill>
              </a:rPr>
              <a:t>umístění v terénu </a:t>
            </a:r>
            <a:r>
              <a:rPr lang="cs-CZ" sz="1800" dirty="0"/>
              <a:t>a vyznačení jeho rozměru a tvaru. Přitom musí být dodrženy vztahy projektovaného objektu či katastrálních hranic k jeho okolí. 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Prostorová poloha projektovaného objektu či katastrálních hranic je zpravidla ovlivněna značným počtem podmínek, které musí být obsaženy ve vytyčovacím výkresu, aby bylo možno dodržet kvalitu a přesnost vytyčení. 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Prostorové vytyčení stavby se provádí podle vytyčovacích výkresů v souladu s územním rozhodnutím a stavebním povolením (vyhláška č.31/95 Sb. §13). Vytyčovací výkres obsahuje všechny potřebné údaje pro vytyčení prostorové polohy objektu a jeho rozměru a tvaru.</a:t>
            </a:r>
          </a:p>
          <a:p>
            <a:pPr marL="0" indent="0"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None/>
              <a:defRPr/>
            </a:pPr>
            <a:r>
              <a:rPr lang="cs-CZ" sz="1800" dirty="0"/>
              <a:t>Zhotovení vytyčovacích výkresů a výsledky vytyčení </a:t>
            </a:r>
            <a:r>
              <a:rPr lang="cs-CZ" sz="1800" b="1" dirty="0"/>
              <a:t>musí</a:t>
            </a:r>
            <a:r>
              <a:rPr lang="cs-CZ" sz="1800" dirty="0"/>
              <a:t> být ověřeny </a:t>
            </a:r>
            <a:r>
              <a:rPr lang="cs-CZ" sz="1800" b="1" i="1" dirty="0"/>
              <a:t>úředně oprávněným zeměměřickým inženýrem (ÚOZI)</a:t>
            </a:r>
            <a:r>
              <a:rPr lang="cs-CZ" sz="1800" i="1" dirty="0"/>
              <a:t> </a:t>
            </a:r>
            <a:r>
              <a:rPr lang="cs-CZ" sz="1800" b="1" i="1" dirty="0"/>
              <a:t>!!!</a:t>
            </a:r>
          </a:p>
          <a:p>
            <a:pPr marL="0" indent="0" eaLnBrk="1" hangingPunct="1">
              <a:spcBef>
                <a:spcPct val="10000"/>
              </a:spcBef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spcBef>
                <a:spcPct val="10000"/>
              </a:spcBef>
              <a:buFontTx/>
              <a:buNone/>
              <a:defRPr/>
            </a:pPr>
            <a:r>
              <a:rPr lang="cs-CZ" sz="1800" b="1" dirty="0"/>
              <a:t>Geodetické práce při vytyčování jsou: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vybudování vytyčovací sítě,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vytyčení prostorové polohy objektu,</a:t>
            </a:r>
          </a:p>
          <a:p>
            <a:pPr eaLnBrk="1" hangingPunct="1">
              <a:spcBef>
                <a:spcPct val="1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podrobné vytyčení.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 typeface="Wingdings" panose="05000000000000000000" pitchFamily="2" charset="2"/>
              <a:buChar char="Ø"/>
              <a:defRPr/>
            </a:pPr>
            <a:endParaRPr lang="cs-CZ" sz="180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>
            <a:extLst>
              <a:ext uri="{FF2B5EF4-FFF2-40B4-BE49-F238E27FC236}">
                <a16:creationId xmlns:a16="http://schemas.microsoft.com/office/drawing/2014/main" id="{0614039F-5630-4F54-8FD4-45519D96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15" y="3871493"/>
            <a:ext cx="6590790" cy="250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Nadpis 1">
            <a:extLst>
              <a:ext uri="{FF2B5EF4-FFF2-40B4-BE49-F238E27FC236}">
                <a16:creationId xmlns:a16="http://schemas.microsoft.com/office/drawing/2014/main" id="{109B9515-97FA-48B9-A830-9455561F9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Kružnicový oblouk - vytyčení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B5F1A5-A188-4423-A930-10782648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1850"/>
            <a:ext cx="8537575" cy="56816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Vytyčují se hlavní body trasy, tj. začátek </a:t>
            </a:r>
            <a:r>
              <a:rPr lang="cs-CZ" sz="1800" i="1" dirty="0"/>
              <a:t>ZO</a:t>
            </a:r>
            <a:r>
              <a:rPr lang="cs-CZ" sz="1800" dirty="0"/>
              <a:t> a konec </a:t>
            </a:r>
            <a:r>
              <a:rPr lang="cs-CZ" sz="1800" i="1" dirty="0"/>
              <a:t>KO</a:t>
            </a:r>
            <a:r>
              <a:rPr lang="cs-CZ" sz="1800" dirty="0"/>
              <a:t> oblouku (z vrcholového bodu </a:t>
            </a:r>
            <a:r>
              <a:rPr lang="cs-CZ" sz="1800" i="1" dirty="0"/>
              <a:t>VB</a:t>
            </a:r>
            <a:r>
              <a:rPr lang="cs-CZ" sz="1800" dirty="0"/>
              <a:t> pomocí délky tečny) a středový bod oblouku </a:t>
            </a:r>
            <a:r>
              <a:rPr lang="cs-CZ" sz="1800" i="1" dirty="0"/>
              <a:t>V </a:t>
            </a:r>
            <a:r>
              <a:rPr lang="cs-CZ" sz="1800" dirty="0"/>
              <a:t>(pomocí vzepětí ve směru osy úhlu tečen nebo pravoúhlými souřadnicemi od tečny) (použité značení podle železničního stavitelství).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Dále se vytyčují podrobné body oblouku v předem zvoleném staničení (pravidelný rozestup např. 20 m).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Podrobné body se vytyčují: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Polárními souřadnicemi (s přenášením přístroje po obvodě – tunely)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 err="1"/>
              <a:t>Semipolárními</a:t>
            </a:r>
            <a:r>
              <a:rPr lang="cs-CZ" sz="1800" dirty="0"/>
              <a:t> souřadnicemi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Pravoúhlými souřadnicemi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Metodou GNSS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6BCCC2A1-F817-485F-AF41-7ACC1E10A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bodů kružnicového oblouku polárně</a:t>
            </a:r>
          </a:p>
        </p:txBody>
      </p:sp>
      <p:pic>
        <p:nvPicPr>
          <p:cNvPr id="25603" name="Picture 6">
            <a:extLst>
              <a:ext uri="{FF2B5EF4-FFF2-40B4-BE49-F238E27FC236}">
                <a16:creationId xmlns:a16="http://schemas.microsoft.com/office/drawing/2014/main" id="{D6F57D13-A8E2-4739-8400-9A933D053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5318" r="3226"/>
          <a:stretch>
            <a:fillRect/>
          </a:stretch>
        </p:blipFill>
        <p:spPr bwMode="auto">
          <a:xfrm>
            <a:off x="4575175" y="739775"/>
            <a:ext cx="44894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BAEA9584-4AC7-44BD-9B8C-FC574674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40322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000"/>
              <a:t>Podrobné body vytyčujeme z bodů ZO nebo KO.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cs-CZ" altLang="cs-CZ" sz="2000"/>
              <a:t>Vytyčovací prvky jsou: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cs-CZ" altLang="cs-CZ" sz="2000"/>
              <a:t>vodorovný úhel</a:t>
            </a:r>
            <a:r>
              <a:rPr lang="cs-CZ" altLang="cs-CZ" sz="2000">
                <a:latin typeface="Times New Roman" panose="02020603050405020304" pitchFamily="18" charset="0"/>
              </a:rPr>
              <a:t> </a:t>
            </a:r>
            <a:r>
              <a:rPr lang="cs-CZ" altLang="cs-CZ" sz="2000" i="1">
                <a:sym typeface="Symbol" panose="05050102010706020507" pitchFamily="18" charset="2"/>
              </a:rPr>
              <a:t></a:t>
            </a:r>
            <a:r>
              <a:rPr lang="cs-CZ" altLang="cs-CZ" sz="20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cs-CZ" altLang="cs-CZ" sz="2000"/>
              <a:t>vodorovná délka </a:t>
            </a:r>
            <a:r>
              <a:rPr lang="cs-CZ" altLang="cs-CZ" sz="2000" i="1"/>
              <a:t>s</a:t>
            </a:r>
            <a:r>
              <a:rPr lang="cs-CZ" altLang="cs-CZ" sz="2000" i="1" baseline="-25000"/>
              <a:t>0i</a:t>
            </a:r>
            <a:endParaRPr lang="cs-CZ" altLang="cs-CZ" sz="2000"/>
          </a:p>
        </p:txBody>
      </p:sp>
      <p:graphicFrame>
        <p:nvGraphicFramePr>
          <p:cNvPr id="25605" name="Object 2">
            <a:extLst>
              <a:ext uri="{FF2B5EF4-FFF2-40B4-BE49-F238E27FC236}">
                <a16:creationId xmlns:a16="http://schemas.microsoft.com/office/drawing/2014/main" id="{8A35C5B5-AA60-40F6-AF54-EF8C5C874A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2852738"/>
          <a:ext cx="16002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4" imgW="660113" imgH="393529" progId="Equation.DSMT4">
                  <p:embed/>
                </p:oleObj>
              </mc:Choice>
              <mc:Fallback>
                <p:oleObj name="Equation" r:id="rId4" imgW="660113" imgH="393529" progId="Equation.DSMT4">
                  <p:embed/>
                  <p:pic>
                    <p:nvPicPr>
                      <p:cNvPr id="25605" name="Object 2">
                        <a:extLst>
                          <a:ext uri="{FF2B5EF4-FFF2-40B4-BE49-F238E27FC236}">
                            <a16:creationId xmlns:a16="http://schemas.microsoft.com/office/drawing/2014/main" id="{8A35C5B5-AA60-40F6-AF54-EF8C5C874A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852738"/>
                        <a:ext cx="16002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3">
            <a:extLst>
              <a:ext uri="{FF2B5EF4-FFF2-40B4-BE49-F238E27FC236}">
                <a16:creationId xmlns:a16="http://schemas.microsoft.com/office/drawing/2014/main" id="{AA167215-46C9-4B97-B899-8DA11819CF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5925" y="2854325"/>
          <a:ext cx="13144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6" imgW="406048" imgH="393359" progId="Equation.DSMT4">
                  <p:embed/>
                </p:oleObj>
              </mc:Choice>
              <mc:Fallback>
                <p:oleObj name="Equation" r:id="rId6" imgW="406048" imgH="393359" progId="Equation.DSMT4">
                  <p:embed/>
                  <p:pic>
                    <p:nvPicPr>
                      <p:cNvPr id="25606" name="Object 3">
                        <a:extLst>
                          <a:ext uri="{FF2B5EF4-FFF2-40B4-BE49-F238E27FC236}">
                            <a16:creationId xmlns:a16="http://schemas.microsoft.com/office/drawing/2014/main" id="{AA167215-46C9-4B97-B899-8DA11819CF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2854325"/>
                        <a:ext cx="131445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4">
            <a:extLst>
              <a:ext uri="{FF2B5EF4-FFF2-40B4-BE49-F238E27FC236}">
                <a16:creationId xmlns:a16="http://schemas.microsoft.com/office/drawing/2014/main" id="{1D49A0D5-D169-43BB-80B6-3533CD7CCC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4338" y="3856038"/>
          <a:ext cx="22320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8" imgW="863225" imgH="393529" progId="Equation.DSMT4">
                  <p:embed/>
                </p:oleObj>
              </mc:Choice>
              <mc:Fallback>
                <p:oleObj name="Equation" r:id="rId8" imgW="863225" imgH="393529" progId="Equation.DSMT4">
                  <p:embed/>
                  <p:pic>
                    <p:nvPicPr>
                      <p:cNvPr id="25607" name="Object 4">
                        <a:extLst>
                          <a:ext uri="{FF2B5EF4-FFF2-40B4-BE49-F238E27FC236}">
                            <a16:creationId xmlns:a16="http://schemas.microsoft.com/office/drawing/2014/main" id="{1D49A0D5-D169-43BB-80B6-3533CD7CCC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338" y="3856038"/>
                        <a:ext cx="223202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10">
            <a:extLst>
              <a:ext uri="{FF2B5EF4-FFF2-40B4-BE49-F238E27FC236}">
                <a16:creationId xmlns:a16="http://schemas.microsoft.com/office/drawing/2014/main" id="{ED57995B-EF37-428F-82B2-47F5FDE37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708525"/>
            <a:ext cx="4117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cs typeface="Arial" panose="020B0604020202020204" pitchFamily="34" charset="0"/>
              </a:rPr>
              <a:t>Je výhodné volit délky oblouků  </a:t>
            </a:r>
            <a:r>
              <a:rPr lang="cs-CZ" altLang="cs-CZ" sz="2000" i="1">
                <a:cs typeface="Arial" panose="020B0604020202020204" pitchFamily="34" charset="0"/>
              </a:rPr>
              <a:t>s</a:t>
            </a:r>
            <a:r>
              <a:rPr lang="cs-CZ" altLang="cs-CZ" sz="2000">
                <a:cs typeface="Arial" panose="020B0604020202020204" pitchFamily="34" charset="0"/>
              </a:rPr>
              <a:t>  mezi sousedními body stejné, pak platí: 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		</a:t>
            </a:r>
            <a:r>
              <a:rPr lang="cs-CZ" altLang="cs-CZ" sz="2000" baseline="-25000">
                <a:cs typeface="Arial" panose="020B0604020202020204" pitchFamily="34" charset="0"/>
                <a:sym typeface="Symbol" panose="05050102010706020507" pitchFamily="18" charset="2"/>
              </a:rPr>
              <a:t>i</a:t>
            </a:r>
            <a:r>
              <a:rPr lang="cs-CZ" altLang="cs-CZ" sz="2000">
                <a:cs typeface="Arial" panose="020B0604020202020204" pitchFamily="34" charset="0"/>
              </a:rPr>
              <a:t>  =  i . </a:t>
            </a: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>
                <a:cs typeface="Arial" panose="020B0604020202020204" pitchFamily="34" charset="0"/>
                <a:sym typeface="Symbol" panose="05050102010706020507" pitchFamily="18" charset="2"/>
              </a:rPr>
              <a:t>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		</a:t>
            </a:r>
            <a:r>
              <a:rPr lang="cs-CZ" altLang="cs-CZ" sz="2000" baseline="-25000">
                <a:cs typeface="Arial" panose="020B0604020202020204" pitchFamily="34" charset="0"/>
              </a:rPr>
              <a:t>i</a:t>
            </a:r>
            <a:r>
              <a:rPr lang="cs-CZ" altLang="cs-CZ" sz="2000">
                <a:cs typeface="Arial" panose="020B0604020202020204" pitchFamily="34" charset="0"/>
              </a:rPr>
              <a:t>  =  i . </a:t>
            </a:r>
            <a:r>
              <a:rPr lang="cs-CZ" altLang="cs-CZ" sz="2000">
                <a:cs typeface="Arial" panose="020B0604020202020204" pitchFamily="34" charset="0"/>
                <a:sym typeface="Symbol" panose="05050102010706020507" pitchFamily="18" charset="2"/>
              </a:rPr>
              <a:t></a:t>
            </a:r>
            <a:r>
              <a:rPr lang="cs-CZ" altLang="cs-CZ" sz="180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D2F37375-EA46-43FA-A12C-E1053870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175" y="4953000"/>
            <a:ext cx="46402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>
                <a:cs typeface="Arial" panose="020B0604020202020204" pitchFamily="34" charset="0"/>
              </a:rPr>
              <a:t>V současné době lze často (s ohledem na dodržení přesnosti) využít vytyčení z vhodného stanoviska, které nemá vazbu s trasou komunikace. V takovém případě se vytyčují všechny body stejným způsobem (polární metoda).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6BCCC2A1-F817-485F-AF41-7ACC1E10A7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Vytyčení bodů kružnicového oblouku polárně po obvodě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AEA9584-4AC7-44BD-9B8C-FC574674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853281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000" dirty="0"/>
              <a:t>Jedná se vlastně o postupné vytyčování bodů polygonového pořadu s délkami s</a:t>
            </a:r>
            <a:r>
              <a:rPr lang="cs-CZ" altLang="cs-CZ" sz="2000" baseline="-25000" dirty="0"/>
              <a:t>i,i+1 </a:t>
            </a:r>
            <a:r>
              <a:rPr lang="cs-CZ" altLang="cs-CZ" sz="2000" dirty="0"/>
              <a:t>a vrcholovými úhly </a:t>
            </a:r>
            <a:r>
              <a:rPr lang="el-GR" altLang="cs-CZ" sz="2000" dirty="0"/>
              <a:t>ω</a:t>
            </a:r>
            <a:r>
              <a:rPr lang="cs-CZ" altLang="cs-CZ" sz="2000" baseline="-25000" dirty="0"/>
              <a:t>i</a:t>
            </a:r>
            <a:r>
              <a:rPr lang="cs-CZ" altLang="cs-CZ" sz="2000" dirty="0"/>
              <a:t>. Většinou se volí stejné délky oblouků.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73D774-0ED9-44C9-8173-5B58B975D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7476" r="10539" b="9995"/>
          <a:stretch/>
        </p:blipFill>
        <p:spPr>
          <a:xfrm>
            <a:off x="1321412" y="1872511"/>
            <a:ext cx="6043060" cy="34611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3651A16-8386-418D-992A-700A624AF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414" y="5409975"/>
            <a:ext cx="3829584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3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13AB35A2-9526-4297-AE2D-8F5C6F62C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bodů kružnicového oblouku semipolárně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D7F79F78-F919-4171-9F3D-D0B7D99971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66775"/>
            <a:ext cx="8756650" cy="56467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Body oblouku se vytyčují od dotykového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bodu ZO. Směr se </a:t>
            </a:r>
            <a:r>
              <a:rPr lang="pl-PL" altLang="cs-CZ" sz="1800"/>
              <a:t>vytyčuje od tečny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pl-PL" altLang="cs-CZ" sz="1800"/>
              <a:t>polárním úhlem </a:t>
            </a:r>
            <a:r>
              <a:rPr lang="cs-CZ" altLang="cs-CZ" sz="1800">
                <a:latin typeface="Symbol" panose="05050102010706020507" pitchFamily="18" charset="2"/>
              </a:rPr>
              <a:t>d</a:t>
            </a:r>
            <a:r>
              <a:rPr lang="cs-CZ" altLang="cs-CZ" sz="1800" baseline="-25000"/>
              <a:t>i</a:t>
            </a:r>
            <a:r>
              <a:rPr lang="cs-CZ" altLang="cs-CZ" sz="1800"/>
              <a:t>, ale délka tětivy s</a:t>
            </a:r>
            <a:r>
              <a:rPr lang="cs-CZ" altLang="cs-CZ" sz="1800" baseline="-25000"/>
              <a:t>0</a:t>
            </a:r>
            <a:r>
              <a:rPr lang="cs-CZ" altLang="cs-CZ" sz="1800"/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se vytyčuje z předcházejícího již vytyčeného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bodu.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8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Při vytyčení se konstruuje průsečík polárního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paprsku vytyčeného teodolitem s kružnicí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o poloměru rovném délce tětivy s</a:t>
            </a:r>
            <a:r>
              <a:rPr lang="cs-CZ" altLang="cs-CZ" sz="1800" baseline="-25000"/>
              <a:t>0</a:t>
            </a:r>
            <a:r>
              <a:rPr lang="cs-CZ" altLang="cs-CZ" sz="1800"/>
              <a:t> se středem v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předchozím vytyčeném bodě. Protože délka tětivy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 zpravidla nepřekročí 20 m, lze na vytyčení délky s dostatečnou přesností použít pásmo.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8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Při použití totální stanice jsou body vytyčovány přímo ze souřadnic. Vytyčovací prvky </a:t>
            </a:r>
            <a:r>
              <a:rPr lang="cs-CZ" altLang="cs-CZ" sz="1800" i="1">
                <a:sym typeface="Symbol" panose="05050102010706020507" pitchFamily="18" charset="2"/>
              </a:rPr>
              <a:t> </a:t>
            </a:r>
            <a:r>
              <a:rPr lang="cs-CZ" altLang="cs-CZ" sz="1800">
                <a:sym typeface="Symbol" panose="05050102010706020507" pitchFamily="18" charset="2"/>
              </a:rPr>
              <a:t>a </a:t>
            </a:r>
            <a:r>
              <a:rPr lang="cs-CZ" altLang="cs-CZ" sz="1800" i="1"/>
              <a:t>s</a:t>
            </a:r>
            <a:r>
              <a:rPr lang="cs-CZ" altLang="cs-CZ" sz="1800"/>
              <a:t> se dopředu nepočítají, počítá si je totální stanice sama.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8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FF0000"/>
                </a:solidFill>
              </a:rPr>
              <a:t>Pozor, souřadnice bodů jsou obvykle v nějakém kartografickém zobrazení (S-JTSK) a nulové hladině. Délky </a:t>
            </a:r>
            <a:r>
              <a:rPr lang="cs-CZ" altLang="cs-CZ" sz="1800" i="1">
                <a:solidFill>
                  <a:srgbClr val="FF0000"/>
                </a:solidFill>
              </a:rPr>
              <a:t>s</a:t>
            </a:r>
            <a:r>
              <a:rPr lang="cs-CZ" altLang="cs-CZ" sz="1800">
                <a:solidFill>
                  <a:srgbClr val="FF0000"/>
                </a:solidFill>
              </a:rPr>
              <a:t> je nutné převést do skutečnosti!</a:t>
            </a:r>
            <a:endParaRPr lang="cs-CZ" altLang="cs-CZ" sz="1800" i="1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84066AA2-2DA2-4AAD-97D5-66FE2F52B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739775"/>
            <a:ext cx="3602037" cy="36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13AB35A2-9526-4297-AE2D-8F5C6F62C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Vytyčení bodů kružnicového ortogonálně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D7F79F78-F919-4171-9F3D-D0B7D99971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66775"/>
            <a:ext cx="8756650" cy="56467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1800" dirty="0"/>
              <a:t>Volí se délka oblouku nebo x-ové souřadnice.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1800" dirty="0"/>
              <a:t>Lze vytyčovat od tečny nebo od tětivy.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/>
              <a:t>Při volbě délky oblouku o</a:t>
            </a:r>
            <a:r>
              <a:rPr lang="cs-CZ" altLang="cs-CZ" sz="1800" baseline="-25000" dirty="0"/>
              <a:t>i</a:t>
            </a:r>
            <a:r>
              <a:rPr lang="cs-CZ" altLang="cs-CZ" sz="1800" dirty="0"/>
              <a:t> se počítají odpovídající středové úhly </a:t>
            </a:r>
            <a:r>
              <a:rPr lang="el-GR" altLang="cs-CZ" sz="1800" dirty="0"/>
              <a:t>φ</a:t>
            </a:r>
            <a:r>
              <a:rPr lang="cs-CZ" altLang="cs-CZ" sz="1800" baseline="-25000" dirty="0"/>
              <a:t>i</a:t>
            </a:r>
            <a:r>
              <a:rPr lang="cs-CZ" altLang="cs-CZ" sz="1800" dirty="0"/>
              <a:t> (viz. polární metoda)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/>
              <a:t>Při volbě x-ové souřadnice x</a:t>
            </a:r>
            <a:r>
              <a:rPr lang="cs-CZ" altLang="cs-CZ" sz="1800" baseline="-25000" dirty="0"/>
              <a:t>i</a:t>
            </a:r>
            <a:r>
              <a:rPr lang="cs-CZ" altLang="cs-CZ" sz="1800" dirty="0"/>
              <a:t> se vypočte souřadnice y</a:t>
            </a:r>
            <a:r>
              <a:rPr lang="cs-CZ" altLang="cs-CZ" sz="1800" baseline="-25000" dirty="0"/>
              <a:t>i</a:t>
            </a:r>
            <a:r>
              <a:rPr lang="cs-CZ" altLang="cs-CZ" sz="1800" dirty="0"/>
              <a:t> ze stejného trojúhelníka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D67D2DC-1199-4306-A200-6E28AC3ED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6178" b="13720"/>
          <a:stretch/>
        </p:blipFill>
        <p:spPr>
          <a:xfrm>
            <a:off x="4150822" y="3269507"/>
            <a:ext cx="4195647" cy="337100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3A6CD7-7BB6-4563-B90D-A92C1CE6C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351" y="2198276"/>
            <a:ext cx="4115710" cy="6638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63A48E-B709-420F-9DCB-452451339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62" y="3630310"/>
            <a:ext cx="2098260" cy="56329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EB74F94-D297-4879-A37C-E43096FD9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31" y="4480419"/>
            <a:ext cx="1787321" cy="5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12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13AB35A2-9526-4297-AE2D-8F5C6F62C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Vytyčovací výkres – kružnicový oblouk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D7F79F78-F919-4171-9F3D-D0B7D99971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66775"/>
            <a:ext cx="8756650" cy="564673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1800" dirty="0"/>
              <a:t>Obsahuje body vytyčovací sítě, vytyčovací prvky, popř. souřadnice hlavních a podrobných bodů, použitý souřadnicový a výškový systém, značku severu, měřítko vytyčovacího výkresu, zhotovitele, popř. další údaje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F77EB0-C1EC-4D96-ADF0-0D8B1A970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b="7086"/>
          <a:stretch/>
        </p:blipFill>
        <p:spPr>
          <a:xfrm>
            <a:off x="1145332" y="1839399"/>
            <a:ext cx="6644714" cy="459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81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13AB35A2-9526-4297-AE2D-8F5C6F62C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Vytyčovací výkres – stavební objekt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4526D9-1599-49BB-8AC3-62024B817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Při vytyčení je vhodné nechat si potvrdit vytyčovací výkres datem a podpisem !!!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BDB3415-73A8-4342-B279-AA96F79AD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360" y="1149350"/>
            <a:ext cx="7443280" cy="51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83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13AB35A2-9526-4297-AE2D-8F5C6F62C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Vytyčení směru přes překážku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D7F79F78-F919-4171-9F3D-D0B7D99971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66775"/>
            <a:ext cx="8756650" cy="56467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1800" dirty="0"/>
              <a:t>Pomocí volného polygonového pořadu (lokální systém)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1800" dirty="0"/>
              <a:t>Směr průseku (úhly u bodů P a K)</a:t>
            </a:r>
          </a:p>
          <a:p>
            <a:pPr marL="0" indent="0">
              <a:buNone/>
            </a:pPr>
            <a:r>
              <a:rPr lang="cs-CZ" altLang="cs-CZ" sz="1800" dirty="0"/>
              <a:t>      z rozdílu směrníků v lokálním systému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2308A3-1713-406C-AD79-A5594B0846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l="6066" t="4027" r="5819" b="15424"/>
          <a:stretch/>
        </p:blipFill>
        <p:spPr>
          <a:xfrm>
            <a:off x="1676716" y="1287648"/>
            <a:ext cx="5599198" cy="211936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D93B68-EE65-4AC0-8208-70702BADE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68" y="3509143"/>
            <a:ext cx="3705742" cy="3620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C884F72-E745-4736-AB22-09F3DF45A0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40000"/>
          </a:blip>
          <a:srcRect l="5021" t="3406" b="17350"/>
          <a:stretch/>
        </p:blipFill>
        <p:spPr>
          <a:xfrm>
            <a:off x="4812745" y="3935848"/>
            <a:ext cx="3943066" cy="26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9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13AB35A2-9526-4297-AE2D-8F5C6F62C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 dirty="0"/>
              <a:t>Vytyčení směru přes překážku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D7F79F78-F919-4171-9F3D-D0B7D99971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66775"/>
            <a:ext cx="8756650" cy="56467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1800" dirty="0"/>
              <a:t>Pomocí uzavřeného polygonového pořadu (lokální systém)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1800" dirty="0"/>
              <a:t>Při větších nárocích na přesnost lze vytyčovat směr i pomocí trojúhelníkových řetězců nebo pomocí konvergenčních profilů (tunely)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>
              <a:buFont typeface="Wingdings" panose="05000000000000000000" pitchFamily="2" charset="2"/>
              <a:buChar char="Ø"/>
            </a:pPr>
            <a:endParaRPr lang="cs-CZ" altLang="cs-CZ" sz="1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BDF48C-A84A-4760-820F-24034481D6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20000" contrast="20000"/>
          </a:blip>
          <a:srcRect b="12517"/>
          <a:stretch/>
        </p:blipFill>
        <p:spPr>
          <a:xfrm>
            <a:off x="1741562" y="1352359"/>
            <a:ext cx="5284932" cy="25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86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3E9E4FCA-3629-4669-B4E7-CDF234A74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Vytyčovací sítě a fáze vytyčení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E38F46-D858-41A4-9FB1-0CB0CCB8F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cs-CZ" sz="1800" dirty="0"/>
              <a:t>Tvar a přesnost vytyčovací sítě se volí podle druhu a složitosti stavby, podle požadované přesnosti vytyčení a podle místních podmínek. Z geodetického hlediska se vytyčovací sítě dělí na polohové a výškové: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Polohové</a:t>
            </a:r>
            <a:r>
              <a:rPr lang="cs-CZ" sz="1800" dirty="0"/>
              <a:t> - měřická přímka (osa), polygonový pořad, trojúhelníkový řetězec nebo plošná (pravoúhelníková) síť. Zpravidla se připojuje na bodové pole v S-JTSK.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Výškové</a:t>
            </a:r>
            <a:r>
              <a:rPr lang="cs-CZ" sz="1800" dirty="0"/>
              <a:t> – buď nezávisle na polohové síti nebo obvykle se do výškové vytyčovací sítě zapojují vhodně stabilizované body polohové sítě. Zpravidla se připojuje na ČSNS.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b="1" dirty="0"/>
              <a:t>Fáze vytyčování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Vytyčení prostorové polohy objektu - Vytyčuje se prostorová poloha stavebního objektu, tedy charakteristické body stavby u prostorových nebo plošných staveb nebo hlavní body trasy u liniových staveb. Dále se vytyčují hlavní výškové body.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Podrobné vytyčení - Vytyčuje se tvar a rozměr objektu. Vytyčují se nosné konstrukce ve výšce i v poloze (stěny, sloupy), příčné řezy (liniové stavby), hrany terénu (terénní úpravy).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D12DAD31-6420-42EA-9FFD-C7A965B53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Kontroly vytyčení a předpisy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0FADC7-8CBE-4BB6-914B-656ED0F3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6775"/>
            <a:ext cx="8839200" cy="564673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měření kontrolních prvků (provede se vždy – </a:t>
            </a:r>
            <a:r>
              <a:rPr lang="cs-CZ" sz="1800" dirty="0" err="1"/>
              <a:t>oměrné</a:t>
            </a:r>
            <a:r>
              <a:rPr lang="cs-CZ" sz="1800" dirty="0"/>
              <a:t> míry)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opakované vytyčení nezávisle stejnou metodou se stejnou přesností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opakované vytyčení nezávisle jinou metodou se stejnou přesností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opakované vytyčením s mnohem vyšší přesností.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Kvalitní vytyčení vyžaduje úzkou spolupráci projektanta, vytyčovatele a stavby. Projektant připravuje vytyčovací výkres (nemusí být vždy) , vytyčovatel realizuje vytyčení a stavba podle vytyčení staví. </a:t>
            </a:r>
            <a:endParaRPr lang="en-US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Přesnost vytyčování se posuzuje podle doporučených ČSN: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ČSN 73 0420/86 Přesnost vytyčování stavebních objektů. Základní ustanovení.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ČSN 73 0421/86 Přesnost vytyčování stavebních objektů s prostorovou skladbou.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ČSN 73 0422/86 Přesnost vytyčování liniových a plošných stavebních objektů.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V těchto normách jsou stanoveny mezní vytyčovací odchylky pro vytyčení prostorové polohy objektu i podrobné vytyčení jednotlivých druhů stavebních objektů. Z nich je třeba vycházet při stanovování směrodatné odchylky metody vytyčení a v závislosti na ní volit metodu vytyčování, přístroje, pomůcky, atd.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08BA3D83-6119-44B0-A794-C32AA0170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Metody polohového vytyčení bodů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0AE20F-B40B-4E5C-BF5E-FF169A3B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1850"/>
            <a:ext cx="8537575" cy="568166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Vytyčení každého objektu se rozpadá na řadu jednoduchých úloh, při kterých vytyčujeme body, přímky, úsečky a úhly.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Polohu jednotlivých bodů stavebního objektu vytyčujeme těmito metodami: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polárními souřadnicemi</a:t>
            </a:r>
            <a:r>
              <a:rPr lang="cs-CZ" sz="1800" dirty="0"/>
              <a:t>,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pravoúhlými souřadnicemi</a:t>
            </a:r>
            <a:r>
              <a:rPr lang="cs-CZ" sz="1800" dirty="0"/>
              <a:t>,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protínáním vpřed z úhlů,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protínáním z délek,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průsečíkovým způsobem,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GNSS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Hlavní metoda je metoda polárních souřadnic, ostatní metody jsou v současnosti doplňkové.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1800" dirty="0"/>
          </a:p>
          <a:p>
            <a:pPr marL="0" indent="0" algn="ctr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>
                <a:solidFill>
                  <a:srgbClr val="FF0000"/>
                </a:solidFill>
              </a:rPr>
              <a:t>Pro vytyčení je nutné nejprve vypočítat vytyčovací prvky (ze souřadnic) a tyto pak převést do reality (délky převést ze zobrazení a dále z nulové hladiny do nadmořské výšky, kde probíhá vytyčení). 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442ED3CC-0A1C-42C2-A357-4800E5B04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Výpočet vytyčovacích prvků ze souřadnic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EC2D24-C7CA-4A61-ADA7-776452F1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727075"/>
            <a:ext cx="8537575" cy="578643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Polární prvky: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délka vytyčované strany d</a:t>
            </a:r>
            <a:r>
              <a:rPr lang="cs-CZ" sz="1800" baseline="-25000" dirty="0"/>
              <a:t>13</a:t>
            </a:r>
            <a:r>
              <a:rPr lang="cs-CZ" sz="1800" dirty="0"/>
              <a:t> ,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vytyčovaný vodorovný úhel </a:t>
            </a:r>
            <a:r>
              <a:rPr lang="el-GR" sz="1800" dirty="0"/>
              <a:t>ω</a:t>
            </a:r>
            <a:r>
              <a:rPr lang="cs-CZ" sz="1800" baseline="-25000" dirty="0"/>
              <a:t>1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endParaRPr lang="cs-CZ" sz="800" dirty="0"/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Dáno: pravoúhlé souřadnice bodů P</a:t>
            </a:r>
            <a:r>
              <a:rPr lang="cs-CZ" sz="1800" baseline="-25000" dirty="0"/>
              <a:t>1</a:t>
            </a:r>
            <a:r>
              <a:rPr lang="cs-CZ" sz="1800" dirty="0"/>
              <a:t>, P</a:t>
            </a:r>
            <a:r>
              <a:rPr lang="cs-CZ" sz="1800" baseline="-25000" dirty="0"/>
              <a:t>2</a:t>
            </a:r>
            <a:r>
              <a:rPr lang="cs-CZ" sz="1800" dirty="0"/>
              <a:t> a P</a:t>
            </a:r>
            <a:r>
              <a:rPr lang="cs-CZ" sz="1800" baseline="-25000" dirty="0"/>
              <a:t>3</a:t>
            </a:r>
            <a:r>
              <a:rPr lang="cs-CZ" sz="1800" dirty="0"/>
              <a:t>: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</a:t>
            </a:r>
            <a:r>
              <a:rPr lang="cs-CZ" sz="1800" baseline="-25000" dirty="0"/>
              <a:t>1</a:t>
            </a:r>
            <a:r>
              <a:rPr lang="cs-CZ" sz="1800" dirty="0"/>
              <a:t> - stanovisko přístroje,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cs-CZ" sz="1800" dirty="0"/>
              <a:t>P</a:t>
            </a:r>
            <a:r>
              <a:rPr lang="cs-CZ" sz="1800" baseline="-25000" dirty="0"/>
              <a:t>2</a:t>
            </a:r>
            <a:r>
              <a:rPr lang="cs-CZ" sz="1800" dirty="0"/>
              <a:t> - orientace,</a:t>
            </a:r>
          </a:p>
          <a:p>
            <a:pPr marL="0" indent="0" eaLnBrk="1" hangingPunct="1">
              <a:lnSpc>
                <a:spcPct val="110000"/>
              </a:lnSpc>
              <a:buFont typeface="Wingdings" panose="05000000000000000000" pitchFamily="2" charset="2"/>
              <a:buNone/>
              <a:defRPr/>
            </a:pPr>
            <a:r>
              <a:rPr lang="cs-CZ" sz="1800" dirty="0"/>
              <a:t>P</a:t>
            </a:r>
            <a:r>
              <a:rPr lang="cs-CZ" sz="1800" baseline="-25000" dirty="0"/>
              <a:t>3</a:t>
            </a:r>
            <a:r>
              <a:rPr lang="cs-CZ" sz="1800" dirty="0"/>
              <a:t> - vytyčovaný bod.                   </a:t>
            </a:r>
            <a:r>
              <a:rPr lang="cs-CZ" sz="2400" dirty="0">
                <a:sym typeface="Symbol" pitchFamily="18" charset="2"/>
              </a:rPr>
              <a:t></a:t>
            </a:r>
            <a:r>
              <a:rPr lang="cs-CZ" sz="2400" baseline="-25000" dirty="0"/>
              <a:t>1</a:t>
            </a:r>
            <a:r>
              <a:rPr lang="cs-CZ" sz="2400" dirty="0"/>
              <a:t>  =  </a:t>
            </a:r>
            <a:r>
              <a:rPr lang="cs-CZ" sz="2400" dirty="0">
                <a:sym typeface="Symbol" pitchFamily="18" charset="2"/>
              </a:rPr>
              <a:t></a:t>
            </a:r>
            <a:r>
              <a:rPr lang="cs-CZ" sz="2400" baseline="-25000" dirty="0"/>
              <a:t>13</a:t>
            </a:r>
            <a:r>
              <a:rPr lang="cs-CZ" sz="2400" dirty="0"/>
              <a:t>  - </a:t>
            </a:r>
            <a:r>
              <a:rPr lang="cs-CZ" sz="2400" dirty="0">
                <a:sym typeface="Symbol" pitchFamily="18" charset="2"/>
              </a:rPr>
              <a:t></a:t>
            </a:r>
            <a:r>
              <a:rPr lang="cs-CZ" sz="2400" baseline="-25000" dirty="0"/>
              <a:t>12</a:t>
            </a:r>
            <a:r>
              <a:rPr lang="cs-CZ" sz="2400" dirty="0"/>
              <a:t>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endParaRPr lang="cs-CZ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Ortogonální prvky: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s - délka staničení,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k - délka kolmice.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2200" dirty="0"/>
              <a:t>s = d</a:t>
            </a:r>
            <a:r>
              <a:rPr lang="pl-PL" sz="2200" baseline="-25000" dirty="0"/>
              <a:t>13</a:t>
            </a:r>
            <a:r>
              <a:rPr lang="pl-PL" sz="2200" dirty="0"/>
              <a:t> cos(</a:t>
            </a:r>
            <a:r>
              <a:rPr lang="el-GR" sz="2200" dirty="0"/>
              <a:t>ω</a:t>
            </a:r>
            <a:r>
              <a:rPr lang="pl-PL" sz="2200" baseline="-25000" dirty="0"/>
              <a:t>1</a:t>
            </a:r>
            <a:r>
              <a:rPr lang="pl-PL" sz="2200" dirty="0"/>
              <a:t>), k = d</a:t>
            </a:r>
            <a:r>
              <a:rPr lang="pl-PL" sz="2200" baseline="-25000" dirty="0"/>
              <a:t>13</a:t>
            </a:r>
            <a:r>
              <a:rPr lang="pl-PL" sz="2200" dirty="0"/>
              <a:t> sin(</a:t>
            </a:r>
            <a:r>
              <a:rPr lang="el-GR" sz="2200" dirty="0"/>
              <a:t>ω</a:t>
            </a:r>
            <a:r>
              <a:rPr lang="pl-PL" sz="2200" baseline="-25000" dirty="0"/>
              <a:t>1</a:t>
            </a:r>
            <a:r>
              <a:rPr lang="pl-PL" sz="2200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dirty="0">
                <a:solidFill>
                  <a:srgbClr val="FF0000"/>
                </a:solidFill>
              </a:rPr>
              <a:t>POZOR !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pl-PL" sz="1800" dirty="0">
                <a:solidFill>
                  <a:srgbClr val="FF0000"/>
                </a:solidFill>
              </a:rPr>
              <a:t>Staničení i kolmice mají znaménko !</a:t>
            </a:r>
            <a:endParaRPr lang="cs-CZ" sz="1800" dirty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200" dirty="0"/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3625063C-C82C-49E0-8BA1-27C5537B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9" b="4453"/>
          <a:stretch>
            <a:fillRect/>
          </a:stretch>
        </p:blipFill>
        <p:spPr bwMode="auto">
          <a:xfrm>
            <a:off x="5888038" y="727075"/>
            <a:ext cx="3255962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3" name="Objekt 4">
            <a:extLst>
              <a:ext uri="{FF2B5EF4-FFF2-40B4-BE49-F238E27FC236}">
                <a16:creationId xmlns:a16="http://schemas.microsoft.com/office/drawing/2014/main" id="{BFEA60A8-6888-4243-8A34-8DDE898101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4388" y="2478088"/>
          <a:ext cx="24479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4" imgW="1167893" imgH="291973" progId="Equation.DSMT4">
                  <p:embed/>
                </p:oleObj>
              </mc:Choice>
              <mc:Fallback>
                <p:oleObj name="Equation" r:id="rId4" imgW="1167893" imgH="291973" progId="Equation.DSMT4">
                  <p:embed/>
                  <p:pic>
                    <p:nvPicPr>
                      <p:cNvPr id="17413" name="Objekt 4">
                        <a:extLst>
                          <a:ext uri="{FF2B5EF4-FFF2-40B4-BE49-F238E27FC236}">
                            <a16:creationId xmlns:a16="http://schemas.microsoft.com/office/drawing/2014/main" id="{BFEA60A8-6888-4243-8A34-8DDE898101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388" y="2478088"/>
                        <a:ext cx="2447925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6">
            <a:extLst>
              <a:ext uri="{FF2B5EF4-FFF2-40B4-BE49-F238E27FC236}">
                <a16:creationId xmlns:a16="http://schemas.microsoft.com/office/drawing/2014/main" id="{24286046-9E1A-4EF2-A572-F8A07283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732213"/>
            <a:ext cx="363061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0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501AC63A-816D-40F4-8E6F-88860627C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bodu polárními souřadnicemi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713E02F7-9D07-44D6-9D7F-0FB213296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55663"/>
            <a:ext cx="8537575" cy="56578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Vytyčovacími prvky - vodorovné úhly </a:t>
            </a:r>
            <a:r>
              <a:rPr lang="el-GR" altLang="cs-CZ" sz="1800"/>
              <a:t>ω</a:t>
            </a:r>
            <a:r>
              <a:rPr lang="cs-CZ" altLang="cs-CZ" sz="1800" baseline="-25000"/>
              <a:t>A</a:t>
            </a:r>
            <a:r>
              <a:rPr lang="cs-CZ" altLang="cs-CZ" sz="1800"/>
              <a:t> a </a:t>
            </a:r>
            <a:r>
              <a:rPr lang="el-GR" altLang="cs-CZ" sz="1800"/>
              <a:t>ω </a:t>
            </a:r>
            <a:r>
              <a:rPr lang="cs-CZ" altLang="cs-CZ" sz="1800" baseline="-25000"/>
              <a:t>B</a:t>
            </a:r>
            <a:r>
              <a:rPr lang="cs-CZ" altLang="cs-CZ" sz="1800"/>
              <a:t> a vodorovné délky d</a:t>
            </a:r>
            <a:r>
              <a:rPr lang="cs-CZ" altLang="cs-CZ" sz="1800" baseline="-25000"/>
              <a:t>A</a:t>
            </a:r>
            <a:r>
              <a:rPr lang="cs-CZ" altLang="cs-CZ" sz="1800"/>
              <a:t>, d</a:t>
            </a:r>
            <a:r>
              <a:rPr lang="cs-CZ" altLang="cs-CZ" sz="1800" baseline="-25000"/>
              <a:t>B</a:t>
            </a:r>
            <a:r>
              <a:rPr lang="cs-CZ" altLang="cs-CZ" sz="180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/>
              <a:t>Vytyčovací prvky se vypočtou ze známých souřadnic bodů vytyčovaného objektu A a B a bodů vytyčovací sítě 1 a 2.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Nejpoužívanější metoda, zvlášť výhodná pokud je k dispozici totální stanice.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graphicFrame>
        <p:nvGraphicFramePr>
          <p:cNvPr id="10244" name="Objekt 3">
            <a:extLst>
              <a:ext uri="{FF2B5EF4-FFF2-40B4-BE49-F238E27FC236}">
                <a16:creationId xmlns:a16="http://schemas.microsoft.com/office/drawing/2014/main" id="{CD47BEEC-94D7-4A7E-86EE-94DFE7495356}"/>
              </a:ext>
            </a:extLst>
          </p:cNvPr>
          <p:cNvGraphicFramePr>
            <a:graphicFrameLocks/>
          </p:cNvGraphicFramePr>
          <p:nvPr/>
        </p:nvGraphicFramePr>
        <p:xfrm>
          <a:off x="1573213" y="1660525"/>
          <a:ext cx="5848350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utoCAD Drawing" r:id="rId3" imgW="12887325" imgH="7458075" progId="AutoCAD.Drawing.18">
                  <p:embed/>
                </p:oleObj>
              </mc:Choice>
              <mc:Fallback>
                <p:oleObj name="AutoCAD Drawing" r:id="rId3" imgW="12887325" imgH="7458075" progId="AutoCAD.Drawing.18">
                  <p:embed/>
                  <p:pic>
                    <p:nvPicPr>
                      <p:cNvPr id="10244" name="Objekt 3">
                        <a:extLst>
                          <a:ext uri="{FF2B5EF4-FFF2-40B4-BE49-F238E27FC236}">
                            <a16:creationId xmlns:a16="http://schemas.microsoft.com/office/drawing/2014/main" id="{CD47BEEC-94D7-4A7E-86EE-94DFE749535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928" t="5069" r="16928" b="3041"/>
                      <a:stretch>
                        <a:fillRect/>
                      </a:stretch>
                    </p:blipFill>
                    <p:spPr bwMode="auto">
                      <a:xfrm>
                        <a:off x="1573213" y="1660525"/>
                        <a:ext cx="5848350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770352FC-A892-4077-809E-19B50296F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bodu pravoúhlými souřadnicemi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DAB38906-18C6-456D-8C22-A683F70235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Ortogonální metoda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Vytyčovacími prvky jsou pravoúhlé souřadnice </a:t>
            </a:r>
            <a:r>
              <a:rPr lang="cs-CZ" altLang="cs-CZ" sz="1800" dirty="0" err="1"/>
              <a:t>x</a:t>
            </a:r>
            <a:r>
              <a:rPr lang="cs-CZ" altLang="cs-CZ" sz="1800" baseline="-25000" dirty="0" err="1"/>
              <a:t>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x</a:t>
            </a:r>
            <a:r>
              <a:rPr lang="cs-CZ" altLang="cs-CZ" sz="1800" baseline="-25000" dirty="0" err="1"/>
              <a:t>B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y</a:t>
            </a:r>
            <a:r>
              <a:rPr lang="cs-CZ" altLang="cs-CZ" sz="1800" baseline="-25000" dirty="0" err="1"/>
              <a:t>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y</a:t>
            </a:r>
            <a:r>
              <a:rPr lang="cs-CZ" altLang="cs-CZ" sz="1800" baseline="-25000" dirty="0" err="1"/>
              <a:t>B</a:t>
            </a:r>
            <a:r>
              <a:rPr lang="cs-CZ" altLang="cs-CZ" sz="1800" dirty="0"/>
              <a:t> vztažené ke straně vytyčovací sítě dané body 1, 2 (měřická přímka).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 dirty="0"/>
              <a:t>Výsledkem je vytyčení hlavní polohové čáry objektu dané body A, B. 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cs-CZ" altLang="cs-CZ" sz="18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dirty="0"/>
              <a:t>Teodolitem na bodě 1 vytyčíme (na straně 1, 2) paty kolmic A´, B´ ve vzdálenostech  </a:t>
            </a:r>
            <a:r>
              <a:rPr lang="cs-CZ" altLang="cs-CZ" sz="1800" dirty="0" err="1"/>
              <a:t>x</a:t>
            </a:r>
            <a:r>
              <a:rPr lang="cs-CZ" altLang="cs-CZ" sz="1800" baseline="-25000" dirty="0" err="1"/>
              <a:t>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x</a:t>
            </a:r>
            <a:r>
              <a:rPr lang="cs-CZ" altLang="cs-CZ" sz="1800" baseline="-25000" dirty="0" err="1"/>
              <a:t>B</a:t>
            </a:r>
            <a:r>
              <a:rPr lang="cs-CZ" altLang="cs-CZ" sz="1800" dirty="0"/>
              <a:t>, od bodu 1 (tzv. staničení). Vzdálenosti odměříme pásmem.  Na bodech A´, B´ vytyčíme postupně teodolitem pravé úhly a odměříme opět pásmem délky kolmic </a:t>
            </a:r>
            <a:r>
              <a:rPr lang="cs-CZ" altLang="cs-CZ" sz="1800" dirty="0" err="1"/>
              <a:t>y</a:t>
            </a:r>
            <a:r>
              <a:rPr lang="cs-CZ" altLang="cs-CZ" sz="1800" baseline="-25000" dirty="0" err="1"/>
              <a:t>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y</a:t>
            </a:r>
            <a:r>
              <a:rPr lang="cs-CZ" altLang="cs-CZ" sz="1800" baseline="-25000" dirty="0" err="1"/>
              <a:t>B</a:t>
            </a:r>
            <a:r>
              <a:rPr lang="cs-CZ" altLang="cs-CZ" sz="1800" dirty="0"/>
              <a:t>. Tak získáme vytyčované body A </a:t>
            </a:r>
            <a:r>
              <a:rPr lang="cs-CZ" altLang="cs-CZ" sz="1800" dirty="0" err="1"/>
              <a:t>a</a:t>
            </a:r>
            <a:r>
              <a:rPr lang="cs-CZ" altLang="cs-CZ" sz="1800" dirty="0"/>
              <a:t> B. Pokud jsou požadavky na přesnost nižší, stačí </a:t>
            </a:r>
            <a:r>
              <a:rPr lang="pl-PL" altLang="cs-CZ" sz="1800" dirty="0"/>
              <a:t>vytyčit kolmice na bodech A´, B´ pomocí pentagonu.</a:t>
            </a:r>
            <a:endParaRPr lang="en-US" altLang="cs-CZ" sz="1800" dirty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altLang="cs-CZ" sz="18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5A1D8450-B3A7-44C3-A6C3-973024E9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2824" r="4961" b="9473"/>
          <a:stretch>
            <a:fillRect/>
          </a:stretch>
        </p:blipFill>
        <p:spPr bwMode="auto">
          <a:xfrm>
            <a:off x="1852613" y="2078038"/>
            <a:ext cx="5605462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44A9D95B-20DB-43EE-892E-A0A129583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2813" cy="434975"/>
          </a:xfrm>
        </p:spPr>
        <p:txBody>
          <a:bodyPr/>
          <a:lstStyle/>
          <a:p>
            <a:r>
              <a:rPr lang="cs-CZ" altLang="cs-CZ"/>
              <a:t>Vytyčení pravého úhlu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9B26076D-6D40-494C-AD2D-FFE77AFCA0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37575" cy="55991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Pokud není požadována vyšší přesnost, lze použít dvojitý pentagonální hranol. Úhlová přesnost vytyčení kolmice je cca 2´. Tomu odpovídá odklon kolmice při vzdálenosti 30 m cca </a:t>
            </a:r>
            <a:r>
              <a:rPr lang="cs-CZ" altLang="cs-CZ" sz="1800">
                <a:sym typeface="Symbol" panose="05050102010706020507" pitchFamily="18" charset="2"/>
              </a:rPr>
              <a:t></a:t>
            </a:r>
            <a:r>
              <a:rPr lang="cs-CZ" altLang="cs-CZ" sz="1800"/>
              <a:t> 2 cm. V případě svažitého terénu se chyby zvětšují.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cs-CZ" altLang="cs-CZ" sz="1800"/>
              <a:t>Hranice použití pentagonu je proto cca 40 m v rovině a cca 30 m ve skloněném terénu.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graphicFrame>
        <p:nvGraphicFramePr>
          <p:cNvPr id="19460" name="Objekt 3">
            <a:extLst>
              <a:ext uri="{FF2B5EF4-FFF2-40B4-BE49-F238E27FC236}">
                <a16:creationId xmlns:a16="http://schemas.microsoft.com/office/drawing/2014/main" id="{1957CE29-41F8-45A8-80CB-390D4AA058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8013" y="2233613"/>
          <a:ext cx="4937125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Fotografie" r:id="rId3" imgW="10507542" imgH="6857143" progId="MSPhotoEd.3">
                  <p:embed/>
                </p:oleObj>
              </mc:Choice>
              <mc:Fallback>
                <p:oleObj name="Fotografie" r:id="rId3" imgW="10507542" imgH="6857143" progId="MSPhotoEd.3">
                  <p:embed/>
                  <p:pic>
                    <p:nvPicPr>
                      <p:cNvPr id="19460" name="Objekt 3">
                        <a:extLst>
                          <a:ext uri="{FF2B5EF4-FFF2-40B4-BE49-F238E27FC236}">
                            <a16:creationId xmlns:a16="http://schemas.microsoft.com/office/drawing/2014/main" id="{1957CE29-41F8-45A8-80CB-390D4AA05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76"/>
                      <a:stretch>
                        <a:fillRect/>
                      </a:stretch>
                    </p:blipFill>
                    <p:spPr bwMode="auto">
                      <a:xfrm>
                        <a:off x="1878013" y="2233613"/>
                        <a:ext cx="4937125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kt 4">
            <a:extLst>
              <a:ext uri="{FF2B5EF4-FFF2-40B4-BE49-F238E27FC236}">
                <a16:creationId xmlns:a16="http://schemas.microsoft.com/office/drawing/2014/main" id="{4EBD9E1D-14EB-4473-B201-9B69E856BC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938" y="3776663"/>
          <a:ext cx="19446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Fotografie" r:id="rId5" imgW="5180952" imgH="7085714" progId="MSPhotoEd.3">
                  <p:embed/>
                </p:oleObj>
              </mc:Choice>
              <mc:Fallback>
                <p:oleObj name="Fotografie" r:id="rId5" imgW="5180952" imgH="7085714" progId="MSPhotoEd.3">
                  <p:embed/>
                  <p:pic>
                    <p:nvPicPr>
                      <p:cNvPr id="19461" name="Objekt 4">
                        <a:extLst>
                          <a:ext uri="{FF2B5EF4-FFF2-40B4-BE49-F238E27FC236}">
                            <a16:creationId xmlns:a16="http://schemas.microsoft.com/office/drawing/2014/main" id="{4EBD9E1D-14EB-4473-B201-9B69E856BC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90" t="16988" r="7164" b="10309"/>
                      <a:stretch>
                        <a:fillRect/>
                      </a:stretch>
                    </p:blipFill>
                    <p:spPr bwMode="auto">
                      <a:xfrm>
                        <a:off x="261938" y="3776663"/>
                        <a:ext cx="1944687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kt 5">
            <a:extLst>
              <a:ext uri="{FF2B5EF4-FFF2-40B4-BE49-F238E27FC236}">
                <a16:creationId xmlns:a16="http://schemas.microsoft.com/office/drawing/2014/main" id="{98218DCC-6B47-48D9-8526-E7BA7A5C28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7375" y="2339975"/>
          <a:ext cx="2198688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Fotografie" r:id="rId7" imgW="4323810" imgH="7811590" progId="MSPhotoEd.3">
                  <p:embed/>
                </p:oleObj>
              </mc:Choice>
              <mc:Fallback>
                <p:oleObj name="Fotografie" r:id="rId7" imgW="4323810" imgH="7811590" progId="MSPhotoEd.3">
                  <p:embed/>
                  <p:pic>
                    <p:nvPicPr>
                      <p:cNvPr id="19462" name="Objekt 5">
                        <a:extLst>
                          <a:ext uri="{FF2B5EF4-FFF2-40B4-BE49-F238E27FC236}">
                            <a16:creationId xmlns:a16="http://schemas.microsoft.com/office/drawing/2014/main" id="{98218DCC-6B47-48D9-8526-E7BA7A5C28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787" t="4111" r="7353" b="1671"/>
                      <a:stretch>
                        <a:fillRect/>
                      </a:stretch>
                    </p:blipFill>
                    <p:spPr bwMode="auto">
                      <a:xfrm>
                        <a:off x="6937375" y="2339975"/>
                        <a:ext cx="2198688" cy="417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Obrázek 1">
            <a:extLst>
              <a:ext uri="{FF2B5EF4-FFF2-40B4-BE49-F238E27FC236}">
                <a16:creationId xmlns:a16="http://schemas.microsoft.com/office/drawing/2014/main" id="{7226A625-C069-4DA1-9A6F-1BE4A4D2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4192588"/>
            <a:ext cx="224948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69667"/>
      </p:ext>
    </p:extLst>
  </p:cSld>
  <p:clrMapOvr>
    <a:masterClrMapping/>
  </p:clrMapOvr>
</p:sld>
</file>

<file path=ppt/theme/theme1.xml><?xml version="1.0" encoding="utf-8"?>
<a:theme xmlns:a="http://schemas.openxmlformats.org/drawingml/2006/main" name="1_Kapsle">
  <a:themeElements>
    <a:clrScheme name="1_Kapsle 10">
      <a:dk1>
        <a:srgbClr val="000000"/>
      </a:dk1>
      <a:lt1>
        <a:srgbClr val="FFFFFF"/>
      </a:lt1>
      <a:dk2>
        <a:srgbClr val="000066"/>
      </a:dk2>
      <a:lt2>
        <a:srgbClr val="006600"/>
      </a:lt2>
      <a:accent1>
        <a:srgbClr val="33CC33"/>
      </a:accent1>
      <a:accent2>
        <a:srgbClr val="FFCC66"/>
      </a:accent2>
      <a:accent3>
        <a:srgbClr val="FFFFFF"/>
      </a:accent3>
      <a:accent4>
        <a:srgbClr val="000000"/>
      </a:accent4>
      <a:accent5>
        <a:srgbClr val="ADE2AD"/>
      </a:accent5>
      <a:accent6>
        <a:srgbClr val="E7B95C"/>
      </a:accent6>
      <a:hlink>
        <a:srgbClr val="0033CC"/>
      </a:hlink>
      <a:folHlink>
        <a:srgbClr val="CC0066"/>
      </a:folHlink>
    </a:clrScheme>
    <a:fontScheme name="1_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apsle 9">
        <a:dk1>
          <a:srgbClr val="000000"/>
        </a:dk1>
        <a:lt1>
          <a:srgbClr val="FFFFFF"/>
        </a:lt1>
        <a:dk2>
          <a:srgbClr val="003366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apsle 10">
        <a:dk1>
          <a:srgbClr val="000000"/>
        </a:dk1>
        <a:lt1>
          <a:srgbClr val="FFFFFF"/>
        </a:lt1>
        <a:dk2>
          <a:srgbClr val="000066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5792</TotalTime>
  <Words>2373</Words>
  <Application>Microsoft Office PowerPoint</Application>
  <PresentationFormat>Předvádění na obrazovce (4:3)</PresentationFormat>
  <Paragraphs>273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28</vt:i4>
      </vt:variant>
    </vt:vector>
  </HeadingPairs>
  <TitlesOfParts>
    <vt:vector size="37" baseType="lpstr">
      <vt:lpstr>Times New Roman</vt:lpstr>
      <vt:lpstr>Symbol</vt:lpstr>
      <vt:lpstr>Arial</vt:lpstr>
      <vt:lpstr>Wingdings</vt:lpstr>
      <vt:lpstr>1_Kapsle</vt:lpstr>
      <vt:lpstr>AutoCAD Drawing</vt:lpstr>
      <vt:lpstr>MathType 5.0 Equation</vt:lpstr>
      <vt:lpstr>Editor rovnic 3.0</vt:lpstr>
      <vt:lpstr>Fotografie ve formátu MS Photo Editor 3.0</vt:lpstr>
      <vt:lpstr>Vytyčování polohy</vt:lpstr>
      <vt:lpstr>Vytyčování</vt:lpstr>
      <vt:lpstr>Vytyčovací sítě a fáze vytyčení</vt:lpstr>
      <vt:lpstr>Kontroly vytyčení a předpisy</vt:lpstr>
      <vt:lpstr>Metody polohového vytyčení bodů</vt:lpstr>
      <vt:lpstr>Výpočet vytyčovacích prvků ze souřadnic</vt:lpstr>
      <vt:lpstr>Vytyčení bodu polárními souřadnicemi</vt:lpstr>
      <vt:lpstr>Vytyčení bodu pravoúhlými souřadnicemi</vt:lpstr>
      <vt:lpstr>Vytyčení pravého úhlu</vt:lpstr>
      <vt:lpstr>Vytyčení protínáním vpřed z úhlů</vt:lpstr>
      <vt:lpstr>Vytyčení bodu protínáním z délek</vt:lpstr>
      <vt:lpstr>Vytyčení bodu průsečíkovým způsobem</vt:lpstr>
      <vt:lpstr>Vytyčení bodů průsečíkovým způsobem 2</vt:lpstr>
      <vt:lpstr>Vytyčení bodu průsečíkovým způsobem 3</vt:lpstr>
      <vt:lpstr>Vytyčování obecného úhlu</vt:lpstr>
      <vt:lpstr>Vytyčování přímek – zařazení, prodloužení</vt:lpstr>
      <vt:lpstr>Zařazení bodu do dlouhé přímky</vt:lpstr>
      <vt:lpstr>Kružnicový oblouk</vt:lpstr>
      <vt:lpstr>Kružnicový oblouk – hlavní prvky</vt:lpstr>
      <vt:lpstr>Kružnicový oblouk - vytyčení</vt:lpstr>
      <vt:lpstr>Vytyčení bodů kružnicového oblouku polárně</vt:lpstr>
      <vt:lpstr>Vytyčení bodů kružnicového oblouku polárně po obvodě</vt:lpstr>
      <vt:lpstr>Vytyčení bodů kružnicového oblouku semipolárně</vt:lpstr>
      <vt:lpstr>Vytyčení bodů kružnicového ortogonálně</vt:lpstr>
      <vt:lpstr>Vytyčovací výkres – kružnicový oblouk</vt:lpstr>
      <vt:lpstr>Vytyčovací výkres – stavební objekt</vt:lpstr>
      <vt:lpstr>Vytyčení směru přes překážku</vt:lpstr>
      <vt:lpstr>Vytyčení směru přes překážku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Setnička</dc:creator>
  <cp:lastModifiedBy>Rudolf</cp:lastModifiedBy>
  <cp:revision>207</cp:revision>
  <dcterms:created xsi:type="dcterms:W3CDTF">2009-03-12T12:44:05Z</dcterms:created>
  <dcterms:modified xsi:type="dcterms:W3CDTF">2022-03-11T21:16:55Z</dcterms:modified>
</cp:coreProperties>
</file>