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65" r:id="rId2"/>
    <p:sldId id="295" r:id="rId3"/>
    <p:sldId id="321" r:id="rId4"/>
    <p:sldId id="322" r:id="rId5"/>
    <p:sldId id="319" r:id="rId6"/>
    <p:sldId id="323" r:id="rId7"/>
    <p:sldId id="324" r:id="rId8"/>
    <p:sldId id="320" r:id="rId9"/>
    <p:sldId id="325" r:id="rId10"/>
    <p:sldId id="326" r:id="rId11"/>
    <p:sldId id="327" r:id="rId12"/>
  </p:sldIdLst>
  <p:sldSz cx="9144000" cy="6858000" type="screen4x3"/>
  <p:notesSz cx="9866313" cy="66611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8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6633"/>
    <a:srgbClr val="CC9900"/>
    <a:srgbClr val="008000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6811" autoAdjust="0"/>
  </p:normalViewPr>
  <p:slideViewPr>
    <p:cSldViewPr snapToGrid="0" snapToObjects="1">
      <p:cViewPr varScale="1">
        <p:scale>
          <a:sx n="111" d="100"/>
          <a:sy n="111" d="100"/>
        </p:scale>
        <p:origin x="1728" y="114"/>
      </p:cViewPr>
      <p:guideLst>
        <p:guide orient="horz" pos="194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82" y="-90"/>
      </p:cViewPr>
      <p:guideLst>
        <p:guide orient="horz" pos="2098"/>
        <p:guide pos="31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11687-7FAD-4140-B521-4BA194C952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2EB33A-C6D0-4AC6-8C84-E10EE80FE1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E1B6155-43DF-44A0-86A6-42A6F1C66F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8CA3C9C-E4FF-4B30-8A63-E960B4CFF7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8934F11B-3231-484C-BC72-52E8ED36DE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164DED-CAB0-49D5-935B-640B48D2BC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843934-AECB-4270-9317-220B3315EE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9F2DFB-8A92-4884-83D7-8479AA3532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498475"/>
            <a:ext cx="33305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17DA897-60C9-4CDA-9671-DE54269008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63888"/>
            <a:ext cx="78914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10CB130-A919-4767-A037-E581DE0B7E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994840E-5BD3-4E4A-880C-D4BCBC59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CB2812E3-40F6-4D40-8935-1700F1C03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E42C3-6EFB-40B6-A028-4DD0C5C04B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138863"/>
            <a:ext cx="9140825" cy="7191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F55A11C-823F-41D8-84A4-EDF7D50D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875213"/>
            <a:ext cx="7899400" cy="1254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Tento dokument slouží jako podklad pro přednášky předmětu Stavební geodézie (154SGE) a bez výkladu přednášejícího neposkytuje dostatečné informace.</a:t>
            </a:r>
            <a:br>
              <a:rPr lang="cs-CZ" sz="1600">
                <a:solidFill>
                  <a:srgbClr val="000000"/>
                </a:solidFill>
              </a:rPr>
            </a:b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Rozsah nemusí odpovídat důležitosti probíraného tématu.</a:t>
            </a:r>
          </a:p>
          <a:p>
            <a:pPr eaLnBrk="1" hangingPunct="1">
              <a:buFontTx/>
              <a:buChar char="•"/>
              <a:defRPr/>
            </a:pP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Závěr je věnován odkazům na stránky věnující se shodnému tématu.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EFCD90-7194-44D5-8FE5-EE74BACF3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7191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3081C5-5137-4C9A-ADE3-C2F0A9C2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582863"/>
            <a:ext cx="7899400" cy="1371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>
                <a:solidFill>
                  <a:srgbClr val="000000"/>
                </a:solidFill>
              </a:rPr>
              <a:t>Doc. Ing. Pavel Hánek, CSc.</a:t>
            </a:r>
          </a:p>
          <a:p>
            <a:pPr algn="ctr" eaLnBrk="1" hangingPunct="1">
              <a:defRPr/>
            </a:pPr>
            <a:endParaRPr lang="cs-CZ" sz="100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ČVUT v Praze, Fakulta stavební, katedra speciální geodézie</a:t>
            </a:r>
          </a:p>
          <a:p>
            <a:pPr algn="ctr" eaLnBrk="1" hangingPunct="1">
              <a:defRPr/>
            </a:pPr>
            <a:endParaRPr lang="cs-CZ" sz="1000" i="1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8904288" y="6629400"/>
            <a:ext cx="236537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18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2006600" y="736600"/>
            <a:ext cx="5127625" cy="1563688"/>
          </a:xfrm>
          <a:prstGeom prst="roundRect">
            <a:avLst>
              <a:gd name="adj" fmla="val 29333"/>
            </a:avLst>
          </a:prstGeom>
          <a:solidFill>
            <a:srgbClr val="FFCC00"/>
          </a:solidFill>
        </p:spPr>
        <p:txBody>
          <a:bodyPr anchor="ctr" anchorCtr="1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cs-CZ"/>
              <a:t>Stavební geodézie</a:t>
            </a:r>
            <a:br>
              <a:rPr lang="cs-CZ"/>
            </a:br>
            <a:r>
              <a:rPr lang="cs-CZ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1103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783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304800"/>
            <a:ext cx="2133600" cy="62087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1575" cy="62087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58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780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727075"/>
            <a:ext cx="4192588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727075"/>
            <a:ext cx="4192587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718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900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605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45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462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0B18DF-BB1A-4D80-B586-6B927BD9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3BE6B0-B6ED-4E4A-8260-6F5873E215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8970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35A0AD67-7AA2-4D30-9BEF-EC7FDA152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2813" cy="4222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CFFF40-75CA-403A-B4D3-B343C7805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27075"/>
            <a:ext cx="85375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dolf.urban@fsv.cvut.cz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http://user.mendelu.cz/marik/mechmat/za_tajemstvim_planimet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8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5.wmf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png"/><Relationship Id="rId5" Type="http://schemas.openxmlformats.org/officeDocument/2006/relationships/image" Target="../media/image14.w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microsoft.com/office/2007/relationships/hdphoto" Target="../media/hdphoto1.wdp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6.png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extLst>
              <a:ext uri="{FF2B5EF4-FFF2-40B4-BE49-F238E27FC236}">
                <a16:creationId xmlns:a16="http://schemas.microsoft.com/office/drawing/2014/main" id="{A04D9C7A-821F-43BC-8D84-EEBC89CE9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23938"/>
            <a:ext cx="7234238" cy="670941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cs-CZ" altLang="cs-CZ" sz="3600" cap="none" dirty="0"/>
              <a:t>Určování výměr</a:t>
            </a:r>
          </a:p>
        </p:txBody>
      </p:sp>
      <p:sp>
        <p:nvSpPr>
          <p:cNvPr id="5123" name="Zástupný symbol pro text 2">
            <a:extLst>
              <a:ext uri="{FF2B5EF4-FFF2-40B4-BE49-F238E27FC236}">
                <a16:creationId xmlns:a16="http://schemas.microsoft.com/office/drawing/2014/main" id="{D43E28CF-0CBC-4AB8-B8C9-6F512AB20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219325"/>
            <a:ext cx="7772400" cy="4381500"/>
          </a:xfrm>
        </p:spPr>
        <p:txBody>
          <a:bodyPr anchor="t"/>
          <a:lstStyle/>
          <a:p>
            <a:pPr algn="ctr"/>
            <a:endParaRPr lang="cs-CZ" altLang="cs-CZ" sz="3200" dirty="0"/>
          </a:p>
          <a:p>
            <a:pPr algn="ctr"/>
            <a:endParaRPr lang="cs-CZ" altLang="cs-CZ" sz="3200" dirty="0"/>
          </a:p>
          <a:p>
            <a:pPr algn="ctr"/>
            <a:r>
              <a:rPr lang="cs-CZ" altLang="cs-CZ" sz="3200" dirty="0"/>
              <a:t>Doc. Ing. Rudolf Urban, Ph.D.</a:t>
            </a:r>
          </a:p>
          <a:p>
            <a:pPr algn="ctr"/>
            <a:endParaRPr lang="cs-CZ" altLang="cs-CZ" sz="800" dirty="0"/>
          </a:p>
          <a:p>
            <a:pPr algn="ctr"/>
            <a:endParaRPr lang="cs-CZ" altLang="cs-CZ" sz="800" dirty="0"/>
          </a:p>
          <a:p>
            <a:pPr algn="ctr"/>
            <a:r>
              <a:rPr lang="cs-CZ" altLang="cs-CZ" dirty="0"/>
              <a:t>Email: </a:t>
            </a:r>
            <a:r>
              <a:rPr lang="cs-CZ" altLang="cs-CZ" dirty="0">
                <a:hlinkClick r:id="rId2"/>
              </a:rPr>
              <a:t>rudolf.urban@fsv.cvut.cz</a:t>
            </a:r>
            <a:endParaRPr lang="cs-CZ" altLang="cs-CZ" dirty="0"/>
          </a:p>
          <a:p>
            <a:pPr algn="ctr"/>
            <a:r>
              <a:rPr lang="cs-CZ" altLang="cs-CZ" dirty="0"/>
              <a:t>Místnost: </a:t>
            </a:r>
            <a:r>
              <a:rPr lang="cs-CZ" altLang="cs-CZ" b="1" dirty="0"/>
              <a:t>B903</a:t>
            </a:r>
          </a:p>
          <a:p>
            <a:pPr algn="ctr"/>
            <a:endParaRPr lang="cs-CZ" altLang="cs-CZ" sz="8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F124C-495C-4105-A8CA-06FD4FC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dirty="0"/>
              <a:t>Polární planimetry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D587C-8171-4115-997F-F302CD858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hlinkClick r:id="rId2"/>
              </a:rPr>
              <a:t>http://user.mendelu.cz/marik/mechmat/za_tajemstvim_planimetru/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Plocha obrazce A převedena na výseč </a:t>
            </a:r>
          </a:p>
          <a:p>
            <a:pPr marL="0" indent="0">
              <a:buNone/>
            </a:pPr>
            <a:r>
              <a:rPr lang="cs-CZ" dirty="0"/>
              <a:t>      kružnice dané ramenem planimetru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68C9DD-0FBB-40D8-ACA8-2DA29380B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11"/>
          <a:stretch/>
        </p:blipFill>
        <p:spPr>
          <a:xfrm>
            <a:off x="707730" y="1274281"/>
            <a:ext cx="4121811" cy="28663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D665A4-0F61-4E50-8E05-D1D6CF353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19" y="2990491"/>
            <a:ext cx="4750279" cy="3562709"/>
          </a:xfrm>
          <a:prstGeom prst="rect">
            <a:avLst/>
          </a:prstGeom>
        </p:spPr>
      </p:pic>
      <p:pic>
        <p:nvPicPr>
          <p:cNvPr id="11" name="Obrázek 10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7FD9D73E-CCC9-4E97-A2F0-374477F52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83" y="1107924"/>
            <a:ext cx="4035015" cy="20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2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A9960919-1184-4F57-BEE8-C76BD93B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Určení výměr pozemku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F22279-2358-4DF1-B526-2D14BA77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9788"/>
            <a:ext cx="8537575" cy="5673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b="1" dirty="0"/>
              <a:t>Z map a plánů: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Pomocí digitizéru či skeneru (popřípadě snímek z fotoaparátu)</a:t>
            </a:r>
          </a:p>
          <a:p>
            <a:pPr marL="0" indent="0">
              <a:buNone/>
              <a:defRPr/>
            </a:pPr>
            <a:endParaRPr lang="cs-CZ" sz="1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Snímek je nutné importovat do grafického systému (Např. CAD), kde obecně nemá jednotné měřítko (dochází k projektivnímu zkreslení)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Při digitalizaci je zpravidla nutné určit 4 identické body (8 koeficientů) na obrázku v lokální soustavě (ideálně 4 rohy obrázku)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Obrázek je poté nutné transformovat pomocí kolineární transformace, kde se převádí plocha roviny obrázku na rovinu ve skutečnosti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Nyní je obrázek překreslen (došlo k tzv. </a:t>
            </a:r>
            <a:r>
              <a:rPr lang="cs-CZ" sz="1800" dirty="0" err="1"/>
              <a:t>ortorektifikaci</a:t>
            </a:r>
            <a:r>
              <a:rPr lang="cs-CZ" sz="1800" dirty="0"/>
              <a:t>) a je možné měřit plochu či délky v daném jednotném měřítku 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7" name="Objekt 3">
            <a:extLst>
              <a:ext uri="{FF2B5EF4-FFF2-40B4-BE49-F238E27FC236}">
                <a16:creationId xmlns:a16="http://schemas.microsoft.com/office/drawing/2014/main" id="{18691BD0-D463-456F-8274-A55BB5D19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513925"/>
              </p:ext>
            </p:extLst>
          </p:nvPr>
        </p:nvGraphicFramePr>
        <p:xfrm>
          <a:off x="1274463" y="3713194"/>
          <a:ext cx="176053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990600" imgH="419100" progId="Equation.DSMT4">
                  <p:embed/>
                </p:oleObj>
              </mc:Choice>
              <mc:Fallback>
                <p:oleObj name="Equation" r:id="rId3" imgW="990600" imgH="419100" progId="Equation.DSMT4">
                  <p:embed/>
                  <p:pic>
                    <p:nvPicPr>
                      <p:cNvPr id="17412" name="Objekt 3">
                        <a:extLst>
                          <a:ext uri="{FF2B5EF4-FFF2-40B4-BE49-F238E27FC236}">
                            <a16:creationId xmlns:a16="http://schemas.microsoft.com/office/drawing/2014/main" id="{5766994B-0766-4F4A-B0AF-6FA5E14D0C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463" y="3713194"/>
                        <a:ext cx="176053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4">
            <a:extLst>
              <a:ext uri="{FF2B5EF4-FFF2-40B4-BE49-F238E27FC236}">
                <a16:creationId xmlns:a16="http://schemas.microsoft.com/office/drawing/2014/main" id="{08364D33-38E9-47FD-A457-AE69F6951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90562"/>
              </p:ext>
            </p:extLst>
          </p:nvPr>
        </p:nvGraphicFramePr>
        <p:xfrm>
          <a:off x="1274464" y="4614055"/>
          <a:ext cx="1760538" cy="75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977900" imgH="419100" progId="Equation.DSMT4">
                  <p:embed/>
                </p:oleObj>
              </mc:Choice>
              <mc:Fallback>
                <p:oleObj name="Equation" r:id="rId5" imgW="977900" imgH="419100" progId="Equation.DSMT4">
                  <p:embed/>
                  <p:pic>
                    <p:nvPicPr>
                      <p:cNvPr id="17413" name="Objekt 4">
                        <a:extLst>
                          <a:ext uri="{FF2B5EF4-FFF2-40B4-BE49-F238E27FC236}">
                            <a16:creationId xmlns:a16="http://schemas.microsoft.com/office/drawing/2014/main" id="{19C2E859-520A-4A7A-A9EA-DE07FB6235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464" y="4614055"/>
                        <a:ext cx="1760538" cy="75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 descr="Obsah obrázku anténa&#10;&#10;Popis byl vytvořen automaticky">
            <a:extLst>
              <a:ext uri="{FF2B5EF4-FFF2-40B4-BE49-F238E27FC236}">
                <a16:creationId xmlns:a16="http://schemas.microsoft.com/office/drawing/2014/main" id="{2C895D4E-EBA7-4971-A6C5-800BB5DC2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13" y="3811459"/>
            <a:ext cx="2985575" cy="16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D7ECB35-81B5-404A-909E-8E770C151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Základní pojmy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B241F647-C768-45D4-9D05-13885014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696325" cy="56181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b="1" dirty="0"/>
              <a:t>Pozemek</a:t>
            </a:r>
            <a:r>
              <a:rPr lang="cs-CZ" sz="1800" dirty="0"/>
              <a:t> je přirozená část zemského povrchu, oddělená od sousedních částí hranicí územní správní jednotky nebo hranicí katastrálního území, hranicí vlastnickou, hranicí druhů pozemků, popřípadě rozhraním způsobu využití pozemků.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b="1" dirty="0"/>
              <a:t>Parcela</a:t>
            </a:r>
            <a:r>
              <a:rPr lang="cs-CZ" sz="1800" dirty="0"/>
              <a:t> je obraz pozemku, který je geometricky a polohově určen, zobrazen v katastrální mapě a označen shodně ve všech částech katastrálního operátu parcelním číslem.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b="1" dirty="0"/>
              <a:t>Výměra</a:t>
            </a:r>
            <a:r>
              <a:rPr lang="cs-CZ" sz="1800" dirty="0"/>
              <a:t> je vyjádření plošného obsahu průmětu pozemku do zobrazovací roviny ve stanovených jednotkách. Velikost výměry vyplývá z geometrického určení pozemku a zaokrouhluje se na celé metry čtvereční. Výměra parcely není závazným údajem katastru nemovitostí pro právní úkony týkající se nemovitostí vedených v katastru nemovitostí.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Jednotkou plošného obsahu je metr čtvereční – 1 m</a:t>
            </a:r>
            <a:r>
              <a:rPr lang="cs-CZ" sz="1800" baseline="30000" dirty="0"/>
              <a:t>2</a:t>
            </a:r>
            <a:r>
              <a:rPr lang="cs-CZ" sz="1800" dirty="0"/>
              <a:t>, vedlejší jednotkou je 1 hektar – 1 ha = 10 000 m</a:t>
            </a:r>
            <a:r>
              <a:rPr lang="cs-CZ" sz="1800" baseline="30000" dirty="0"/>
              <a:t>2</a:t>
            </a:r>
            <a:r>
              <a:rPr lang="cs-CZ" sz="1800" dirty="0"/>
              <a:t>. Starší jednotky plošného obsahu 1 ar = 100 m</a:t>
            </a:r>
            <a:r>
              <a:rPr lang="cs-CZ" sz="1800" baseline="30000" dirty="0"/>
              <a:t>2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6874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D7ECB35-81B5-404A-909E-8E770C151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Srážka mapy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B241F647-C768-45D4-9D05-13885014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696325" cy="56181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Každý papír se teplem sesychá a vlhkem roztahuje. 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Tato změna rozměru – zaviněná „chodem“ papíru – má vliv na délky a plochy odměřené nebo určené z mapy. Musí se proto opravit o „srážku mapy“.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Podélná srážka v procentech: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None/>
              <a:defRPr/>
            </a:pPr>
            <a:r>
              <a:rPr lang="cs-CZ" sz="1800" dirty="0"/>
              <a:t>Příčná srážka v procentech: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None/>
              <a:defRPr/>
            </a:pPr>
            <a:r>
              <a:rPr lang="cs-CZ" sz="1800" dirty="0"/>
              <a:t>Délková srážka obecně: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None/>
              <a:defRPr/>
            </a:pPr>
            <a:r>
              <a:rPr lang="cs-CZ" sz="1800" dirty="0"/>
              <a:t>Kde l´= MN a                              </a:t>
            </a:r>
            <a:r>
              <a:rPr lang="cs-CZ" sz="1800" dirty="0" err="1"/>
              <a:t>a</a:t>
            </a:r>
            <a:r>
              <a:rPr lang="cs-CZ" sz="1800" dirty="0"/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F65DAC-3F83-416D-8A8D-8EFC63BF6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735" y="2130846"/>
            <a:ext cx="4271064" cy="30017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DB78EF-52C3-4F24-AF1E-329618F1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12905"/>
            <a:ext cx="2507997" cy="7597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9F3093-BDFD-4792-85DB-B4783DCD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797" y="2561077"/>
            <a:ext cx="1940358" cy="6634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1E7D3FC-B8D3-4165-88D3-F5A8EB5F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4" y="3652469"/>
            <a:ext cx="2366236" cy="6634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F6FCAD4-4A0A-41C2-98B3-169E3D751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899" y="3652469"/>
            <a:ext cx="1964624" cy="6360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7F101B-C893-4E58-8581-1C4160B48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209" y="4501283"/>
            <a:ext cx="2174948" cy="64498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81AAF37-0EAB-4EEB-91C4-387418ED2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209" y="5534219"/>
            <a:ext cx="1537984" cy="59900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EE3A8DE-FF1E-446D-BC58-C1964CEA21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1376" y="5441899"/>
            <a:ext cx="4161960" cy="6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D7ECB35-81B5-404A-909E-8E770C151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Srážka mapy - plošná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B241F647-C768-45D4-9D05-13885014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696325" cy="56181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Nejprve je nutné určit srážku celého mapového listu z délek skutečných          a z délek průměrných na mapovém listu 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Plošná srážka </a:t>
            </a:r>
            <a:r>
              <a:rPr lang="cs-CZ" sz="1800" i="1" dirty="0"/>
              <a:t>S</a:t>
            </a:r>
            <a:r>
              <a:rPr lang="cs-CZ" sz="1800" i="1" baseline="-25000" dirty="0"/>
              <a:t>p </a:t>
            </a:r>
            <a:r>
              <a:rPr lang="cs-CZ" sz="1800" dirty="0"/>
              <a:t>určované parcely </a:t>
            </a:r>
            <a:r>
              <a:rPr lang="cs-CZ" sz="1800" i="1" dirty="0"/>
              <a:t>P´</a:t>
            </a:r>
            <a:r>
              <a:rPr lang="cs-CZ" sz="1800" dirty="0"/>
              <a:t> vychází z plošné srážky celého mapového listu (vyjádřeno podílem </a:t>
            </a:r>
            <a:r>
              <a:rPr lang="cs-CZ" sz="1800" i="1" dirty="0"/>
              <a:t>S</a:t>
            </a:r>
            <a:r>
              <a:rPr lang="cs-CZ" sz="1800" i="1" baseline="-25000" dirty="0"/>
              <a:t>m</a:t>
            </a:r>
            <a:r>
              <a:rPr lang="cs-CZ" sz="1800" i="1" dirty="0"/>
              <a:t>/P</a:t>
            </a:r>
            <a:r>
              <a:rPr lang="cs-CZ" sz="1800" i="1" baseline="-25000" dirty="0"/>
              <a:t>m</a:t>
            </a:r>
            <a:r>
              <a:rPr lang="cs-CZ" sz="1800" dirty="0"/>
              <a:t>, kde </a:t>
            </a:r>
            <a:r>
              <a:rPr lang="cs-CZ" sz="1800" i="1" dirty="0"/>
              <a:t>P</a:t>
            </a:r>
            <a:r>
              <a:rPr lang="cs-CZ" sz="1800" i="1" baseline="-25000" dirty="0"/>
              <a:t>m</a:t>
            </a:r>
            <a:r>
              <a:rPr lang="cs-CZ" sz="1800" dirty="0"/>
              <a:t> je plocha listu mapy)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Měřítko mapy při převodu ploch !!!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Pozor na měření kratší délky !!!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E6EECE-55CF-45BB-8AB9-2B7B1A87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67" y="1667841"/>
            <a:ext cx="2248214" cy="5906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6A9E3F6-D2B1-4C7A-A9C0-F1466A29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68" y="1611686"/>
            <a:ext cx="1940358" cy="66343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9F959F6-E748-4C15-88D9-D1600E054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701" y="1584353"/>
            <a:ext cx="1964624" cy="6360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1EC1512-E314-49C3-8CA4-1AEAF6D04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392" y="916916"/>
            <a:ext cx="562329" cy="33025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EFCF746-F5F0-45B0-A6DE-9A1D915330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3" r="4186"/>
          <a:stretch/>
        </p:blipFill>
        <p:spPr>
          <a:xfrm>
            <a:off x="4204838" y="3311852"/>
            <a:ext cx="4796287" cy="337025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A9F6582-6222-4B02-BD58-4DF2EA7AE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525" y="3429000"/>
            <a:ext cx="2172003" cy="93358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D5C8137-1117-4B27-B496-3C536CBE7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267" y="4599528"/>
            <a:ext cx="2000529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3C65BEC5-CBC1-4A57-B2A4-FDA7029D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Určení výměry pozemku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8A90E899-843F-45EC-8937-8C88BA50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739775"/>
            <a:ext cx="2419350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F43F6D-FDC3-4CDF-A344-631D9BA1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2650"/>
            <a:ext cx="8537575" cy="56308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b="1" dirty="0"/>
              <a:t>Z přímého měření</a:t>
            </a:r>
            <a:r>
              <a:rPr lang="cs-CZ" sz="1800" dirty="0"/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Rozkladem</a:t>
            </a:r>
            <a:r>
              <a:rPr lang="cs-CZ" sz="1800" dirty="0"/>
              <a:t> – rozdělení na jednoduché geometrické obrazce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  <p:graphicFrame>
        <p:nvGraphicFramePr>
          <p:cNvPr id="29701" name="Objekt 3">
            <a:extLst>
              <a:ext uri="{FF2B5EF4-FFF2-40B4-BE49-F238E27FC236}">
                <a16:creationId xmlns:a16="http://schemas.microsoft.com/office/drawing/2014/main" id="{9AEDECE2-FCD3-4CB1-851C-05EACD31B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7113" y="1549400"/>
          <a:ext cx="46370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4" imgW="2870200" imgH="393700" progId="Equation.DSMT4">
                  <p:embed/>
                </p:oleObj>
              </mc:Choice>
              <mc:Fallback>
                <p:oleObj name="Equation" r:id="rId4" imgW="2870200" imgH="393700" progId="Equation.DSMT4">
                  <p:embed/>
                  <p:pic>
                    <p:nvPicPr>
                      <p:cNvPr id="29701" name="Objekt 3">
                        <a:extLst>
                          <a:ext uri="{FF2B5EF4-FFF2-40B4-BE49-F238E27FC236}">
                            <a16:creationId xmlns:a16="http://schemas.microsoft.com/office/drawing/2014/main" id="{9AEDECE2-FCD3-4CB1-851C-05EACD31B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549400"/>
                        <a:ext cx="46370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kt 4">
            <a:extLst>
              <a:ext uri="{FF2B5EF4-FFF2-40B4-BE49-F238E27FC236}">
                <a16:creationId xmlns:a16="http://schemas.microsoft.com/office/drawing/2014/main" id="{A8836FDF-3FCD-4177-9656-3D1935732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7113" y="2278063"/>
          <a:ext cx="30353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6" imgW="1879600" imgH="685800" progId="Equation.DSMT4">
                  <p:embed/>
                </p:oleObj>
              </mc:Choice>
              <mc:Fallback>
                <p:oleObj name="Equation" r:id="rId6" imgW="1879600" imgH="685800" progId="Equation.DSMT4">
                  <p:embed/>
                  <p:pic>
                    <p:nvPicPr>
                      <p:cNvPr id="29702" name="Objekt 4">
                        <a:extLst>
                          <a:ext uri="{FF2B5EF4-FFF2-40B4-BE49-F238E27FC236}">
                            <a16:creationId xmlns:a16="http://schemas.microsoft.com/office/drawing/2014/main" id="{A8836FDF-3FCD-4177-9656-3D1935732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278063"/>
                        <a:ext cx="30353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kt 5">
            <a:extLst>
              <a:ext uri="{FF2B5EF4-FFF2-40B4-BE49-F238E27FC236}">
                <a16:creationId xmlns:a16="http://schemas.microsoft.com/office/drawing/2014/main" id="{5EBAAF6D-11A2-4372-BBE2-A5DAFD1BA4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2813" y="2390775"/>
          <a:ext cx="9413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8" imgW="583947" imgH="393529" progId="Equation.DSMT4">
                  <p:embed/>
                </p:oleObj>
              </mc:Choice>
              <mc:Fallback>
                <p:oleObj name="Equation" r:id="rId8" imgW="583947" imgH="393529" progId="Equation.DSMT4">
                  <p:embed/>
                  <p:pic>
                    <p:nvPicPr>
                      <p:cNvPr id="29703" name="Objekt 5">
                        <a:extLst>
                          <a:ext uri="{FF2B5EF4-FFF2-40B4-BE49-F238E27FC236}">
                            <a16:creationId xmlns:a16="http://schemas.microsoft.com/office/drawing/2014/main" id="{5EBAAF6D-11A2-4372-BBE2-A5DAFD1BA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2390775"/>
                        <a:ext cx="9413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CB32F071-230C-485C-94B1-25A304F5B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2983"/>
          <a:stretch/>
        </p:blipFill>
        <p:spPr>
          <a:xfrm>
            <a:off x="678017" y="3530600"/>
            <a:ext cx="4157585" cy="20752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D433A6-CC81-42C3-9AE1-22FC97C7E7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546" y="5797951"/>
            <a:ext cx="3093482" cy="631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3469D5-2544-456F-9FE1-536074CEA11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4073"/>
          <a:stretch/>
        </p:blipFill>
        <p:spPr>
          <a:xfrm>
            <a:off x="5360802" y="3441491"/>
            <a:ext cx="2831584" cy="17662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6BC248-1C98-4BFC-8259-D3D2C360D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1428" y="5626669"/>
            <a:ext cx="3437760" cy="599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3C65BEC5-CBC1-4A57-B2A4-FDA7029D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Určení výměry pozemku ze souřadnic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F43F6D-FDC3-4CDF-A344-631D9BA1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2650"/>
            <a:ext cx="8537575" cy="5630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Ze souřadnic </a:t>
            </a:r>
            <a:r>
              <a:rPr lang="cs-CZ" sz="1800" dirty="0"/>
              <a:t>- l</a:t>
            </a:r>
            <a:r>
              <a:rPr lang="en-US" sz="1800" dirty="0"/>
              <a:t>’</a:t>
            </a:r>
            <a:r>
              <a:rPr lang="cs-CZ" sz="1800" dirty="0" err="1"/>
              <a:t>Huilierovy</a:t>
            </a:r>
            <a:r>
              <a:rPr lang="cs-CZ" sz="1800" dirty="0"/>
              <a:t> vzorce (čte se </a:t>
            </a:r>
            <a:r>
              <a:rPr lang="cs-CZ" sz="1800" dirty="0" err="1"/>
              <a:t>Lilierovy</a:t>
            </a:r>
            <a:r>
              <a:rPr lang="cs-CZ" sz="1800" dirty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Číslování po směru hodinových ručiček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Odvození přes lichoběžníky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  <p:graphicFrame>
        <p:nvGraphicFramePr>
          <p:cNvPr id="29704" name="Objekt 6">
            <a:extLst>
              <a:ext uri="{FF2B5EF4-FFF2-40B4-BE49-F238E27FC236}">
                <a16:creationId xmlns:a16="http://schemas.microsoft.com/office/drawing/2014/main" id="{28856292-891E-4F9D-B8C0-9DD937666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20498"/>
              </p:ext>
            </p:extLst>
          </p:nvPr>
        </p:nvGraphicFramePr>
        <p:xfrm>
          <a:off x="6476881" y="3429000"/>
          <a:ext cx="13668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29704" name="Objekt 6">
                        <a:extLst>
                          <a:ext uri="{FF2B5EF4-FFF2-40B4-BE49-F238E27FC236}">
                            <a16:creationId xmlns:a16="http://schemas.microsoft.com/office/drawing/2014/main" id="{28856292-891E-4F9D-B8C0-9DD937666B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881" y="3429000"/>
                        <a:ext cx="13668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kt 8">
            <a:extLst>
              <a:ext uri="{FF2B5EF4-FFF2-40B4-BE49-F238E27FC236}">
                <a16:creationId xmlns:a16="http://schemas.microsoft.com/office/drawing/2014/main" id="{2343F804-24BA-4363-A38B-C010D8DAC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241054"/>
              </p:ext>
            </p:extLst>
          </p:nvPr>
        </p:nvGraphicFramePr>
        <p:xfrm>
          <a:off x="4948148" y="2375693"/>
          <a:ext cx="28082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1587500" imgH="431800" progId="Equation.DSMT4">
                  <p:embed/>
                </p:oleObj>
              </mc:Choice>
              <mc:Fallback>
                <p:oleObj name="Equation" r:id="rId5" imgW="1587500" imgH="431800" progId="Equation.DSMT4">
                  <p:embed/>
                  <p:pic>
                    <p:nvPicPr>
                      <p:cNvPr id="29706" name="Objekt 8">
                        <a:extLst>
                          <a:ext uri="{FF2B5EF4-FFF2-40B4-BE49-F238E27FC236}">
                            <a16:creationId xmlns:a16="http://schemas.microsoft.com/office/drawing/2014/main" id="{2343F804-24BA-4363-A38B-C010D8DAC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148" y="2375693"/>
                        <a:ext cx="28082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7" name="Picture 5">
            <a:extLst>
              <a:ext uri="{FF2B5EF4-FFF2-40B4-BE49-F238E27FC236}">
                <a16:creationId xmlns:a16="http://schemas.microsoft.com/office/drawing/2014/main" id="{6154E1C5-5123-44FB-93FD-495AB203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06" y="4271963"/>
            <a:ext cx="256698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8" name="Objekt 7">
            <a:extLst>
              <a:ext uri="{FF2B5EF4-FFF2-40B4-BE49-F238E27FC236}">
                <a16:creationId xmlns:a16="http://schemas.microsoft.com/office/drawing/2014/main" id="{373960A9-DC5C-40B0-A321-7DFE2472B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53192"/>
              </p:ext>
            </p:extLst>
          </p:nvPr>
        </p:nvGraphicFramePr>
        <p:xfrm>
          <a:off x="1126946" y="2315080"/>
          <a:ext cx="27352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8" imgW="1587500" imgH="431800" progId="Equation.DSMT4">
                  <p:embed/>
                </p:oleObj>
              </mc:Choice>
              <mc:Fallback>
                <p:oleObj name="Equation" r:id="rId8" imgW="1587500" imgH="431800" progId="Equation.DSMT4">
                  <p:embed/>
                  <p:pic>
                    <p:nvPicPr>
                      <p:cNvPr id="29708" name="Objekt 7">
                        <a:extLst>
                          <a:ext uri="{FF2B5EF4-FFF2-40B4-BE49-F238E27FC236}">
                            <a16:creationId xmlns:a16="http://schemas.microsoft.com/office/drawing/2014/main" id="{373960A9-DC5C-40B0-A321-7DFE2472B4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946" y="2315080"/>
                        <a:ext cx="27352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2A566F7-6D5B-4232-BC92-0AD9CB8CA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4" y="3236279"/>
            <a:ext cx="3842891" cy="31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3C65BEC5-CBC1-4A57-B2A4-FDA7029D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Určení výměry pozemku z přímého měření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F43F6D-FDC3-4CDF-A344-631D9BA1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2650"/>
            <a:ext cx="8537575" cy="5630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Výpočet z ploch trojúhelníků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0E0D21-EA44-4EB0-8012-639817315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60"/>
          <a:stretch/>
        </p:blipFill>
        <p:spPr>
          <a:xfrm>
            <a:off x="2023197" y="1352767"/>
            <a:ext cx="4293161" cy="35464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1A9659-79A0-4A8B-8B18-B8363621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255" y="5143850"/>
            <a:ext cx="4305901" cy="12193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973905-2057-441F-8FC4-E9206350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137" y="882650"/>
            <a:ext cx="1905266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A9960919-1184-4F57-BEE8-C76BD93B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Určení výměr pozemku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F22279-2358-4DF1-B526-2D14BA77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9788"/>
            <a:ext cx="8537575" cy="5673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b="1" dirty="0"/>
              <a:t>Z map a plánů: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Z odměřených hodnot </a:t>
            </a:r>
            <a:r>
              <a:rPr lang="cs-CZ" sz="1800" dirty="0"/>
              <a:t>- pro určení výměry n-úhelníku zobrazeného na mapě použijeme předchozí postup, potřebné hodnoty odměříme ze zákresu.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Pomocí planimetrů </a:t>
            </a:r>
            <a:r>
              <a:rPr lang="cs-CZ" sz="1800" dirty="0"/>
              <a:t>- Pro určení výměry lze použít speciální pomůcky zvané planimetry, které mají různé konstrukce. Např. nitkový planimetr je kovový rám, ve kterém ve směru kratší strany jsou napnuty rovnoběžně a v konstantním rozestupu nitě. Tyto nitě dělí měřený obrazec na tenké lichoběžníky. Obsah obrazce je suma ploch těchto lichoběžníků, tj. součet násobků středních příček lichoběžníků a vzdálenosti nití.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  <p:pic>
        <p:nvPicPr>
          <p:cNvPr id="30724" name="Picture 5" descr="Nitkový planimetr">
            <a:extLst>
              <a:ext uri="{FF2B5EF4-FFF2-40B4-BE49-F238E27FC236}">
                <a16:creationId xmlns:a16="http://schemas.microsoft.com/office/drawing/2014/main" id="{396B68BD-1A2A-4463-8712-90335C13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5"/>
          <a:stretch>
            <a:fillRect/>
          </a:stretch>
        </p:blipFill>
        <p:spPr bwMode="auto">
          <a:xfrm>
            <a:off x="4852988" y="3455988"/>
            <a:ext cx="39846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Objekt 4">
            <a:extLst>
              <a:ext uri="{FF2B5EF4-FFF2-40B4-BE49-F238E27FC236}">
                <a16:creationId xmlns:a16="http://schemas.microsoft.com/office/drawing/2014/main" id="{D89E0672-6BAD-4F55-8D5E-759A5AA91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525" y="3683000"/>
          <a:ext cx="194468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748975" imgH="431613" progId="Equation.DSMT4">
                  <p:embed/>
                </p:oleObj>
              </mc:Choice>
              <mc:Fallback>
                <p:oleObj name="Equation" r:id="rId4" imgW="748975" imgH="431613" progId="Equation.DSMT4">
                  <p:embed/>
                  <p:pic>
                    <p:nvPicPr>
                      <p:cNvPr id="30725" name="Objekt 4">
                        <a:extLst>
                          <a:ext uri="{FF2B5EF4-FFF2-40B4-BE49-F238E27FC236}">
                            <a16:creationId xmlns:a16="http://schemas.microsoft.com/office/drawing/2014/main" id="{D89E0672-6BAD-4F55-8D5E-759A5AA91C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3683000"/>
                        <a:ext cx="194468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6" name="Picture 4" descr="http://znamky.szesro.cz/text/MVOP%20-%20produkty/GEOD%C3%89ZIE/GEODfoto/Planimetry/Digitiz%C3%A9r.JPG">
            <a:extLst>
              <a:ext uri="{FF2B5EF4-FFF2-40B4-BE49-F238E27FC236}">
                <a16:creationId xmlns:a16="http://schemas.microsoft.com/office/drawing/2014/main" id="{C1F639B0-7083-4E48-8F89-0CA19291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25037"/>
          <a:stretch>
            <a:fillRect/>
          </a:stretch>
        </p:blipFill>
        <p:spPr bwMode="auto">
          <a:xfrm>
            <a:off x="793750" y="4929188"/>
            <a:ext cx="3676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13CD4-0793-487F-AC2F-EC4D6454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dirty="0"/>
              <a:t>Nitkový planimetr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3DACF4D-88B1-4734-9EA5-C80D2D31B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676" y="819944"/>
            <a:ext cx="73723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62240"/>
      </p:ext>
    </p:extLst>
  </p:cSld>
  <p:clrMapOvr>
    <a:masterClrMapping/>
  </p:clrMapOvr>
</p:sld>
</file>

<file path=ppt/theme/theme1.xml><?xml version="1.0" encoding="utf-8"?>
<a:theme xmlns:a="http://schemas.openxmlformats.org/drawingml/2006/main" name="1_Kapsle">
  <a:themeElements>
    <a:clrScheme name="1_Kapsle 10">
      <a:dk1>
        <a:srgbClr val="000000"/>
      </a:dk1>
      <a:lt1>
        <a:srgbClr val="FFFFFF"/>
      </a:lt1>
      <a:dk2>
        <a:srgbClr val="000066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1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9">
        <a:dk1>
          <a:srgbClr val="000000"/>
        </a:dk1>
        <a:lt1>
          <a:srgbClr val="FFFFFF"/>
        </a:lt1>
        <a:dk2>
          <a:srgbClr val="003366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10">
        <a:dk1>
          <a:srgbClr val="000000"/>
        </a:dk1>
        <a:lt1>
          <a:srgbClr val="FFFFFF"/>
        </a:lt1>
        <a:dk2>
          <a:srgbClr val="000066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</TotalTime>
  <Words>578</Words>
  <Application>Microsoft Office PowerPoint</Application>
  <PresentationFormat>Předvádění na obrazovce (4:3)</PresentationFormat>
  <Paragraphs>92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Wingdings</vt:lpstr>
      <vt:lpstr>1_Kapsle</vt:lpstr>
      <vt:lpstr>Equation</vt:lpstr>
      <vt:lpstr>MathType 5.0 Equation</vt:lpstr>
      <vt:lpstr>Určování výměr</vt:lpstr>
      <vt:lpstr>Základní pojmy</vt:lpstr>
      <vt:lpstr>Srážka mapy</vt:lpstr>
      <vt:lpstr>Srážka mapy - plošná</vt:lpstr>
      <vt:lpstr>Určení výměry pozemku</vt:lpstr>
      <vt:lpstr>Určení výměry pozemku ze souřadnic</vt:lpstr>
      <vt:lpstr>Určení výměry pozemku z přímého měření</vt:lpstr>
      <vt:lpstr>Určení výměr pozemku</vt:lpstr>
      <vt:lpstr>Nitkový planimetr</vt:lpstr>
      <vt:lpstr>Polární planimetry</vt:lpstr>
      <vt:lpstr>Určení výměr pozemku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Setnička</dc:creator>
  <cp:lastModifiedBy>Rudolf</cp:lastModifiedBy>
  <cp:revision>228</cp:revision>
  <dcterms:created xsi:type="dcterms:W3CDTF">2009-03-12T12:44:05Z</dcterms:created>
  <dcterms:modified xsi:type="dcterms:W3CDTF">2022-03-25T09:42:21Z</dcterms:modified>
</cp:coreProperties>
</file>