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265" r:id="rId2"/>
    <p:sldId id="294" r:id="rId3"/>
    <p:sldId id="328" r:id="rId4"/>
    <p:sldId id="296" r:id="rId5"/>
    <p:sldId id="297" r:id="rId6"/>
    <p:sldId id="298" r:id="rId7"/>
    <p:sldId id="299" r:id="rId8"/>
    <p:sldId id="300" r:id="rId9"/>
    <p:sldId id="301" r:id="rId10"/>
    <p:sldId id="329" r:id="rId11"/>
    <p:sldId id="330" r:id="rId12"/>
    <p:sldId id="331" r:id="rId13"/>
    <p:sldId id="302" r:id="rId14"/>
    <p:sldId id="303" r:id="rId15"/>
    <p:sldId id="304" r:id="rId16"/>
    <p:sldId id="305" r:id="rId17"/>
    <p:sldId id="306" r:id="rId18"/>
    <p:sldId id="307" r:id="rId19"/>
  </p:sldIdLst>
  <p:sldSz cx="9144000" cy="6858000" type="screen4x3"/>
  <p:notesSz cx="9866313" cy="66611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8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6633"/>
    <a:srgbClr val="CC9900"/>
    <a:srgbClr val="008000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6811" autoAdjust="0"/>
  </p:normalViewPr>
  <p:slideViewPr>
    <p:cSldViewPr snapToGrid="0" snapToObjects="1">
      <p:cViewPr varScale="1">
        <p:scale>
          <a:sx n="98" d="100"/>
          <a:sy n="98" d="100"/>
        </p:scale>
        <p:origin x="1608" y="60"/>
      </p:cViewPr>
      <p:guideLst>
        <p:guide orient="horz" pos="194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82" y="-90"/>
      </p:cViewPr>
      <p:guideLst>
        <p:guide orient="horz" pos="2098"/>
        <p:guide pos="31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11687-7FAD-4140-B521-4BA194C952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2EB33A-C6D0-4AC6-8C84-E10EE80FE1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E1B6155-43DF-44A0-86A6-42A6F1C66F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8CA3C9C-E4FF-4B30-8A63-E960B4CFF7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8934F11B-3231-484C-BC72-52E8ED36DE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11:40:25.359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1,'7144'7143,"-8082"-8081,930 930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164DED-CAB0-49D5-935B-640B48D2BC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843934-AECB-4270-9317-220B3315EE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9F2DFB-8A92-4884-83D7-8479AA3532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498475"/>
            <a:ext cx="33305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17DA897-60C9-4CDA-9671-DE54269008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63888"/>
            <a:ext cx="78914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10CB130-A919-4767-A037-E581DE0B7E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994840E-5BD3-4E4A-880C-D4BCBC59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CB2812E3-40F6-4D40-8935-1700F1C03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07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E42C3-6EFB-40B6-A028-4DD0C5C04B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138863"/>
            <a:ext cx="9140825" cy="7191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F55A11C-823F-41D8-84A4-EDF7D50D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875213"/>
            <a:ext cx="7899400" cy="1254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Tento dokument slouží jako podklad pro přednášky předmětu Stavební geodézie (154SGE) a bez výkladu přednášejícího neposkytuje dostatečné informace.</a:t>
            </a:r>
            <a:br>
              <a:rPr lang="cs-CZ" sz="1600">
                <a:solidFill>
                  <a:srgbClr val="000000"/>
                </a:solidFill>
              </a:rPr>
            </a:b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Rozsah nemusí odpovídat důležitosti probíraného tématu.</a:t>
            </a:r>
          </a:p>
          <a:p>
            <a:pPr eaLnBrk="1" hangingPunct="1">
              <a:buFontTx/>
              <a:buChar char="•"/>
              <a:defRPr/>
            </a:pP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Závěr je věnován odkazům na stránky věnující se shodnému tématu.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EFCD90-7194-44D5-8FE5-EE74BACF3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7191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3081C5-5137-4C9A-ADE3-C2F0A9C2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582863"/>
            <a:ext cx="7899400" cy="1371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>
                <a:solidFill>
                  <a:srgbClr val="000000"/>
                </a:solidFill>
              </a:rPr>
              <a:t>Doc. Ing. Pavel Hánek, CSc.</a:t>
            </a:r>
          </a:p>
          <a:p>
            <a:pPr algn="ctr" eaLnBrk="1" hangingPunct="1">
              <a:defRPr/>
            </a:pPr>
            <a:endParaRPr lang="cs-CZ" sz="100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ČVUT v Praze, Fakulta stavební, katedra speciální geodézie</a:t>
            </a:r>
          </a:p>
          <a:p>
            <a:pPr algn="ctr" eaLnBrk="1" hangingPunct="1">
              <a:defRPr/>
            </a:pPr>
            <a:endParaRPr lang="cs-CZ" sz="1000" i="1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8904288" y="6629400"/>
            <a:ext cx="236537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18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2006600" y="736600"/>
            <a:ext cx="5127625" cy="1563688"/>
          </a:xfrm>
          <a:prstGeom prst="roundRect">
            <a:avLst>
              <a:gd name="adj" fmla="val 29333"/>
            </a:avLst>
          </a:prstGeom>
          <a:solidFill>
            <a:srgbClr val="FFCC00"/>
          </a:solidFill>
        </p:spPr>
        <p:txBody>
          <a:bodyPr anchor="ctr" anchorCtr="1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cs-CZ"/>
              <a:t>Stavební geodézie</a:t>
            </a:r>
            <a:br>
              <a:rPr lang="cs-CZ"/>
            </a:br>
            <a:r>
              <a:rPr lang="cs-CZ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1103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783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304800"/>
            <a:ext cx="2133600" cy="62087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1575" cy="62087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58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780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727075"/>
            <a:ext cx="4192588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727075"/>
            <a:ext cx="4192587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718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900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605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45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462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0B18DF-BB1A-4D80-B586-6B927BD9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3BE6B0-B6ED-4E4A-8260-6F5873E215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8970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35A0AD67-7AA2-4D30-9BEF-EC7FDA152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2813" cy="4222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CFFF40-75CA-403A-B4D3-B343C7805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27075"/>
            <a:ext cx="85375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dolf.urban@fsv.cvut.cz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ervices.cuzk.cz/dxf/k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extLst>
              <a:ext uri="{FF2B5EF4-FFF2-40B4-BE49-F238E27FC236}">
                <a16:creationId xmlns:a16="http://schemas.microsoft.com/office/drawing/2014/main" id="{A04D9C7A-821F-43BC-8D84-EEBC89CE9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23938"/>
            <a:ext cx="7234238" cy="670941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cs-CZ" altLang="cs-CZ" sz="3600" cap="none" dirty="0"/>
              <a:t>Katastr nemovitostí ČR</a:t>
            </a:r>
          </a:p>
        </p:txBody>
      </p:sp>
      <p:sp>
        <p:nvSpPr>
          <p:cNvPr id="5123" name="Zástupný symbol pro text 2">
            <a:extLst>
              <a:ext uri="{FF2B5EF4-FFF2-40B4-BE49-F238E27FC236}">
                <a16:creationId xmlns:a16="http://schemas.microsoft.com/office/drawing/2014/main" id="{D43E28CF-0CBC-4AB8-B8C9-6F512AB20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219325"/>
            <a:ext cx="7772400" cy="4381500"/>
          </a:xfrm>
        </p:spPr>
        <p:txBody>
          <a:bodyPr anchor="t"/>
          <a:lstStyle/>
          <a:p>
            <a:pPr algn="ctr"/>
            <a:endParaRPr lang="cs-CZ" altLang="cs-CZ" sz="3200" dirty="0"/>
          </a:p>
          <a:p>
            <a:pPr algn="ctr"/>
            <a:endParaRPr lang="cs-CZ" altLang="cs-CZ" sz="3200" dirty="0"/>
          </a:p>
          <a:p>
            <a:pPr algn="ctr"/>
            <a:r>
              <a:rPr lang="cs-CZ" altLang="cs-CZ" sz="3200" dirty="0"/>
              <a:t>Doc. Ing. Rudolf Urban, Ph.D.</a:t>
            </a:r>
          </a:p>
          <a:p>
            <a:pPr algn="ctr"/>
            <a:endParaRPr lang="cs-CZ" altLang="cs-CZ" sz="800" dirty="0"/>
          </a:p>
          <a:p>
            <a:pPr algn="ctr"/>
            <a:endParaRPr lang="cs-CZ" altLang="cs-CZ" sz="800" dirty="0"/>
          </a:p>
          <a:p>
            <a:pPr algn="ctr"/>
            <a:r>
              <a:rPr lang="cs-CZ" altLang="cs-CZ" dirty="0"/>
              <a:t>Email: </a:t>
            </a:r>
            <a:r>
              <a:rPr lang="cs-CZ" altLang="cs-CZ" dirty="0">
                <a:hlinkClick r:id="rId2"/>
              </a:rPr>
              <a:t>rudolf.urban@fsv.cvut.cz</a:t>
            </a:r>
            <a:endParaRPr lang="cs-CZ" altLang="cs-CZ" dirty="0"/>
          </a:p>
          <a:p>
            <a:pPr algn="ctr"/>
            <a:r>
              <a:rPr lang="cs-CZ" altLang="cs-CZ" dirty="0"/>
              <a:t>Místnost: </a:t>
            </a:r>
            <a:r>
              <a:rPr lang="cs-CZ" altLang="cs-CZ" b="1" dirty="0"/>
              <a:t>B903</a:t>
            </a:r>
          </a:p>
          <a:p>
            <a:pPr algn="ctr"/>
            <a:endParaRPr lang="cs-CZ" altLang="cs-CZ" sz="8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60436174-23BC-4690-933C-720E34A4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Záznam podrobného měření změn (ZPMZ)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2B554B-1AEA-4565-A3D8-D1EA1DA4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03288"/>
            <a:ext cx="8537575" cy="56102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1800" dirty="0">
                <a:solidFill>
                  <a:schemeClr val="accent4"/>
                </a:solidFill>
              </a:rPr>
              <a:t>Obsahuje: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accent4"/>
                </a:solidFill>
              </a:rPr>
              <a:t>dokumentaci činností při vyhotovení geometrického plánu a je podkladem pro provedení změny v souboru geodetických informací a v souboru popisných informací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dokumentaci činností při vytyčení hranice pozemků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sz="1800" dirty="0"/>
              <a:t>ZPMZ je podkladem pro zápis změn údajů evidovaných v souboru geodetických informací a v souboru popisných informací, které jsou spojeny s měřením v terénu, ale nevyžadují vyhotovení geometrického plánu.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sz="1800" dirty="0"/>
              <a:t>Aktuální katastrální mapy celé ČR dle KÚ - </a:t>
            </a:r>
            <a:r>
              <a:rPr lang="cs-CZ" sz="1800" dirty="0">
                <a:hlinkClick r:id="rId2"/>
              </a:rPr>
              <a:t>https://services.cuzk.cz/dxf/ku/</a:t>
            </a:r>
            <a:endParaRPr lang="cs-CZ" sz="1800" dirty="0"/>
          </a:p>
          <a:p>
            <a:pPr marL="0" indent="0" eaLnBrk="1" hangingPunct="1">
              <a:buNone/>
              <a:defRPr/>
            </a:pPr>
            <a:endParaRPr lang="cs-CZ" sz="1800" dirty="0"/>
          </a:p>
        </p:txBody>
      </p:sp>
      <p:pic>
        <p:nvPicPr>
          <p:cNvPr id="4" name="Obrázek 21">
            <a:extLst>
              <a:ext uri="{FF2B5EF4-FFF2-40B4-BE49-F238E27FC236}">
                <a16:creationId xmlns:a16="http://schemas.microsoft.com/office/drawing/2014/main" id="{E3BA51FB-1396-4D0C-B863-7E777B7CBAE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51" y="4451621"/>
            <a:ext cx="5800515" cy="22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8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60436174-23BC-4690-933C-720E34A4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Záznam podrobného měření změn (ZPMZ)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C0ADC7D5-5453-4AD6-90BA-DE2C7ADB8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4" y="888521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60436174-23BC-4690-933C-720E34A4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Protokol měření GNSS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7AD9E6-6103-4E63-99D6-768D50CA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98" y="739775"/>
            <a:ext cx="5721015" cy="59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60436174-23BC-4690-933C-720E34A4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Geometrický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2B554B-1AEA-4565-A3D8-D1EA1DA4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03288"/>
            <a:ext cx="8537575" cy="5610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Součástí listin</a:t>
            </a:r>
            <a:r>
              <a:rPr lang="cs-CZ" sz="1800" dirty="0"/>
              <a:t>, podle kterých se má provést zápis do katastru nemovitostí v případě, že je třeba předmět zápisu zobrazit do katastrální mapy, je geometrický plán.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Jakákoliv </a:t>
            </a:r>
            <a:r>
              <a:rPr lang="cs-CZ" sz="1800" dirty="0">
                <a:solidFill>
                  <a:srgbClr val="FF0000"/>
                </a:solidFill>
              </a:rPr>
              <a:t>změna katastrální mapy </a:t>
            </a:r>
            <a:r>
              <a:rPr lang="cs-CZ" sz="1800" dirty="0"/>
              <a:t>je možná pouze na podkladě geometrického plánu.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GP se používá </a:t>
            </a:r>
            <a:r>
              <a:rPr lang="cs-CZ" sz="1800" dirty="0">
                <a:solidFill>
                  <a:srgbClr val="FF0000"/>
                </a:solidFill>
              </a:rPr>
              <a:t>pro změnu právních vztahů </a:t>
            </a:r>
            <a:r>
              <a:rPr lang="cs-CZ" sz="1800" dirty="0"/>
              <a:t>k nemovitosti, ke kolaudaci staveb, pro změnu hranic katastrálního území, obce, druhu pozemku.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Geometrické plány vyhotovuje v současné době především podnikatelská sféra (viz dále).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273050" indent="-273050" eaLnBrk="1" hangingPunct="1">
              <a:spcBef>
                <a:spcPct val="50000"/>
              </a:spcBef>
              <a:buFontTx/>
              <a:buNone/>
              <a:defRPr/>
            </a:pPr>
            <a:r>
              <a:rPr lang="cs-CZ" sz="1800" b="1" dirty="0"/>
              <a:t>GP se vyhotovuje v případě: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změn průběhu vlastnických hranic</a:t>
            </a:r>
            <a:r>
              <a:rPr lang="cs-CZ" sz="1800" dirty="0"/>
              <a:t>, hranic jednotlivých druhů pozemků, hranic obcí a katastrálních území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nových staveb</a:t>
            </a:r>
            <a:r>
              <a:rPr lang="cs-CZ" sz="1800" dirty="0"/>
              <a:t>, které mají charakter nemovitostí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věcného břemene</a:t>
            </a:r>
            <a:r>
              <a:rPr lang="cs-CZ" sz="1800" dirty="0"/>
              <a:t>, které se zřizuje pouze na části pozemku (např. právo chůze, právo odběru vody)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vytýčené hranice pozemku</a:t>
            </a:r>
            <a:r>
              <a:rPr lang="cs-CZ" sz="1800" dirty="0"/>
              <a:t>, který dosud není, ale má být zobrazen v katastrální mapě.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5513767-D14F-44D1-B6FE-1D0D133C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Geometrický plán - součásti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86F7C17A-8CDD-4EC6-AE03-98064FBF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6775"/>
            <a:ext cx="4232275" cy="56467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1800" dirty="0"/>
          </a:p>
          <a:p>
            <a:pPr marL="0" indent="0" eaLnBrk="1" hangingPunct="1"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Popisové pole </a:t>
            </a:r>
            <a:r>
              <a:rPr lang="cs-CZ" altLang="cs-CZ" sz="1800" dirty="0"/>
              <a:t>: základní informace o zpracovateli GP, území, kde byl GP vyhotoven, ověření a potvrzení GP (potvrzuje KÚ)</a:t>
            </a:r>
          </a:p>
          <a:p>
            <a:pPr marL="0" indent="0" eaLnBrk="1" hangingPunct="1">
              <a:buFontTx/>
              <a:buNone/>
            </a:pPr>
            <a:endParaRPr lang="cs-CZ" altLang="cs-CZ" sz="1800" dirty="0"/>
          </a:p>
          <a:p>
            <a:pPr marL="0" indent="0" eaLnBrk="1" hangingPunct="1"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Grafické znázornění </a:t>
            </a:r>
            <a:r>
              <a:rPr lang="cs-CZ" altLang="cs-CZ" sz="1800" dirty="0"/>
              <a:t>: kopie nebo zvětšenina katastrální mapy se zákresem stavu před a po změně (červeně)</a:t>
            </a:r>
          </a:p>
          <a:p>
            <a:pPr marL="0" indent="0" eaLnBrk="1" hangingPunct="1">
              <a:buFontTx/>
              <a:buNone/>
            </a:pPr>
            <a:endParaRPr lang="cs-CZ" altLang="cs-CZ" sz="1800" dirty="0"/>
          </a:p>
          <a:p>
            <a:pPr marL="0" indent="0" eaLnBrk="1" hangingPunct="1"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Výkaz výměr </a:t>
            </a:r>
            <a:r>
              <a:rPr lang="cs-CZ" altLang="cs-CZ" sz="1800" dirty="0"/>
              <a:t>podle KN : dosavadní a nový stav parcel </a:t>
            </a:r>
          </a:p>
          <a:p>
            <a:pPr marL="0" indent="0" eaLnBrk="1" hangingPunct="1">
              <a:buFontTx/>
              <a:buNone/>
            </a:pPr>
            <a:endParaRPr lang="cs-CZ" altLang="cs-CZ" sz="1800" dirty="0"/>
          </a:p>
          <a:p>
            <a:pPr marL="0" indent="0" eaLnBrk="1" hangingPunct="1"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Seznam souřadnic </a:t>
            </a:r>
          </a:p>
          <a:p>
            <a:pPr marL="0" indent="0" eaLnBrk="1" hangingPunct="1">
              <a:buFontTx/>
              <a:buNone/>
            </a:pPr>
            <a:endParaRPr lang="cs-CZ" altLang="cs-CZ" sz="1800" dirty="0"/>
          </a:p>
          <a:p>
            <a:pPr marL="0" indent="0" eaLnBrk="1" hangingPunct="1"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Výkaz o bonitovaných půdně ekologických jednotkách </a:t>
            </a:r>
            <a:r>
              <a:rPr lang="cs-CZ" altLang="cs-CZ" sz="1800" dirty="0"/>
              <a:t>(BPEJ) k parcelám nového stavu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5DF41E48-70A6-4DC6-B611-573BF64E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39775"/>
            <a:ext cx="42735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2FE20515-2ECF-472A-B1F2-7B6A210B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Příklad GP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D604F913-EE11-441D-8AC0-09E0D21C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27075"/>
            <a:ext cx="3435350" cy="57864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11F6A9-6A7A-48C8-843A-B05DCD8C6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703" y="252642"/>
            <a:ext cx="5265109" cy="3452584"/>
          </a:xfrm>
          <a:prstGeom prst="rect">
            <a:avLst/>
          </a:prstGeom>
        </p:spPr>
      </p:pic>
      <p:pic>
        <p:nvPicPr>
          <p:cNvPr id="9" name="Obrázek 3">
            <a:extLst>
              <a:ext uri="{FF2B5EF4-FFF2-40B4-BE49-F238E27FC236}">
                <a16:creationId xmlns:a16="http://schemas.microsoft.com/office/drawing/2014/main" id="{2BF275ED-9D2C-46DC-90FA-04F88C8B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3757384"/>
            <a:ext cx="65532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FEB184EE-F560-4575-86FB-AE12B796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Organizace zeměměřické služby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2B77DD-38DC-4D0C-BB36-00BB3043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6775"/>
            <a:ext cx="8537575" cy="56467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b="1" dirty="0"/>
              <a:t>Činnost v zeměměřictví vykonávají :</a:t>
            </a: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</a:rPr>
              <a:t>Orgány státní správy </a:t>
            </a:r>
            <a:r>
              <a:rPr lang="cs-CZ" sz="1800" dirty="0"/>
              <a:t>(dány zákonem 359/1992 Sb. o zeměměřických a katastrálních orgánech)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ČÚZK je ústředním orgánem státní správy resortu G a K, sídlo v Praze, v čele úřadu je předseda (jmenován a odvoláván vládou), úřad má vlastní kapitolu v rozpočtu ČR.</a:t>
            </a:r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</a:rPr>
              <a:t>Fyzické a právnické osoby </a:t>
            </a:r>
            <a:r>
              <a:rPr lang="cs-CZ" sz="1800" dirty="0"/>
              <a:t>vykonávající zeměměřické činnosti, které si nevyhradil stát (podnikatelé). Vykonávají práce využitelné pro státní mapové dílo (dohlíží na ně ZKI), práce z oblasti stavební a inženýrské geodézie (jsou záležitostí dohody účastníků).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D3410A9-7E78-4C86-89AC-2DE285DA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1978025" y="1892300"/>
            <a:ext cx="54864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B4BA124-53C2-6169-C1E8-06A6DBAA85F7}"/>
                  </a:ext>
                </a:extLst>
              </p14:cNvPr>
              <p14:cNvContentPartPr/>
              <p14:nvPr/>
            </p14:nvContentPartPr>
            <p14:xfrm>
              <a:off x="5391107" y="1579963"/>
              <a:ext cx="2572200" cy="25722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B4BA124-53C2-6169-C1E8-06A6DBAA85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4987" y="1573843"/>
                <a:ext cx="2584440" cy="258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25C7221-56FF-442A-AEA8-653C3679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Složky zeměměřické služby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7EB3D7-D5A4-4FD1-8285-48139211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42963"/>
            <a:ext cx="8537575" cy="56705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</a:rPr>
              <a:t>VÚGTK</a:t>
            </a:r>
            <a:r>
              <a:rPr lang="cs-CZ" sz="1800" dirty="0"/>
              <a:t> – hlavním úkolem je výzkum v oboru, správa odvětvového informačního střediska. (</a:t>
            </a:r>
            <a:r>
              <a:rPr lang="cs-CZ" sz="1800" b="1" dirty="0"/>
              <a:t>již není uveden jako katastrální orgán</a:t>
            </a:r>
            <a:r>
              <a:rPr lang="cs-CZ" sz="1800" dirty="0"/>
              <a:t>)</a:t>
            </a: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</a:rPr>
              <a:t>KÚ (a KP) </a:t>
            </a:r>
            <a:r>
              <a:rPr lang="cs-CZ" sz="1800" dirty="0"/>
              <a:t>vykonávají správu katastru nemovitostí.</a:t>
            </a: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</a:rPr>
              <a:t>ZÚ</a:t>
            </a:r>
            <a:r>
              <a:rPr lang="cs-CZ" sz="1800" dirty="0"/>
              <a:t> spravuje geodetické základy ČR (základní bodová pole), zajišťuje geodetická měření a dokumentaci státních hranic.</a:t>
            </a: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</a:rPr>
              <a:t>ZKI</a:t>
            </a:r>
            <a:r>
              <a:rPr lang="cs-CZ" sz="1800" dirty="0"/>
              <a:t> – kontrolují výkon státní správy KN a dohlíží na ověřování výsledků zeměměřických činností, které jsou využívány pro KN a státní mapové dílo ČR, projednávají porušení pořádku v zeměměřictví a vyřizují odvolání třetích stran proti rozhodnutím KÚ. Sídla: Praha, České Budějovice, Plzeň, Liberec, Pardubice, Brno, Opava.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Každá geodetická firma má vlastní ceník prováděných zeměměřických výkonů.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Pro prvotní informaci o cenách lze použít nezávazný vzorový nabídkový ceník, který každoročně vydává Český svaz geodetů a kartografů.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Pro jednotlivé výkony v tomto ceníku jsou uvedeny výsledky výkonu (co se předává objednavateli), závazné předpisy a podklady, které jsou nezbytné pro provedení výkonu.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63B61CBF-6DA4-4282-BF38-3391D56A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Ukázka vzorového nabídkového ceníku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424ADE35-5238-48F2-BFE3-D447C97D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573" r="3349" b="2475"/>
          <a:stretch>
            <a:fillRect/>
          </a:stretch>
        </p:blipFill>
        <p:spPr bwMode="auto">
          <a:xfrm>
            <a:off x="304800" y="739775"/>
            <a:ext cx="8532813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776BF419-CA67-41CC-96EA-A7BFDF3E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Katastr nemovitostí - předpisy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6D1FFBA5-CAD9-41C7-944C-1528BAC22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06463"/>
            <a:ext cx="8648700" cy="5618162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(KN) je soubor údajů o nemovitostech, který obsahuje jejich soupis, popis, geometrické a polohové určení.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Součástí katastru je evidence vlastnických a jiných věcných práv k nemovitostem (např. zástavní právo, právo trvalého užívání, právo odpovídající věcnému břemenu atd.).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Pozn.: věcné břemeno omezuje vlastníka nemovitosti ve prospěch někoho jiného, vlastník nemovitosti musí něco trpět, něčeho se zdržet nebo něco konat, věcné břemeno se váže k nemovitosti a přechází s ní i na jiného vlastníka.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Zákon 256/2013 Sb. o katastru nemovitostí České republiky (katastrální zákon).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Zákon 359/1992 Sb. o zeměměřických a katastrálních orgánech.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Vyhláška 357/2013 Sb. o katastru nemovitostí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Vyhláška 358/2013 Sb. o poskytování údajů z katastru nemovitostí ČR.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Vyhláška 359/2013 Sb. O stanovení vzoru formuláře pro podání návrhu na zahájení řízení o povolení vkladu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US" sz="1800" dirty="0"/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endParaRPr lang="cs-CZ" sz="18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FA94EB8-9597-4211-A857-6D4811EE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Historie KN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2B43E7-2638-4F12-9D7E-0FFA1FE3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27075"/>
            <a:ext cx="8709025" cy="57864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Důvod vzniku – podklad pro výběr daní.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První neúspěšné pokusy již za vlády Přemyslovců (kníže Oldřich – daň z lánu).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Zemské desky – zápisem v nich se zajišťovala soukromá práva na majetek od začátku 14. stol.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Urbáře – před rokem 1650 si do nich vrchnost zapisovala držebnost poddaných a jejich povinnosti.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Rustikální katastr – od roku 1650, podléhaly mu jen statky a pozemky v držení poddaných.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Tereziánský katastr – od roku 1749, krom držby poddaných obsahuje i držbu dominikální (panskou).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Josefský katastr – (1789-1790), 1. katastr založený na přímém měření skutečného stavu v terénu. Pro odpor šlechty po roce zrušen.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Tereziánsko-josefský katastr – používal správné výměry z Josefského katastru, ale šlechta platila daně podle katastru Tereziánského, platný do 1860.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FF0000"/>
                </a:solidFill>
              </a:rPr>
              <a:t>Stabilní katastr </a:t>
            </a:r>
            <a:r>
              <a:rPr lang="cs-CZ" sz="1800" dirty="0"/>
              <a:t>– na základě patentu císaře Františka I. z roku 1817. Základ dnešního novodobého katastru.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Snaha o to, aby daňový základ vycházel z výměr pozemků daných přesnou a soustavně udržovanou mapou</a:t>
            </a: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090700B7-6A63-4B1B-8110-AAE58674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Historie KN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4144923E-AA26-4EA3-AC73-54EC8AC2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Nové pozemkové knihy – konstitutivní povaha, tj. právní účinky všech smluv nastanou teprve zápisem (intabulací) do pozemkové knihy.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Od roku 1927. Katastr daně pozemkové pozměněný novým zákonem oficiálně na </a:t>
            </a:r>
            <a:r>
              <a:rPr lang="cs-CZ" altLang="cs-CZ" sz="1800" dirty="0">
                <a:solidFill>
                  <a:srgbClr val="FF0000"/>
                </a:solidFill>
              </a:rPr>
              <a:t>pozemkový katastr</a:t>
            </a:r>
            <a:r>
              <a:rPr lang="cs-CZ" altLang="cs-CZ" sz="1800" dirty="0"/>
              <a:t>, začal podstatně měnit svůj původní účel. Stal se nepostradatelnou součástí všech právních jednání o nemovitostech a jeho původní daňové poslání se začalo přetvářet na účel právní a všeobecně hospodářský. Nové katastrální mapy byly vyhotovovány v zobrazení S-JTSK. Byl veřejný a udržován v souladu se skutečným stavem.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1950 – zrušena konstitutivnost zápisu do pozemkové knihy (práva k nemovitostem vznikají pouze smlouvou), ponecháno na vlastnících, zda navrhnou zápis změny do pozemkové knihy. Vzniká tak postupně nesoulad pozemkového katastru se skutečným stavem.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1956 – </a:t>
            </a:r>
            <a:r>
              <a:rPr lang="cs-CZ" altLang="cs-CZ" sz="1800" dirty="0">
                <a:solidFill>
                  <a:srgbClr val="FF0000"/>
                </a:solidFill>
              </a:rPr>
              <a:t>Jednotná evidence půdy </a:t>
            </a:r>
            <a:r>
              <a:rPr lang="cs-CZ" altLang="cs-CZ" sz="1800" dirty="0"/>
              <a:t>- evidovala druhy pozemků a skutečné uživatele, odtržena od právních vztahů k nemovitostem.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1964 -  </a:t>
            </a:r>
            <a:r>
              <a:rPr lang="cs-CZ" altLang="cs-CZ" sz="1800" dirty="0">
                <a:solidFill>
                  <a:srgbClr val="FF0000"/>
                </a:solidFill>
              </a:rPr>
              <a:t>Evidence nemovitostí </a:t>
            </a:r>
            <a:r>
              <a:rPr lang="cs-CZ" altLang="cs-CZ" sz="1800" dirty="0"/>
              <a:t>- doplňována evidence právních vztahů k nemovitostem, zastaveny zápisy do pozemkových knih, ztrácel se přehled o vlastnictví jednotlivých pozemků sloučených do větších půdních celků</a:t>
            </a:r>
            <a:endParaRPr lang="cs-CZ" alt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1992 až současnost – </a:t>
            </a:r>
            <a:r>
              <a:rPr lang="cs-CZ" altLang="cs-CZ" sz="1800" dirty="0">
                <a:solidFill>
                  <a:srgbClr val="FF0000"/>
                </a:solidFill>
              </a:rPr>
              <a:t>Katastr nemovitostí</a:t>
            </a:r>
            <a:r>
              <a:rPr lang="cs-CZ" altLang="cs-CZ" sz="1800" dirty="0"/>
              <a:t> - obnoveny zásady konstitutivnosti.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8C2F267F-4983-45C5-98C1-D83E5218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4D6AE3-4899-49C5-8950-0BD03A36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42963"/>
            <a:ext cx="8537575" cy="56705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Nemovitost</a:t>
            </a:r>
            <a:r>
              <a:rPr lang="cs-CZ" sz="2000" dirty="0"/>
              <a:t> – pozemek a stavba </a:t>
            </a:r>
            <a:r>
              <a:rPr lang="cs-CZ" sz="2000" dirty="0">
                <a:solidFill>
                  <a:srgbClr val="FF0000"/>
                </a:solidFill>
              </a:rPr>
              <a:t>spojená se zemí</a:t>
            </a:r>
            <a:r>
              <a:rPr lang="cs-CZ" sz="2000" dirty="0"/>
              <a:t> pevným základem</a:t>
            </a: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Pozemek</a:t>
            </a:r>
            <a:r>
              <a:rPr lang="cs-CZ" sz="2000" dirty="0"/>
              <a:t> – přirozená </a:t>
            </a:r>
            <a:r>
              <a:rPr lang="cs-CZ" sz="2000" dirty="0">
                <a:solidFill>
                  <a:srgbClr val="FF0000"/>
                </a:solidFill>
              </a:rPr>
              <a:t>část zemského povrchu</a:t>
            </a:r>
            <a:r>
              <a:rPr lang="cs-CZ" sz="2000" dirty="0"/>
              <a:t> oddělená od sousedních částí hranicí (např. vlastnickou, druhu pozemku apod.)</a:t>
            </a:r>
            <a:endParaRPr lang="cs-CZ" sz="8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Druh pozemku</a:t>
            </a:r>
            <a:r>
              <a:rPr lang="cs-CZ" sz="2000" dirty="0"/>
              <a:t> – závazně stanovená </a:t>
            </a:r>
            <a:r>
              <a:rPr lang="cs-CZ" sz="2000" dirty="0">
                <a:solidFill>
                  <a:srgbClr val="FF0000"/>
                </a:solidFill>
              </a:rPr>
              <a:t>charakteristika účelu </a:t>
            </a:r>
            <a:r>
              <a:rPr lang="cs-CZ" sz="2000" dirty="0"/>
              <a:t>užívání pozemku (např. orná půda, louka, zastavěná plocha)</a:t>
            </a:r>
            <a:endParaRPr lang="cs-CZ" sz="8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Parcela</a:t>
            </a:r>
            <a:r>
              <a:rPr lang="cs-CZ" sz="2000" dirty="0"/>
              <a:t> – </a:t>
            </a:r>
            <a:r>
              <a:rPr lang="cs-CZ" sz="2000" dirty="0">
                <a:solidFill>
                  <a:srgbClr val="FF0000"/>
                </a:solidFill>
              </a:rPr>
              <a:t>obraz pozemku</a:t>
            </a:r>
            <a:r>
              <a:rPr lang="cs-CZ" sz="2000" dirty="0"/>
              <a:t> v katastrální mapě, je označena parcelním číslem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Věcné břemeno</a:t>
            </a:r>
            <a:r>
              <a:rPr lang="cs-CZ" sz="2000" dirty="0"/>
              <a:t> – </a:t>
            </a:r>
            <a:r>
              <a:rPr lang="cs-CZ" sz="2000" dirty="0">
                <a:solidFill>
                  <a:srgbClr val="FF0000"/>
                </a:solidFill>
              </a:rPr>
              <a:t>omezuje vlastníka </a:t>
            </a:r>
            <a:r>
              <a:rPr lang="cs-CZ" sz="2000" dirty="0"/>
              <a:t>nemovitosti ve prospěch někoho jiného, vlastník nemovitosti musí něco trpět, něčeho se zdržet nebo něco konat, břemeno se váže k nemovitosti.</a:t>
            </a:r>
            <a:endParaRPr lang="cs-CZ" sz="8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Katastrální mapa</a:t>
            </a:r>
            <a:r>
              <a:rPr lang="cs-CZ" sz="2000" dirty="0"/>
              <a:t> – </a:t>
            </a:r>
            <a:r>
              <a:rPr lang="cs-CZ" sz="2000" dirty="0">
                <a:solidFill>
                  <a:srgbClr val="FF0000"/>
                </a:solidFill>
              </a:rPr>
              <a:t>polohopisná mapa</a:t>
            </a:r>
            <a:r>
              <a:rPr lang="cs-CZ" sz="2000" dirty="0"/>
              <a:t> velkého měřítka (do 1:5000), zobrazuje všechny nemovitosti, které jsou předmětem KN. Pozemky jsou v ní označeny parcelními čísly a značkami druhu pozemku.</a:t>
            </a:r>
            <a:endParaRPr lang="cs-CZ" sz="8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Katastrální území</a:t>
            </a:r>
            <a:r>
              <a:rPr lang="cs-CZ" sz="2000" dirty="0"/>
              <a:t> – </a:t>
            </a:r>
            <a:r>
              <a:rPr lang="cs-CZ" sz="2000" dirty="0">
                <a:solidFill>
                  <a:srgbClr val="FF0000"/>
                </a:solidFill>
              </a:rPr>
              <a:t>soubor nemovitostí</a:t>
            </a:r>
            <a:r>
              <a:rPr lang="cs-CZ" sz="2000" dirty="0"/>
              <a:t> z určitého místa, který je v KN evidovaný společně, má přidělené číslo a název (často název obce).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F65702A-7088-4B75-A2DC-D7405799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Katastrální operáty, forma zápisů práv do KN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0799CA-A86C-4AA6-9718-03B59124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55663"/>
            <a:ext cx="8839200" cy="56578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Je v nich uspořádána dokumentace KN. Jsou založeny samostatně pro každé katastrální území. Jeho hlavní části jsou:</a:t>
            </a:r>
            <a:endParaRPr lang="cs-CZ" sz="800" dirty="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  <a:defRPr/>
            </a:pPr>
            <a:r>
              <a:rPr lang="cs-CZ" sz="1800" b="1" dirty="0"/>
              <a:t>1. soubor geodetických informací (SGI) - </a:t>
            </a:r>
            <a:r>
              <a:rPr lang="cs-CZ" sz="1800" dirty="0"/>
              <a:t>katastrální mapa a její číselné vyjádření (tj. souřadnice všech lomových bodů parcel), které umožňuje její zobrazení a vytvoření digitální katastrální mapy.</a:t>
            </a:r>
            <a:endParaRPr lang="cs-CZ" sz="800" b="1" dirty="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  <a:defRPr/>
            </a:pPr>
            <a:r>
              <a:rPr lang="cs-CZ" sz="1800" b="1" dirty="0"/>
              <a:t>2. soubor popisných informací (SPI) - </a:t>
            </a:r>
            <a:r>
              <a:rPr lang="cs-CZ" sz="1800" dirty="0"/>
              <a:t>popisné informace o nemovitostech (vlastník, nájemce, parcelní čísla a další evidované údaje).</a:t>
            </a:r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  <a:defRPr/>
            </a:pPr>
            <a:r>
              <a:rPr lang="cs-CZ" sz="1800" b="1" dirty="0"/>
              <a:t>3. dokumentace výsledků šetření pro obnovu SGI</a:t>
            </a:r>
            <a:endParaRPr lang="cs-CZ" sz="800" b="1" dirty="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  <a:defRPr/>
            </a:pPr>
            <a:r>
              <a:rPr lang="cs-CZ" sz="1800" b="1" dirty="0"/>
              <a:t>4. sbírka listin - </a:t>
            </a:r>
            <a:r>
              <a:rPr lang="cs-CZ" sz="1800" dirty="0"/>
              <a:t>smlouvy a další listiny, na jejichž základě byl proveden zápis do KN.</a:t>
            </a:r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  <a:defRPr/>
            </a:pPr>
            <a:r>
              <a:rPr lang="cs-CZ" sz="1800" b="1" dirty="0"/>
              <a:t>5. protokoly </a:t>
            </a:r>
            <a:r>
              <a:rPr lang="cs-CZ" sz="1800" dirty="0"/>
              <a:t>o vkladech, záznamech a poznámkách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b="1" dirty="0">
                <a:solidFill>
                  <a:srgbClr val="FF0000"/>
                </a:solidFill>
              </a:rPr>
              <a:t>Do KN se zapisují práva: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vlastnické, zástavní, právo odpovídající věcnému břemeni, předkupní právo, právo trvalého užívání nemovitosti, nájmy a výpůjčky zemědělských a lesních pozemků (delší než 5 let).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3CF858A-3B41-4A91-99F2-918E6C3A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Zápisy vlastnických a jiných práv do KN +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8CA1FF-50F8-4103-9105-DE60E8B7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55663"/>
            <a:ext cx="8709025" cy="56578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b="1" dirty="0">
                <a:solidFill>
                  <a:srgbClr val="FF0000"/>
                </a:solidFill>
              </a:rPr>
              <a:t>Vklad </a:t>
            </a:r>
            <a:r>
              <a:rPr lang="cs-CZ" sz="1800" b="1" dirty="0"/>
              <a:t>- </a:t>
            </a:r>
            <a:r>
              <a:rPr lang="cs-CZ" sz="1800" dirty="0"/>
              <a:t>má za následek vznik, změnu nebo zánik práva, o vkladu rozhoduje katastrální úřad, vklad se provádí v případě, kdy právo k nemovitosti vzniklo jakoukoliv (např. kupní) smlouvou.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b="1" dirty="0">
                <a:solidFill>
                  <a:srgbClr val="FF0000"/>
                </a:solidFill>
              </a:rPr>
              <a:t>Záznam</a:t>
            </a:r>
            <a:r>
              <a:rPr lang="cs-CZ" sz="1800" dirty="0"/>
              <a:t> - zapisuje se právo k nemovitosti, které vzniklo rozhodnutím soudu, stavebního nebo pozemkového úřadu, příklepem licitátora v dražbě atd. (nerozhoduje o tom KÚ).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b="1" dirty="0">
                <a:solidFill>
                  <a:srgbClr val="FF0000"/>
                </a:solidFill>
              </a:rPr>
              <a:t>Poznámka</a:t>
            </a:r>
            <a:r>
              <a:rPr lang="cs-CZ" sz="1800" dirty="0"/>
              <a:t> - právo k nemovitosti se nemění, poznámkou se zapisuje oznámení soudu nebo jiného orgánu o zahájení řízení, které se týká nemovitosti (např. soudní dražba, vyhlášení konkursu, zahájení vyvlastňovacího řízení, zástavní právo,...)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Všechna práva k nemovitostem vznikají a mění se dnem provedení zápisu (vkladu) práva do KN (rozhoduje KÚ).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Kdo vychází ze zápisu do KN po 1. lednu 1993, jedná v dobré víře i kdyby tento zápis nebyl v souladu se skutečným stavem.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KN je veřejný a každý do něj může nahlédnout a učinit si výpis nebo opis.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Pořadí zápisů v KN se řídí dobou, ve které byl návrh na zápis doručen příslušnému katastrálnímu úřadu (na návrhu zápisu se vyznačí datum, hodina a minuta doručení).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DB8E3420-8ECA-4197-97D5-EBC6605F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22275"/>
          </a:xfrm>
        </p:spPr>
        <p:txBody>
          <a:bodyPr wrap="square" anchor="t">
            <a:normAutofit/>
          </a:bodyPr>
          <a:lstStyle/>
          <a:p>
            <a:r>
              <a:rPr lang="cs-CZ" altLang="cs-CZ" sz="1900"/>
              <a:t>Výpis z KN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0B6461-2223-4BEF-8D95-0FD26A554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96872"/>
            <a:ext cx="4192588" cy="5646843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BE51F9-91AA-4200-B753-67AB07FE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784141"/>
            <a:ext cx="4266407" cy="57690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ABE1800-BC3B-4D6B-A76F-2F5C7A92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Kopie katastrální mapy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C6BE2618-DEED-483D-92EC-C9C24D7F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9950"/>
            <a:ext cx="4416425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4C9ED4E-AE02-41AA-A0D3-3C723C546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96" y="2160489"/>
            <a:ext cx="4337084" cy="28687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Kapsle">
  <a:themeElements>
    <a:clrScheme name="1_Kapsle 10">
      <a:dk1>
        <a:srgbClr val="000000"/>
      </a:dk1>
      <a:lt1>
        <a:srgbClr val="FFFFFF"/>
      </a:lt1>
      <a:dk2>
        <a:srgbClr val="000066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1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9">
        <a:dk1>
          <a:srgbClr val="000000"/>
        </a:dk1>
        <a:lt1>
          <a:srgbClr val="FFFFFF"/>
        </a:lt1>
        <a:dk2>
          <a:srgbClr val="003366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10">
        <a:dk1>
          <a:srgbClr val="000000"/>
        </a:dk1>
        <a:lt1>
          <a:srgbClr val="FFFFFF"/>
        </a:lt1>
        <a:dk2>
          <a:srgbClr val="000066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6322</TotalTime>
  <Words>1663</Words>
  <Application>Microsoft Office PowerPoint</Application>
  <PresentationFormat>Předvádění na obrazovce (4:3)</PresentationFormat>
  <Paragraphs>139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Wingdings</vt:lpstr>
      <vt:lpstr>1_Kapsle</vt:lpstr>
      <vt:lpstr>Katastr nemovitostí ČR</vt:lpstr>
      <vt:lpstr>Katastr nemovitostí - předpisy</vt:lpstr>
      <vt:lpstr>Historie KN</vt:lpstr>
      <vt:lpstr>Historie KN</vt:lpstr>
      <vt:lpstr>Základní pojmy</vt:lpstr>
      <vt:lpstr>Katastrální operáty, forma zápisů práv do KN</vt:lpstr>
      <vt:lpstr>Zápisy vlastnických a jiných práv do KN + zásady</vt:lpstr>
      <vt:lpstr>Výpis z KN</vt:lpstr>
      <vt:lpstr>Kopie katastrální mapy</vt:lpstr>
      <vt:lpstr>Záznam podrobného měření změn (ZPMZ)</vt:lpstr>
      <vt:lpstr>Záznam podrobného měření změn (ZPMZ)</vt:lpstr>
      <vt:lpstr>Protokol měření GNSS</vt:lpstr>
      <vt:lpstr>Geometrický plán</vt:lpstr>
      <vt:lpstr>Geometrický plán - součásti</vt:lpstr>
      <vt:lpstr>Příklad GP</vt:lpstr>
      <vt:lpstr>Organizace zeměměřické služby v ČR</vt:lpstr>
      <vt:lpstr>Složky zeměměřické služby v ČR</vt:lpstr>
      <vt:lpstr>Ukázka vzorového nabídkového ceníku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Setnička</dc:creator>
  <cp:lastModifiedBy>Urban, Rudolf</cp:lastModifiedBy>
  <cp:revision>237</cp:revision>
  <dcterms:created xsi:type="dcterms:W3CDTF">2009-03-12T12:44:05Z</dcterms:created>
  <dcterms:modified xsi:type="dcterms:W3CDTF">2024-04-08T11:45:07Z</dcterms:modified>
</cp:coreProperties>
</file>